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4" r:id="rId2"/>
  </p:sldMasterIdLst>
  <p:notesMasterIdLst>
    <p:notesMasterId r:id="rId134"/>
  </p:notesMasterIdLst>
  <p:handoutMasterIdLst>
    <p:handoutMasterId r:id="rId135"/>
  </p:handoutMasterIdLst>
  <p:sldIdLst>
    <p:sldId id="1252" r:id="rId3"/>
    <p:sldId id="1253" r:id="rId4"/>
    <p:sldId id="1254" r:id="rId5"/>
    <p:sldId id="1255" r:id="rId6"/>
    <p:sldId id="269" r:id="rId7"/>
    <p:sldId id="1514" r:id="rId8"/>
    <p:sldId id="279" r:id="rId9"/>
    <p:sldId id="1410" r:id="rId10"/>
    <p:sldId id="1411" r:id="rId11"/>
    <p:sldId id="1412" r:id="rId12"/>
    <p:sldId id="1413" r:id="rId13"/>
    <p:sldId id="1414" r:id="rId14"/>
    <p:sldId id="1415" r:id="rId15"/>
    <p:sldId id="1416" r:id="rId16"/>
    <p:sldId id="1417" r:id="rId17"/>
    <p:sldId id="1519" r:id="rId18"/>
    <p:sldId id="1525" r:id="rId19"/>
    <p:sldId id="1526" r:id="rId20"/>
    <p:sldId id="1531" r:id="rId21"/>
    <p:sldId id="1527" r:id="rId22"/>
    <p:sldId id="1528" r:id="rId23"/>
    <p:sldId id="1529" r:id="rId24"/>
    <p:sldId id="1530" r:id="rId25"/>
    <p:sldId id="1534" r:id="rId26"/>
    <p:sldId id="1532" r:id="rId27"/>
    <p:sldId id="1538" r:id="rId28"/>
    <p:sldId id="1535" r:id="rId29"/>
    <p:sldId id="1536" r:id="rId30"/>
    <p:sldId id="1537" r:id="rId31"/>
    <p:sldId id="260" r:id="rId32"/>
    <p:sldId id="1026" r:id="rId33"/>
    <p:sldId id="1282" r:id="rId34"/>
    <p:sldId id="1051" r:id="rId35"/>
    <p:sldId id="1052" r:id="rId36"/>
    <p:sldId id="1409" r:id="rId37"/>
    <p:sldId id="1284" r:id="rId38"/>
    <p:sldId id="1524" r:id="rId39"/>
    <p:sldId id="1055" r:id="rId40"/>
    <p:sldId id="1054" r:id="rId41"/>
    <p:sldId id="1053" r:id="rId42"/>
    <p:sldId id="1539" r:id="rId43"/>
    <p:sldId id="1540" r:id="rId44"/>
    <p:sldId id="1541" r:id="rId45"/>
    <p:sldId id="1542" r:id="rId46"/>
    <p:sldId id="1543" r:id="rId47"/>
    <p:sldId id="1402" r:id="rId48"/>
    <p:sldId id="1028" r:id="rId49"/>
    <p:sldId id="1029" r:id="rId50"/>
    <p:sldId id="1056" r:id="rId51"/>
    <p:sldId id="1523" r:id="rId52"/>
    <p:sldId id="763" r:id="rId53"/>
    <p:sldId id="765" r:id="rId54"/>
    <p:sldId id="1057" r:id="rId55"/>
    <p:sldId id="1030" r:id="rId56"/>
    <p:sldId id="1404" r:id="rId57"/>
    <p:sldId id="1520" r:id="rId58"/>
    <p:sldId id="1423" r:id="rId59"/>
    <p:sldId id="1425" r:id="rId60"/>
    <p:sldId id="1426" r:id="rId61"/>
    <p:sldId id="1427" r:id="rId62"/>
    <p:sldId id="1428" r:id="rId63"/>
    <p:sldId id="1429" r:id="rId64"/>
    <p:sldId id="1430" r:id="rId65"/>
    <p:sldId id="1431" r:id="rId66"/>
    <p:sldId id="1432" r:id="rId67"/>
    <p:sldId id="1433" r:id="rId68"/>
    <p:sldId id="1434" r:id="rId69"/>
    <p:sldId id="1435" r:id="rId70"/>
    <p:sldId id="1436" r:id="rId71"/>
    <p:sldId id="1437" r:id="rId72"/>
    <p:sldId id="1438" r:id="rId73"/>
    <p:sldId id="1424" r:id="rId74"/>
    <p:sldId id="1441" r:id="rId75"/>
    <p:sldId id="1442" r:id="rId76"/>
    <p:sldId id="1443" r:id="rId77"/>
    <p:sldId id="1444" r:id="rId78"/>
    <p:sldId id="1445" r:id="rId79"/>
    <p:sldId id="1446" r:id="rId80"/>
    <p:sldId id="1447" r:id="rId81"/>
    <p:sldId id="1448" r:id="rId82"/>
    <p:sldId id="1449" r:id="rId83"/>
    <p:sldId id="1450" r:id="rId84"/>
    <p:sldId id="1451" r:id="rId85"/>
    <p:sldId id="1452" r:id="rId86"/>
    <p:sldId id="1453" r:id="rId87"/>
    <p:sldId id="1454" r:id="rId88"/>
    <p:sldId id="1455" r:id="rId89"/>
    <p:sldId id="1456" r:id="rId90"/>
    <p:sldId id="1457" r:id="rId91"/>
    <p:sldId id="1521" r:id="rId92"/>
    <p:sldId id="1458" r:id="rId93"/>
    <p:sldId id="1460" r:id="rId94"/>
    <p:sldId id="1461" r:id="rId95"/>
    <p:sldId id="1462" r:id="rId96"/>
    <p:sldId id="1463" r:id="rId97"/>
    <p:sldId id="1464" r:id="rId98"/>
    <p:sldId id="1465" r:id="rId99"/>
    <p:sldId id="1466" r:id="rId100"/>
    <p:sldId id="1467" r:id="rId101"/>
    <p:sldId id="1468" r:id="rId102"/>
    <p:sldId id="1469" r:id="rId103"/>
    <p:sldId id="1470" r:id="rId104"/>
    <p:sldId id="1471" r:id="rId105"/>
    <p:sldId id="1472" r:id="rId106"/>
    <p:sldId id="1473" r:id="rId107"/>
    <p:sldId id="1474" r:id="rId108"/>
    <p:sldId id="1475" r:id="rId109"/>
    <p:sldId id="1476" r:id="rId110"/>
    <p:sldId id="1477" r:id="rId111"/>
    <p:sldId id="1478" r:id="rId112"/>
    <p:sldId id="1479" r:id="rId113"/>
    <p:sldId id="1480" r:id="rId114"/>
    <p:sldId id="1481" r:id="rId115"/>
    <p:sldId id="1482" r:id="rId116"/>
    <p:sldId id="1483" r:id="rId117"/>
    <p:sldId id="1484" r:id="rId118"/>
    <p:sldId id="1522" r:id="rId119"/>
    <p:sldId id="1485" r:id="rId120"/>
    <p:sldId id="1486" r:id="rId121"/>
    <p:sldId id="1487" r:id="rId122"/>
    <p:sldId id="1488" r:id="rId123"/>
    <p:sldId id="1489" r:id="rId124"/>
    <p:sldId id="1490" r:id="rId125"/>
    <p:sldId id="1491" r:id="rId126"/>
    <p:sldId id="1492" r:id="rId127"/>
    <p:sldId id="1544" r:id="rId128"/>
    <p:sldId id="1493" r:id="rId129"/>
    <p:sldId id="1494" r:id="rId130"/>
    <p:sldId id="1495" r:id="rId131"/>
    <p:sldId id="1496" r:id="rId132"/>
    <p:sldId id="1406"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F110940-1729-438E-A0C2-A953764DD24B}">
          <p14:sldIdLst>
            <p14:sldId id="1252"/>
            <p14:sldId id="1253"/>
            <p14:sldId id="1254"/>
            <p14:sldId id="1255"/>
            <p14:sldId id="269"/>
            <p14:sldId id="1514"/>
            <p14:sldId id="279"/>
            <p14:sldId id="1410"/>
            <p14:sldId id="1411"/>
            <p14:sldId id="1412"/>
            <p14:sldId id="1413"/>
            <p14:sldId id="1414"/>
            <p14:sldId id="1415"/>
            <p14:sldId id="1416"/>
            <p14:sldId id="1417"/>
            <p14:sldId id="1519"/>
            <p14:sldId id="1525"/>
            <p14:sldId id="1526"/>
            <p14:sldId id="1531"/>
            <p14:sldId id="1527"/>
            <p14:sldId id="1528"/>
            <p14:sldId id="1529"/>
            <p14:sldId id="1530"/>
            <p14:sldId id="1534"/>
            <p14:sldId id="1532"/>
            <p14:sldId id="1538"/>
            <p14:sldId id="1535"/>
            <p14:sldId id="1536"/>
            <p14:sldId id="1537"/>
            <p14:sldId id="260"/>
            <p14:sldId id="1026"/>
            <p14:sldId id="1282"/>
            <p14:sldId id="1051"/>
            <p14:sldId id="1052"/>
            <p14:sldId id="1409"/>
            <p14:sldId id="1284"/>
            <p14:sldId id="1524"/>
            <p14:sldId id="1055"/>
            <p14:sldId id="1054"/>
            <p14:sldId id="1053"/>
            <p14:sldId id="1539"/>
            <p14:sldId id="1540"/>
            <p14:sldId id="1541"/>
            <p14:sldId id="1542"/>
            <p14:sldId id="1543"/>
            <p14:sldId id="1402"/>
            <p14:sldId id="1028"/>
            <p14:sldId id="1029"/>
            <p14:sldId id="1056"/>
            <p14:sldId id="1523"/>
            <p14:sldId id="763"/>
            <p14:sldId id="765"/>
            <p14:sldId id="1057"/>
            <p14:sldId id="1030"/>
            <p14:sldId id="1404"/>
            <p14:sldId id="1520"/>
            <p14:sldId id="1423"/>
            <p14:sldId id="1425"/>
            <p14:sldId id="1426"/>
            <p14:sldId id="1427"/>
            <p14:sldId id="1428"/>
            <p14:sldId id="1429"/>
            <p14:sldId id="1430"/>
            <p14:sldId id="1431"/>
            <p14:sldId id="1432"/>
            <p14:sldId id="1433"/>
            <p14:sldId id="1434"/>
            <p14:sldId id="1435"/>
            <p14:sldId id="1436"/>
            <p14:sldId id="1437"/>
            <p14:sldId id="1438"/>
            <p14:sldId id="1424"/>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521"/>
            <p14:sldId id="1458"/>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522"/>
            <p14:sldId id="1485"/>
            <p14:sldId id="1486"/>
            <p14:sldId id="1487"/>
            <p14:sldId id="1488"/>
            <p14:sldId id="1489"/>
            <p14:sldId id="1490"/>
            <p14:sldId id="1491"/>
            <p14:sldId id="1492"/>
            <p14:sldId id="1544"/>
            <p14:sldId id="1493"/>
            <p14:sldId id="1494"/>
            <p14:sldId id="1495"/>
            <p14:sldId id="1496"/>
            <p14:sldId id="1406"/>
          </p14:sldIdLst>
        </p14:section>
        <p14:section name="默认节" id="{29A64290-3EBE-499D-964C-D7306BE752A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07E"/>
    <a:srgbClr val="FAF4FF"/>
    <a:srgbClr val="B348FF"/>
    <a:srgbClr val="E7D1E7"/>
    <a:srgbClr val="F4D0FF"/>
    <a:srgbClr val="D9A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7" autoAdjust="0"/>
    <p:restoredTop sz="85629" autoAdjust="0"/>
  </p:normalViewPr>
  <p:slideViewPr>
    <p:cSldViewPr snapToGrid="0" snapToObjects="1">
      <p:cViewPr varScale="1">
        <p:scale>
          <a:sx n="94" d="100"/>
          <a:sy n="94" d="100"/>
        </p:scale>
        <p:origin x="880" y="184"/>
      </p:cViewPr>
      <p:guideLst/>
    </p:cSldViewPr>
  </p:slideViewPr>
  <p:outlineViewPr>
    <p:cViewPr>
      <p:scale>
        <a:sx n="33" d="100"/>
        <a:sy n="33" d="100"/>
      </p:scale>
      <p:origin x="0" y="-54584"/>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image" Target="../media/image1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2463A1C-2800-AC40-A2B9-E7ACCAE9BE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4B797D5-9159-6D4F-AC2A-2E64EA2FA5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ACB44-B558-CB41-A8AA-FF9BB3BC7B7C}" type="datetimeFigureOut">
              <a:rPr kumimoji="1" lang="zh-CN" altLang="en-US" smtClean="0"/>
              <a:t>2021/3/4</a:t>
            </a:fld>
            <a:endParaRPr kumimoji="1" lang="zh-CN" altLang="en-US"/>
          </a:p>
        </p:txBody>
      </p:sp>
      <p:sp>
        <p:nvSpPr>
          <p:cNvPr id="4" name="页脚占位符 3">
            <a:extLst>
              <a:ext uri="{FF2B5EF4-FFF2-40B4-BE49-F238E27FC236}">
                <a16:creationId xmlns:a16="http://schemas.microsoft.com/office/drawing/2014/main" id="{61B849EA-B2D3-A249-9735-12FDFCE106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E967DD9-1E2F-8A4B-AE20-E0D724F4E3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9D672-5196-084C-885A-9C55CB94CE91}" type="slidenum">
              <a:rPr kumimoji="1" lang="zh-CN" altLang="en-US" smtClean="0"/>
              <a:t>‹#›</a:t>
            </a:fld>
            <a:endParaRPr kumimoji="1" lang="zh-CN" altLang="en-US"/>
          </a:p>
        </p:txBody>
      </p:sp>
    </p:spTree>
    <p:extLst>
      <p:ext uri="{BB962C8B-B14F-4D97-AF65-F5344CB8AC3E}">
        <p14:creationId xmlns:p14="http://schemas.microsoft.com/office/powerpoint/2010/main" val="16038371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6%AD%A3%E4%BA%A4%E7%9B%B8%E7%A7%BB%E9%94%AE%E6%8E%A7/4009349"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baike.baidu.com/item/%E6%95%B0%E5%AD%97%E8%B0%83%E5%88%B6/7771412"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choseal.net.cn/news/169.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aike.baidu.com/item/%E6%8F%92%E5%A4%B4/10343171" TargetMode="External"/><Relationship Id="rId13" Type="http://schemas.openxmlformats.org/officeDocument/2006/relationships/hyperlink" Target="https://baike.baidu.com/item/%E7%BE%8E%E5%9B%BD%E7%94%B5%E5%AD%90%E5%B7%A5%E4%B8%9A%E5%8D%8F%E4%BC%9A/3931871" TargetMode="External"/><Relationship Id="rId3" Type="http://schemas.openxmlformats.org/officeDocument/2006/relationships/hyperlink" Target="https://baike.baidu.com/item/%E5%8F%8C%E7%BB%9E%E7%BA%BF/487416" TargetMode="External"/><Relationship Id="rId7" Type="http://schemas.openxmlformats.org/officeDocument/2006/relationships/hyperlink" Target="https://baike.baidu.com/item/%E4%BF%A1%E6%81%AF%E6%8F%92%E5%BA%A7/5902530" TargetMode="External"/><Relationship Id="rId12" Type="http://schemas.openxmlformats.org/officeDocument/2006/relationships/hyperlink" Target="https://baike.baidu.com/item/%E8%AE%A1%E7%AE%97%E6%9C%BA%E7%BD%91%E7%BB%9C/1876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baike.baidu.com/item/%E5%B8%83%E7%BA%BF%E7%B3%BB%E7%BB%9F/1024733" TargetMode="External"/><Relationship Id="rId11" Type="http://schemas.openxmlformats.org/officeDocument/2006/relationships/hyperlink" Target="https://baike.baidu.com/item/%E7%94%B5%E4%BF%A1%E7%BD%91%E7%BB%9C/5122869" TargetMode="External"/><Relationship Id="rId5" Type="http://schemas.openxmlformats.org/officeDocument/2006/relationships/hyperlink" Target="https://baike.baidu.com/item/%E5%B1%8F%E8%94%BD%E5%8F%8C%E7%BB%9E%E7%BA%BF/8634072" TargetMode="External"/><Relationship Id="rId10" Type="http://schemas.openxmlformats.org/officeDocument/2006/relationships/hyperlink" Target="https://baike.baidu.com/item/FCC/2146" TargetMode="External"/><Relationship Id="rId4" Type="http://schemas.openxmlformats.org/officeDocument/2006/relationships/hyperlink" Target="https://baike.baidu.com/item/%E4%BB%A5%E5%A4%AA%E7%BD%91/99684" TargetMode="External"/><Relationship Id="rId9" Type="http://schemas.openxmlformats.org/officeDocument/2006/relationships/hyperlink" Target="https://baike.baidu.com/item/%E6%8F%92%E5%BA%A7/5342096" TargetMode="External"/><Relationship Id="rId14" Type="http://schemas.openxmlformats.org/officeDocument/2006/relationships/hyperlink" Target="https://baike.baidu.com/item/%E9%80%9A%E4%BF%A1%E6%8E%A5%E5%8F%A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4%BC%A0%E8%BE%93%E4%BB%8B%E8%B4%A8"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baike.baidu.com/item/%E5%8D%8A%E5%8F%8C%E5%B7%A5%E4%BC%A0%E8%BE%9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5127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424501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134747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321000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88952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94752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1211969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3600" dirty="0">
                <a:solidFill>
                  <a:srgbClr val="FF0000"/>
                </a:solidFill>
                <a:latin typeface="黑体" panose="02010609060101010101" pitchFamily="49" charset="-122"/>
                <a:ea typeface="黑体" panose="02010609060101010101" pitchFamily="49" charset="-122"/>
              </a:rPr>
              <a:t>数据通信</a:t>
            </a:r>
            <a:r>
              <a:rPr lang="zh-CN" altLang="en-US" sz="3600" dirty="0">
                <a:latin typeface="黑体" panose="02010609060101010101" pitchFamily="49" charset="-122"/>
                <a:ea typeface="黑体" panose="02010609060101010101" pitchFamily="49" charset="-122"/>
              </a:rPr>
              <a:t>  指由源点产生的数据流，按照一定的通信协议，在信道中传送到终点的过程。主要是</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或</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通信。</a:t>
            </a:r>
          </a:p>
          <a:p>
            <a:pPr eaLnBrk="1" hangingPunct="1"/>
            <a:r>
              <a:rPr lang="zh-CN" altLang="en-US" sz="3600" dirty="0">
                <a:latin typeface="黑体" panose="02010609060101010101" pitchFamily="49" charset="-122"/>
                <a:ea typeface="黑体" panose="02010609060101010101" pitchFamily="49" charset="-122"/>
              </a:rPr>
              <a:t>数据通信以数据传输</a:t>
            </a:r>
            <a:r>
              <a:rPr lang="zh-CN" altLang="zh-CN" sz="3600" dirty="0">
                <a:latin typeface="黑体" panose="02010609060101010101" pitchFamily="49" charset="-122"/>
                <a:ea typeface="黑体" panose="02010609060101010101" pitchFamily="49" charset="-122"/>
              </a:rPr>
              <a:t>为基础</a:t>
            </a:r>
            <a:r>
              <a:rPr lang="zh-CN" altLang="en-US" sz="3600" dirty="0">
                <a:latin typeface="黑体" panose="02010609060101010101" pitchFamily="49" charset="-122"/>
                <a:ea typeface="黑体" panose="02010609060101010101" pitchFamily="49" charset="-122"/>
              </a:rPr>
              <a:t>，包括数据传输和数据交换，以及传输前后的数据处理。</a:t>
            </a:r>
            <a:endParaRPr lang="en-US" altLang="zh-CN" sz="3600" dirty="0">
              <a:latin typeface="黑体" panose="02010609060101010101" pitchFamily="49" charset="-122"/>
              <a:ea typeface="黑体" panose="02010609060101010101" pitchFamily="49" charset="-122"/>
            </a:endParaRPr>
          </a:p>
          <a:p>
            <a:pPr eaLnBrk="1" hangingPunct="1"/>
            <a:r>
              <a:rPr lang="zh-CN" altLang="en-US" sz="3600" dirty="0">
                <a:latin typeface="黑体" panose="02010609060101010101" pitchFamily="49" charset="-122"/>
                <a:ea typeface="黑体" panose="02010609060101010101" pitchFamily="49" charset="-122"/>
              </a:rPr>
              <a:t>数据通信离不开计算机，因此常把数据通信与计算机通信这两名词混用。</a:t>
            </a:r>
            <a:endParaRPr lang="en-US" altLang="zh-CN" sz="3600" dirty="0">
              <a:latin typeface="黑体" panose="02010609060101010101" pitchFamily="49" charset="-122"/>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r>
              <a:rPr lang="zh-CN" altLang="en-US" sz="1400" dirty="0">
                <a:solidFill>
                  <a:srgbClr val="0339D3"/>
                </a:solidFill>
                <a:ea typeface="黑体" panose="02010609060101010101" pitchFamily="49" charset="-122"/>
              </a:rPr>
              <a:t>源系统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源点</a:t>
            </a:r>
            <a:r>
              <a:rPr lang="zh-CN" altLang="en-US" sz="1200" dirty="0">
                <a:ea typeface="黑体" panose="02010609060101010101" pitchFamily="49" charset="-122"/>
              </a:rPr>
              <a:t>　它是生成数据的设备。如计算机输出的数字比特流。</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发送器</a:t>
            </a:r>
            <a:r>
              <a:rPr lang="zh-CN" altLang="en-US" sz="1200" dirty="0">
                <a:ea typeface="黑体" panose="02010609060101010101" pitchFamily="49" charset="-122"/>
              </a:rPr>
              <a:t>　通常源点生成的数据要通过发送器编码后才能够成为在传输系统中进行传输的电磁信号。典型的发送器是调制器，它将计算机输出的数字比特流转换成可在电话网上传输的模拟信号。</a:t>
            </a:r>
          </a:p>
          <a:p>
            <a:pPr eaLnBrk="1" hangingPunct="1">
              <a:lnSpc>
                <a:spcPts val="3000"/>
              </a:lnSpc>
            </a:pPr>
            <a:r>
              <a:rPr lang="zh-CN" altLang="en-US" sz="1400" dirty="0">
                <a:solidFill>
                  <a:srgbClr val="0339D3"/>
                </a:solidFill>
                <a:ea typeface="黑体" panose="02010609060101010101" pitchFamily="49" charset="-122"/>
              </a:rPr>
              <a:t>传输系统   </a:t>
            </a:r>
            <a:r>
              <a:rPr lang="zh-CN" altLang="en-US" sz="1400" dirty="0">
                <a:ea typeface="黑体" panose="02010609060101010101" pitchFamily="49" charset="-122"/>
              </a:rPr>
              <a:t>传输线或网络系统。</a:t>
            </a:r>
          </a:p>
          <a:p>
            <a:pPr eaLnBrk="1" hangingPunct="1">
              <a:lnSpc>
                <a:spcPts val="3000"/>
              </a:lnSpc>
            </a:pPr>
            <a:r>
              <a:rPr lang="zh-CN" altLang="en-US" sz="1400" dirty="0">
                <a:solidFill>
                  <a:srgbClr val="0339D3"/>
                </a:solidFill>
                <a:ea typeface="黑体" panose="02010609060101010101" pitchFamily="49" charset="-122"/>
              </a:rPr>
              <a:t>目的系统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接收器</a:t>
            </a:r>
            <a:r>
              <a:rPr lang="zh-CN" altLang="en-US" sz="1200" dirty="0">
                <a:ea typeface="黑体" panose="02010609060101010101" pitchFamily="49" charset="-122"/>
              </a:rPr>
              <a:t>　接收来自传输系统的信号，并将其转换成终点可处理的信息。典型的接收器是解调器，它把来自传输线路上的模拟信号进行解调，还原出发送端产生的数字比特流。</a:t>
            </a:r>
            <a:r>
              <a:rPr lang="zh-CN" altLang="en-US" sz="1200" dirty="0"/>
              <a:t> </a:t>
            </a:r>
            <a:endParaRPr lang="zh-CN" altLang="en-US" sz="1200" dirty="0">
              <a:ea typeface="黑体" panose="02010609060101010101" pitchFamily="49" charset="-122"/>
            </a:endParaRP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终点</a:t>
            </a:r>
            <a:r>
              <a:rPr lang="zh-CN" altLang="en-US" sz="1200" dirty="0">
                <a:ea typeface="黑体" panose="02010609060101010101" pitchFamily="49" charset="-122"/>
              </a:rPr>
              <a:t>　获取来自接收器数据的设备。</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298548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217756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1175433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227473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DTE</a:t>
            </a:r>
            <a:r>
              <a:rPr lang="zh-CN" altLang="en-US" dirty="0"/>
              <a:t>： </a:t>
            </a:r>
            <a:endParaRPr lang="en-US" altLang="zh-CN" dirty="0"/>
          </a:p>
          <a:p>
            <a:r>
              <a:rPr lang="en-US" altLang="zh-CN" dirty="0"/>
              <a:t>DCE</a:t>
            </a:r>
            <a:r>
              <a:rPr lang="zh-CN" altLang="en-US" dirty="0"/>
              <a:t>： </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9</a:t>
            </a:fld>
            <a:endParaRPr kumimoji="1" lang="zh-CN" altLang="en-US"/>
          </a:p>
        </p:txBody>
      </p:sp>
    </p:spTree>
    <p:extLst>
      <p:ext uri="{BB962C8B-B14F-4D97-AF65-F5344CB8AC3E}">
        <p14:creationId xmlns:p14="http://schemas.microsoft.com/office/powerpoint/2010/main" val="2239342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196017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1999605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3395827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274069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856063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2187300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没有调制过的信号传输为基带传输调制过的信号传输叫频带传输前者传输距离短，后者长。</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数字信号编码是要解决数字数据的数字信号表示问题，即通过对数字信号进行编码来表示数据。数字信号编码的工作一般由硬件完成，常用的编码方法有以下三种：不归零码、曼彻斯特编码、差分曼彻斯特编码。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不归零码，数字信号可以直接采用基带传输，基带传输是在线路中直接传送数字信号的电脉冲，是一种最简单的传输方式，近距离通信的局域网都采用基带传输。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曼彻斯特编码</a:t>
            </a:r>
            <a:r>
              <a:rPr lang="en-US" altLang="zh-CN" dirty="0"/>
              <a:t>(Manchester)</a:t>
            </a:r>
            <a:r>
              <a:rPr lang="zh-CN" altLang="en-US" dirty="0"/>
              <a:t>又称裂相码、同步码、相位编码，是一种用电平跳变来表示</a:t>
            </a:r>
            <a:r>
              <a:rPr lang="en-US" altLang="zh-CN" dirty="0"/>
              <a:t>1</a:t>
            </a:r>
            <a:r>
              <a:rPr lang="zh-CN" altLang="en-US" dirty="0"/>
              <a:t>或</a:t>
            </a:r>
            <a:r>
              <a:rPr lang="en-US" altLang="zh-CN" dirty="0"/>
              <a:t>0</a:t>
            </a:r>
            <a:r>
              <a:rPr lang="zh-CN" altLang="en-US" dirty="0"/>
              <a:t>的编码方法，其变化规则很简单，即每个码元均用两个不同相位的电平信号表示，也就是一个周期的方波，但</a:t>
            </a:r>
            <a:r>
              <a:rPr lang="en-US" altLang="zh-CN" dirty="0"/>
              <a:t>0</a:t>
            </a:r>
            <a:r>
              <a:rPr lang="zh-CN" altLang="en-US" dirty="0"/>
              <a:t>码和</a:t>
            </a:r>
            <a:r>
              <a:rPr lang="en-US" altLang="zh-CN" dirty="0"/>
              <a:t>1</a:t>
            </a:r>
            <a:r>
              <a:rPr lang="zh-CN" altLang="en-US" dirty="0"/>
              <a:t>码的相位正好相反。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由于曼彻斯特码在每个时钟位都必须有一次变化，因此，其编码的效率仅可达到</a:t>
            </a:r>
            <a:r>
              <a:rPr lang="en-US" altLang="zh-CN" dirty="0"/>
              <a:t>50%</a:t>
            </a:r>
            <a:r>
              <a:rPr lang="zh-CN" altLang="en-US" dirty="0"/>
              <a:t>左右差分曼彻斯特编码是一种使用中位转变来计时的编码方案。数据通过在数据位开始处加一转变来表示。令牌环局域网就利用差分曼彻斯特编码方案。差分曼彻斯特编码在 每个时钟周期的中间都有一次电平跳变，这个跳变做同步之用。 在每个时钟周期的起始处：跳变则说明该比特是</a:t>
            </a:r>
            <a:r>
              <a:rPr lang="en-US" altLang="zh-CN" dirty="0"/>
              <a:t>0</a:t>
            </a:r>
            <a:r>
              <a:rPr lang="zh-CN" altLang="en-US" dirty="0"/>
              <a:t>，不跳变则说明该比特是</a:t>
            </a:r>
            <a:r>
              <a:rPr lang="en-US" altLang="zh-CN" dirty="0"/>
              <a:t>1</a:t>
            </a:r>
            <a:r>
              <a:rPr lang="zh-CN" altLang="en-US" dirty="0"/>
              <a:t>。差分曼彻斯特编码的优点为：收发双方可以根据编码自带的时钟信号来保持同步，无需专门传递同步信号的线路，因此成本低；缺点为：实现技术复杂。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40</a:t>
            </a:fld>
            <a:endParaRPr kumimoji="1" lang="zh-CN" altLang="en-US"/>
          </a:p>
        </p:txBody>
      </p:sp>
    </p:spTree>
    <p:extLst>
      <p:ext uri="{BB962C8B-B14F-4D97-AF65-F5344CB8AC3E}">
        <p14:creationId xmlns:p14="http://schemas.microsoft.com/office/powerpoint/2010/main" val="1844286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BPSK (Binary Phase Shift Keying)-------</a:t>
            </a:r>
            <a:r>
              <a:rPr lang="zh-CN" altLang="en-US" dirty="0"/>
              <a:t>二进制相移键控。是把模拟信号转换成数据值的转换方式之一，利用偏离相位的复数波浪组合来表现信息键控移相方式。</a:t>
            </a:r>
            <a:r>
              <a:rPr lang="en-US" altLang="zh-CN" dirty="0"/>
              <a:t>BPSK</a:t>
            </a:r>
            <a:r>
              <a:rPr lang="zh-CN" altLang="en-US" dirty="0"/>
              <a:t>使用了基准的正弦波和相位反转的波浪，使一方为</a:t>
            </a:r>
            <a:r>
              <a:rPr lang="en-US" altLang="zh-CN" dirty="0"/>
              <a:t>0</a:t>
            </a:r>
            <a:r>
              <a:rPr lang="zh-CN" altLang="en-US" dirty="0"/>
              <a:t>，另一方为</a:t>
            </a:r>
            <a:r>
              <a:rPr lang="en-US" altLang="zh-CN" dirty="0"/>
              <a:t>1</a:t>
            </a:r>
            <a:r>
              <a:rPr lang="zh-CN" altLang="en-US" dirty="0"/>
              <a:t>，从而可以同时传送接受</a:t>
            </a:r>
            <a:r>
              <a:rPr lang="en-US" altLang="zh-CN" dirty="0"/>
              <a:t>2</a:t>
            </a:r>
            <a:r>
              <a:rPr lang="zh-CN" altLang="en-US" dirty="0"/>
              <a:t>值</a:t>
            </a:r>
            <a:r>
              <a:rPr lang="en-US" altLang="zh-CN" dirty="0"/>
              <a:t>(1</a:t>
            </a:r>
            <a:r>
              <a:rPr lang="zh-CN" altLang="en-US" dirty="0"/>
              <a:t>比特</a:t>
            </a:r>
            <a:r>
              <a:rPr lang="en-US" altLang="zh-CN" dirty="0"/>
              <a:t>)</a:t>
            </a:r>
            <a:r>
              <a:rPr lang="zh-CN" altLang="en-US" dirty="0"/>
              <a:t>的信息。</a:t>
            </a:r>
            <a:endParaRPr lang="en-US" altLang="zh-CN" dirty="0"/>
          </a:p>
          <a:p>
            <a:endParaRPr lang="en-US" altLang="zh-CN" dirty="0"/>
          </a:p>
          <a:p>
            <a:pPr algn="l"/>
            <a:r>
              <a:rPr lang="zh-CN" altLang="en-US" b="0" i="0" u="none" strike="noStrike" dirty="0">
                <a:solidFill>
                  <a:srgbClr val="136EC2"/>
                </a:solidFill>
                <a:effectLst/>
                <a:latin typeface="arial" panose="020B0604020202020204" pitchFamily="34" charset="0"/>
                <a:hlinkClick r:id="rId3"/>
              </a:rPr>
              <a:t>正交相移键控</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Quadrature Phase Shift Keying</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a:t>
            </a:r>
            <a:r>
              <a:rPr lang="zh-CN" altLang="en-US" b="0" i="0" u="none" strike="noStrike" dirty="0">
                <a:solidFill>
                  <a:srgbClr val="136EC2"/>
                </a:solidFill>
                <a:effectLst/>
                <a:latin typeface="arial" panose="020B0604020202020204" pitchFamily="34" charset="0"/>
                <a:hlinkClick r:id="rId4"/>
              </a:rPr>
              <a:t>数字调制</a:t>
            </a:r>
            <a:r>
              <a:rPr lang="zh-CN" altLang="en-US" b="0" i="0" dirty="0">
                <a:solidFill>
                  <a:srgbClr val="333333"/>
                </a:solidFill>
                <a:effectLst/>
                <a:latin typeface="arial" panose="020B0604020202020204" pitchFamily="34" charset="0"/>
              </a:rPr>
              <a:t>方式。它分为绝对相移和相对相移两种。由于绝对相移方式存在相位模糊问题，所以在实际中主要采用相对移相方式</a:t>
            </a:r>
            <a:r>
              <a:rPr lang="en-US" altLang="zh-CN" b="0" i="0" dirty="0">
                <a:solidFill>
                  <a:srgbClr val="333333"/>
                </a:solidFill>
                <a:effectLst/>
                <a:latin typeface="arial" panose="020B0604020202020204" pitchFamily="34" charset="0"/>
              </a:rPr>
              <a:t>DQPSK</a:t>
            </a:r>
            <a:r>
              <a:rPr lang="zh-CN" altLang="en-US" b="0" i="0" dirty="0">
                <a:solidFill>
                  <a:srgbClr val="333333"/>
                </a:solidFill>
                <a:effectLst/>
                <a:latin typeface="arial" panose="020B0604020202020204" pitchFamily="34" charset="0"/>
              </a:rPr>
              <a:t>。</a:t>
            </a:r>
          </a:p>
          <a:p>
            <a:pPr algn="l"/>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是一种四进制相位调制，具有良好的抗噪特性和频带利用率，广泛应用 于卫星链路、数字集群等通信业务。</a:t>
            </a:r>
            <a:endParaRPr lang="en-US" altLang="zh-CN" b="0" i="0" dirty="0">
              <a:solidFill>
                <a:srgbClr val="333333"/>
              </a:solidFill>
              <a:effectLst/>
              <a:latin typeface="arial" panose="020B0604020202020204" pitchFamily="34" charset="0"/>
            </a:endParaRPr>
          </a:p>
          <a:p>
            <a:pPr algn="l"/>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420254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sz="1200" dirty="0">
                <a:latin typeface="黑体" pitchFamily="49" charset="-122"/>
                <a:ea typeface="黑体" pitchFamily="49" charset="-122"/>
              </a:rPr>
              <a:t>传输损伤的成因：</a:t>
            </a:r>
            <a:endParaRPr lang="en-US" altLang="zh-CN" sz="1200" dirty="0">
              <a:latin typeface="黑体" pitchFamily="49" charset="-122"/>
              <a:ea typeface="黑体" pitchFamily="49" charset="-122"/>
            </a:endParaRPr>
          </a:p>
          <a:p>
            <a:pPr>
              <a:buFont typeface="Wingdings" panose="05000000000000000000" pitchFamily="2" charset="2"/>
              <a:buNone/>
              <a:defRPr/>
            </a:pPr>
            <a:r>
              <a:rPr lang="en-US" altLang="zh-CN" sz="1200" dirty="0">
                <a:latin typeface="+mn-ea"/>
              </a:rPr>
              <a:t>  </a:t>
            </a:r>
            <a:r>
              <a:rPr lang="zh-CN" altLang="zh-CN" sz="1200" dirty="0">
                <a:latin typeface="+mn-ea"/>
              </a:rPr>
              <a:t>⑴</a:t>
            </a:r>
            <a:r>
              <a:rPr lang="en-US" altLang="zh-CN" sz="1200" dirty="0">
                <a:latin typeface="+mn-ea"/>
              </a:rPr>
              <a:t> </a:t>
            </a:r>
            <a:r>
              <a:rPr lang="zh-CN" altLang="zh-CN" sz="1200" dirty="0">
                <a:latin typeface="黑体" pitchFamily="49" charset="-122"/>
                <a:ea typeface="黑体" pitchFamily="49" charset="-122"/>
              </a:rPr>
              <a:t>源于外界环境干扰</a:t>
            </a:r>
            <a:r>
              <a:rPr lang="en-US" altLang="zh-CN" sz="1200" dirty="0">
                <a:ea typeface="黑体" pitchFamily="49" charset="-122"/>
              </a:rPr>
              <a:t>(</a:t>
            </a:r>
            <a:r>
              <a:rPr lang="zh-CN" altLang="en-US" sz="1200" dirty="0">
                <a:ea typeface="黑体" pitchFamily="49" charset="-122"/>
              </a:rPr>
              <a:t>温、湿度，电气和机械突发干扰</a:t>
            </a:r>
            <a:r>
              <a:rPr lang="en-US" altLang="zh-CN" sz="1200" dirty="0">
                <a:ea typeface="黑体" pitchFamily="49" charset="-122"/>
              </a:rPr>
              <a:t>)</a:t>
            </a:r>
            <a:r>
              <a:rPr lang="zh-CN" altLang="zh-CN" sz="1200" dirty="0">
                <a:ea typeface="黑体" pitchFamily="49" charset="-122"/>
              </a:rPr>
              <a:t>和设备内部的技术缺陷</a:t>
            </a:r>
            <a:r>
              <a:rPr lang="en-US" altLang="zh-CN" sz="1200" dirty="0">
                <a:ea typeface="黑体" pitchFamily="49" charset="-122"/>
              </a:rPr>
              <a:t>(</a:t>
            </a:r>
            <a:r>
              <a:rPr lang="zh-CN" altLang="en-US" sz="1200" dirty="0">
                <a:ea typeface="黑体" pitchFamily="49" charset="-122"/>
              </a:rPr>
              <a:t>时钟提取、复接等，设备反常和调节不佳等</a:t>
            </a:r>
            <a:r>
              <a:rPr lang="en-US" altLang="zh-CN" sz="1200" dirty="0">
                <a:ea typeface="黑体" pitchFamily="49" charset="-122"/>
              </a:rPr>
              <a:t>)</a:t>
            </a:r>
            <a:r>
              <a:rPr lang="zh-CN" altLang="zh-CN" sz="1200" dirty="0">
                <a:latin typeface="黑体" pitchFamily="49" charset="-122"/>
                <a:ea typeface="黑体" pitchFamily="49" charset="-122"/>
              </a:rPr>
              <a:t>。</a:t>
            </a:r>
            <a:endParaRPr lang="en-US" altLang="zh-CN" sz="1200" dirty="0">
              <a:latin typeface="黑体" pitchFamily="49" charset="-122"/>
              <a:ea typeface="黑体" pitchFamily="49" charset="-122"/>
            </a:endParaRPr>
          </a:p>
          <a:p>
            <a:pPr>
              <a:buFont typeface="Wingdings" panose="05000000000000000000" pitchFamily="2" charset="2"/>
              <a:buNone/>
              <a:defRPr/>
            </a:pPr>
            <a:r>
              <a:rPr lang="zh-CN" altLang="en-US" sz="1200" dirty="0">
                <a:latin typeface="宋体"/>
              </a:rPr>
              <a:t>  ⑵ </a:t>
            </a:r>
            <a:r>
              <a:rPr lang="zh-CN" altLang="zh-CN" sz="1200" dirty="0">
                <a:ea typeface="黑体" pitchFamily="49" charset="-122"/>
              </a:rPr>
              <a:t>来自传输损伤之间的相互影响或转化。</a:t>
            </a:r>
            <a:endParaRPr lang="zh-CN" altLang="en-US" sz="1200" dirty="0">
              <a:ea typeface="黑体"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697811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393735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图中分别是</a:t>
            </a:r>
            <a:r>
              <a:rPr lang="en-US" altLang="zh-CN" dirty="0"/>
              <a:t>RJ-45</a:t>
            </a:r>
            <a:r>
              <a:rPr lang="zh-CN" altLang="en-US" dirty="0"/>
              <a:t>接口，</a:t>
            </a:r>
            <a:r>
              <a:rPr lang="en-US" altLang="zh-CN" dirty="0"/>
              <a:t>RS-232-C</a:t>
            </a:r>
            <a:r>
              <a:rPr lang="zh-CN" altLang="en-US" dirty="0"/>
              <a:t>接口，光纤接口，</a:t>
            </a:r>
            <a:r>
              <a:rPr lang="en-US" altLang="zh-CN" dirty="0"/>
              <a:t>USB</a:t>
            </a:r>
            <a:r>
              <a:rPr lang="zh-CN" altLang="en-US" dirty="0"/>
              <a:t>接口，接口</a:t>
            </a:r>
            <a:r>
              <a:rPr lang="zh-CN" altLang="en-US" dirty="0">
                <a:solidFill>
                  <a:srgbClr val="FF0000"/>
                </a:solidFill>
              </a:rPr>
              <a:t>固定和锁定装置，可以</a:t>
            </a:r>
            <a:r>
              <a:rPr lang="en-US" altLang="zh-CN" dirty="0"/>
              <a:t>RS-232-C</a:t>
            </a:r>
            <a:r>
              <a:rPr lang="zh-CN" altLang="en-US" dirty="0"/>
              <a:t>接口为例说明</a:t>
            </a:r>
            <a:r>
              <a:rPr lang="zh-CN" altLang="en-US" dirty="0">
                <a:solidFill>
                  <a:srgbClr val="FF0000"/>
                </a:solidFill>
              </a:rPr>
              <a:t>引线数目和排列（</a:t>
            </a:r>
            <a:r>
              <a:rPr lang="en-US" altLang="zh-CN" dirty="0">
                <a:solidFill>
                  <a:srgbClr val="FF0000"/>
                </a:solidFill>
              </a:rPr>
              <a:t>2</a:t>
            </a:r>
            <a:r>
              <a:rPr lang="zh-CN" altLang="en-US" dirty="0">
                <a:solidFill>
                  <a:srgbClr val="FF0000"/>
                </a:solidFill>
              </a:rPr>
              <a:t>排，</a:t>
            </a:r>
            <a:r>
              <a:rPr lang="en-US" altLang="zh-CN" dirty="0">
                <a:solidFill>
                  <a:srgbClr val="FF0000"/>
                </a:solidFill>
              </a:rPr>
              <a:t>5+4</a:t>
            </a:r>
            <a:r>
              <a:rPr lang="zh-CN" altLang="en-US" dirty="0">
                <a:solidFill>
                  <a:srgbClr val="FF0000"/>
                </a:solidFill>
              </a:rPr>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10</a:t>
            </a:fld>
            <a:endParaRPr kumimoji="1" lang="zh-CN" altLang="en-US"/>
          </a:p>
        </p:txBody>
      </p:sp>
    </p:spTree>
    <p:extLst>
      <p:ext uri="{BB962C8B-B14F-4D97-AF65-F5344CB8AC3E}">
        <p14:creationId xmlns:p14="http://schemas.microsoft.com/office/powerpoint/2010/main" val="4230004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2773003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111354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57</a:t>
            </a:fld>
            <a:endParaRPr kumimoji="1" lang="zh-CN" altLang="en-US"/>
          </a:p>
        </p:txBody>
      </p:sp>
    </p:spTree>
    <p:extLst>
      <p:ext uri="{BB962C8B-B14F-4D97-AF65-F5344CB8AC3E}">
        <p14:creationId xmlns:p14="http://schemas.microsoft.com/office/powerpoint/2010/main" val="740103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a:t>
            </a:r>
            <a:r>
              <a:rPr lang="en-US" altLang="zh-CN" dirty="0"/>
              <a:t>5</a:t>
            </a:r>
            <a:r>
              <a:rPr lang="zh-CN" altLang="en-US" dirty="0"/>
              <a:t>类屏蔽双绞线剖面示意图</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58</a:t>
            </a:fld>
            <a:endParaRPr kumimoji="1" lang="zh-CN" altLang="en-US"/>
          </a:p>
        </p:txBody>
      </p:sp>
    </p:spTree>
    <p:extLst>
      <p:ext uri="{BB962C8B-B14F-4D97-AF65-F5344CB8AC3E}">
        <p14:creationId xmlns:p14="http://schemas.microsoft.com/office/powerpoint/2010/main" val="2597351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UTP</a:t>
            </a:r>
            <a:r>
              <a:rPr lang="zh-CN" altLang="en-US" dirty="0">
                <a:effectLst/>
              </a:rPr>
              <a:t>即是指非屏蔽双绞线，这类网线在市面上非常普遍，也是家庭装修中使用频率最高的线材。</a:t>
            </a:r>
            <a:r>
              <a:rPr lang="en-US" altLang="zh-CN" dirty="0">
                <a:effectLst/>
              </a:rPr>
              <a:t>UTP</a:t>
            </a:r>
            <a:r>
              <a:rPr lang="zh-CN" altLang="en-US" dirty="0">
                <a:effectLst/>
              </a:rPr>
              <a:t>线主要用于传输带宽在</a:t>
            </a:r>
            <a:r>
              <a:rPr lang="en-US" altLang="zh-CN" dirty="0">
                <a:effectLst/>
              </a:rPr>
              <a:t>250MHz</a:t>
            </a:r>
            <a:r>
              <a:rPr lang="zh-CN" altLang="en-US" dirty="0">
                <a:effectLst/>
              </a:rPr>
              <a:t>以下，没有特殊性能要求的普通网络系统中，最高仅能支持六类布线系统标准，这类线安装施工都较为方便，价格也比较实惠。</a:t>
            </a:r>
            <a:endParaRPr lang="en-US" altLang="zh-CN" dirty="0">
              <a:effectLst/>
            </a:endParaRPr>
          </a:p>
          <a:p>
            <a:endParaRPr lang="en-US" altLang="zh-CN" dirty="0">
              <a:effectLst/>
            </a:endParaRPr>
          </a:p>
          <a:p>
            <a:r>
              <a:rPr lang="en-US" altLang="zh-CN" i="0" dirty="0"/>
              <a:t>FTP</a:t>
            </a:r>
            <a:r>
              <a:rPr lang="zh-CN" altLang="en-US" dirty="0"/>
              <a:t>即是指铝箔屏蔽的</a:t>
            </a:r>
            <a:r>
              <a:rPr lang="zh-CN" altLang="en-US" i="1" dirty="0"/>
              <a:t>双绞线</a:t>
            </a:r>
            <a:r>
              <a:rPr lang="en-US" altLang="zh-CN" dirty="0"/>
              <a:t>,</a:t>
            </a:r>
            <a:r>
              <a:rPr lang="zh-CN" altLang="en-US" dirty="0"/>
              <a:t>这种线缆支持带宽能力强</a:t>
            </a:r>
            <a:r>
              <a:rPr lang="en-US" altLang="zh-CN" dirty="0"/>
              <a:t>,</a:t>
            </a:r>
            <a:r>
              <a:rPr lang="zh-CN" altLang="en-US" dirty="0"/>
              <a:t>且具备一定的抗干扰能力</a:t>
            </a:r>
            <a:r>
              <a:rPr lang="en-US" altLang="zh-CN" dirty="0"/>
              <a:t>,</a:t>
            </a:r>
            <a:r>
              <a:rPr lang="zh-CN" altLang="en-US" dirty="0"/>
              <a:t>能够减小信号衰减。此外</a:t>
            </a:r>
            <a:r>
              <a:rPr lang="en-US" altLang="zh-CN" dirty="0"/>
              <a:t>,</a:t>
            </a:r>
            <a:r>
              <a:rPr lang="zh-CN" altLang="en-US" dirty="0"/>
              <a:t>其最明显的特性是采用可回收低烟无卤材料</a:t>
            </a:r>
            <a:r>
              <a:rPr lang="en-US" altLang="zh-CN" dirty="0"/>
              <a:t>,</a:t>
            </a:r>
            <a:r>
              <a:rPr lang="zh-CN" altLang="en-US" dirty="0"/>
              <a:t>环保性强。</a:t>
            </a:r>
            <a:endParaRPr lang="zh-CN" altLang="en-US" dirty="0">
              <a:effectLst/>
            </a:endParaRPr>
          </a:p>
          <a:p>
            <a:endParaRPr lang="en-US" altLang="zh-CN" dirty="0">
              <a:effectLst/>
              <a:hlinkClick r:id="rId3"/>
            </a:endParaRPr>
          </a:p>
          <a:p>
            <a:endParaRPr lang="zh-CN" altLang="en-US" dirty="0">
              <a:effectLst/>
            </a:endParaRPr>
          </a:p>
          <a:p>
            <a:r>
              <a:rPr lang="en-US" altLang="zh-CN" dirty="0">
                <a:effectLst/>
              </a:rPr>
              <a:t>SFTP</a:t>
            </a:r>
            <a:r>
              <a:rPr lang="zh-CN" altLang="en-US" dirty="0">
                <a:effectLst/>
              </a:rPr>
              <a:t>即是指双屏蔽双绞线，该线缆在</a:t>
            </a:r>
            <a:r>
              <a:rPr lang="en-US" altLang="zh-CN" dirty="0">
                <a:effectLst/>
              </a:rPr>
              <a:t>STP</a:t>
            </a:r>
            <a:r>
              <a:rPr lang="zh-CN" altLang="en-US" dirty="0">
                <a:effectLst/>
              </a:rPr>
              <a:t>的铝箔层基础上增设了编织网，通常采用铝镁丝或镀锌铜材质，外层采用</a:t>
            </a:r>
            <a:r>
              <a:rPr lang="en-US" altLang="zh-CN" dirty="0">
                <a:effectLst/>
              </a:rPr>
              <a:t>PVC</a:t>
            </a:r>
            <a:r>
              <a:rPr lang="zh-CN" altLang="en-US" dirty="0">
                <a:effectLst/>
              </a:rPr>
              <a:t>材料。</a:t>
            </a:r>
            <a:r>
              <a:rPr lang="en-US" altLang="zh-CN" dirty="0">
                <a:effectLst/>
              </a:rPr>
              <a:t>SFTP</a:t>
            </a:r>
            <a:r>
              <a:rPr lang="zh-CN" altLang="en-US" dirty="0">
                <a:effectLst/>
              </a:rPr>
              <a:t>相较</a:t>
            </a:r>
            <a:r>
              <a:rPr lang="en-US" altLang="zh-CN" dirty="0">
                <a:effectLst/>
              </a:rPr>
              <a:t>STP</a:t>
            </a:r>
            <a:r>
              <a:rPr lang="zh-CN" altLang="en-US" dirty="0">
                <a:effectLst/>
              </a:rPr>
              <a:t>的不同处主要是，有两层屏蔽层以及屏蔽层之间多了绝缘隔离结构。</a:t>
            </a:r>
            <a:r>
              <a:rPr lang="en-US" altLang="zh-CN" dirty="0">
                <a:effectLst/>
              </a:rPr>
              <a:t>SFTP</a:t>
            </a:r>
            <a:r>
              <a:rPr lang="zh-CN" altLang="en-US" dirty="0">
                <a:effectLst/>
              </a:rPr>
              <a:t>的特性是屏蔽环境磁场、信号的干扰能力更强，内部信号衰减程度更低。更为复杂的结构使其柔软性比</a:t>
            </a:r>
            <a:r>
              <a:rPr lang="en-US" altLang="zh-CN" dirty="0">
                <a:effectLst/>
              </a:rPr>
              <a:t>STP</a:t>
            </a:r>
            <a:r>
              <a:rPr lang="zh-CN" altLang="en-US" dirty="0">
                <a:effectLst/>
              </a:rPr>
              <a:t>稍差，价格也更贵。</a:t>
            </a:r>
            <a:r>
              <a:rPr lang="en-US" altLang="zh-CN" dirty="0">
                <a:effectLst/>
              </a:rPr>
              <a:t>SFTP</a:t>
            </a:r>
            <a:r>
              <a:rPr lang="zh-CN" altLang="en-US" dirty="0">
                <a:effectLst/>
              </a:rPr>
              <a:t>主要适用于特殊环境的专业布线工程中。</a:t>
            </a:r>
            <a:endParaRPr lang="en-US" altLang="zh-CN" dirty="0">
              <a:effectLst/>
            </a:endParaRPr>
          </a:p>
          <a:p>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hlinkClick r:id="rId3"/>
              </a:rPr>
              <a:t>STP</a:t>
            </a:r>
            <a:r>
              <a:rPr lang="zh-CN" altLang="en-US" dirty="0">
                <a:effectLst/>
                <a:hlinkClick r:id="rId3"/>
              </a:rPr>
              <a:t>是指独立屏蔽双绞线</a:t>
            </a:r>
            <a:r>
              <a:rPr lang="zh-CN" altLang="en-US" dirty="0">
                <a:effectLst/>
              </a:rPr>
              <a:t>，该双绞线导芯外有一层铝箔层，且每对线都有单独铝箔屏蔽层，起到减少信号衰减的作用。此外，标准的七类</a:t>
            </a:r>
            <a:r>
              <a:rPr lang="en-US" altLang="zh-CN" dirty="0">
                <a:effectLst/>
              </a:rPr>
              <a:t>STP</a:t>
            </a:r>
            <a:r>
              <a:rPr lang="zh-CN" altLang="en-US" dirty="0">
                <a:effectLst/>
              </a:rPr>
              <a:t>线缆中每四对线合并后，外部还包裹着一层金属编织网屏蔽。秋叶原七类</a:t>
            </a:r>
            <a:r>
              <a:rPr lang="en-US" altLang="zh-CN" dirty="0">
                <a:effectLst/>
              </a:rPr>
              <a:t>STP</a:t>
            </a:r>
            <a:r>
              <a:rPr lang="zh-CN" altLang="en-US" dirty="0">
                <a:effectLst/>
              </a:rPr>
              <a:t>网线主要适用于高速网络或高保密要求的场所传输，可支持未来多类型应用，有助于多媒体信息共同传输及布线平台的统一。</a:t>
            </a:r>
            <a:endParaRPr lang="en-US" altLang="zh-CN" dirty="0">
              <a:effectLst/>
            </a:endParaRPr>
          </a:p>
          <a:p>
            <a:endParaRPr lang="en-US" altLang="zh-CN" dirty="0">
              <a:effectLst/>
            </a:endParaRPr>
          </a:p>
          <a:p>
            <a:endParaRPr lang="en-US" altLang="zh-CN" dirty="0">
              <a:effectLst/>
              <a:hlinkClick r:id="rId3"/>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1093904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61</a:t>
            </a:fld>
            <a:endParaRPr kumimoji="1" lang="zh-CN" altLang="en-US"/>
          </a:p>
        </p:txBody>
      </p:sp>
    </p:spTree>
    <p:extLst>
      <p:ext uri="{BB962C8B-B14F-4D97-AF65-F5344CB8AC3E}">
        <p14:creationId xmlns:p14="http://schemas.microsoft.com/office/powerpoint/2010/main" val="3011969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91</a:t>
            </a:fld>
            <a:endParaRPr kumimoji="1" lang="zh-CN" altLang="en-US"/>
          </a:p>
        </p:txBody>
      </p:sp>
    </p:spTree>
    <p:extLst>
      <p:ext uri="{BB962C8B-B14F-4D97-AF65-F5344CB8AC3E}">
        <p14:creationId xmlns:p14="http://schemas.microsoft.com/office/powerpoint/2010/main" val="2235104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solidFill>
                  <a:srgbClr val="000000"/>
                </a:solidFill>
                <a:ea typeface="宋体" panose="02010600030101010101" pitchFamily="2" charset="-122"/>
              </a:rPr>
              <a:t>无线通信方法一般有无线电波、微波、蓝牙及红外线等</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92</a:t>
            </a:fld>
            <a:endParaRPr kumimoji="1" lang="zh-CN" altLang="en-US"/>
          </a:p>
        </p:txBody>
      </p:sp>
    </p:spTree>
    <p:extLst>
      <p:ext uri="{BB962C8B-B14F-4D97-AF65-F5344CB8AC3E}">
        <p14:creationId xmlns:p14="http://schemas.microsoft.com/office/powerpoint/2010/main" val="3111642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地球静止轨道是地球同步轨道的一个特例</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1497919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如图所示：图</a:t>
            </a:r>
            <a:r>
              <a:rPr lang="en-US" altLang="zh-CN" dirty="0"/>
              <a:t>a</a:t>
            </a:r>
            <a:r>
              <a:rPr lang="zh-CN" altLang="en-US" dirty="0"/>
              <a:t>是独占信道的通信方式，节点</a:t>
            </a:r>
            <a:r>
              <a:rPr lang="en-US" altLang="zh-CN" dirty="0"/>
              <a:t>S1</a:t>
            </a:r>
            <a:r>
              <a:rPr lang="zh-CN" altLang="en-US" dirty="0"/>
              <a:t>和</a:t>
            </a:r>
            <a:r>
              <a:rPr lang="en-US" altLang="zh-CN" dirty="0"/>
              <a:t>R1</a:t>
            </a:r>
            <a:r>
              <a:rPr lang="zh-CN" altLang="en-US" dirty="0"/>
              <a:t>通信过程中，单独占用一条物理信道，</a:t>
            </a:r>
            <a:r>
              <a:rPr lang="en-US" altLang="zh-CN" dirty="0"/>
              <a:t>S2</a:t>
            </a:r>
            <a:r>
              <a:rPr lang="zh-CN" altLang="en-US" dirty="0"/>
              <a:t>和</a:t>
            </a:r>
            <a:r>
              <a:rPr lang="en-US" altLang="zh-CN" dirty="0"/>
              <a:t>R2</a:t>
            </a:r>
            <a:r>
              <a:rPr lang="zh-CN" altLang="en-US" dirty="0"/>
              <a:t>之间，</a:t>
            </a:r>
            <a:r>
              <a:rPr lang="en-US" altLang="zh-CN" dirty="0"/>
              <a:t>S3</a:t>
            </a:r>
            <a:r>
              <a:rPr lang="zh-CN" altLang="en-US" dirty="0"/>
              <a:t>和</a:t>
            </a:r>
            <a:r>
              <a:rPr lang="en-US" altLang="zh-CN" dirty="0"/>
              <a:t>R3</a:t>
            </a:r>
            <a:r>
              <a:rPr lang="zh-CN" altLang="en-US" dirty="0"/>
              <a:t>之间的通信也是这样。这种通信方式，信道利用率是比较低的，因为</a:t>
            </a:r>
            <a:r>
              <a:rPr lang="en-US" altLang="zh-CN" dirty="0"/>
              <a:t>S1-R1</a:t>
            </a:r>
            <a:r>
              <a:rPr lang="zh-CN" altLang="en-US" dirty="0"/>
              <a:t>信道空闲的时候，没法分享给其他的通信，同样，如果</a:t>
            </a:r>
            <a:r>
              <a:rPr lang="en-US" altLang="zh-CN" dirty="0"/>
              <a:t>S1</a:t>
            </a:r>
            <a:r>
              <a:rPr lang="zh-CN" altLang="en-US" dirty="0"/>
              <a:t>和</a:t>
            </a:r>
            <a:r>
              <a:rPr lang="en-US" altLang="zh-CN" dirty="0"/>
              <a:t>R1</a:t>
            </a:r>
            <a:r>
              <a:rPr lang="zh-CN" altLang="en-US" dirty="0"/>
              <a:t>之间的通信业务繁忙的时候，也无法利用</a:t>
            </a:r>
            <a:r>
              <a:rPr lang="en-US" altLang="zh-CN" dirty="0"/>
              <a:t>S2-R2</a:t>
            </a:r>
            <a:r>
              <a:rPr lang="zh-CN" altLang="en-US" dirty="0"/>
              <a:t>或</a:t>
            </a:r>
            <a:r>
              <a:rPr lang="en-US" altLang="zh-CN" dirty="0"/>
              <a:t>S3-R3</a:t>
            </a:r>
            <a:r>
              <a:rPr lang="zh-CN" altLang="en-US" dirty="0"/>
              <a:t>信道。图</a:t>
            </a:r>
            <a:r>
              <a:rPr lang="en-US" altLang="zh-CN" dirty="0"/>
              <a:t>b</a:t>
            </a:r>
            <a:r>
              <a:rPr lang="zh-CN" altLang="en-US" dirty="0"/>
              <a:t>采用共享信道的方式进行通信。</a:t>
            </a:r>
            <a:r>
              <a:rPr lang="en-US" altLang="zh-CN" dirty="0"/>
              <a:t>S1-R1</a:t>
            </a:r>
            <a:r>
              <a:rPr lang="zh-CN" altLang="en-US" dirty="0"/>
              <a:t>，</a:t>
            </a:r>
            <a:r>
              <a:rPr lang="en-US" altLang="zh-CN" dirty="0"/>
              <a:t>S2-R2</a:t>
            </a:r>
            <a:r>
              <a:rPr lang="zh-CN" altLang="en-US" dirty="0"/>
              <a:t>和</a:t>
            </a:r>
            <a:r>
              <a:rPr lang="en-US" altLang="zh-CN" dirty="0"/>
              <a:t>S3-R3</a:t>
            </a:r>
            <a:r>
              <a:rPr lang="zh-CN" altLang="en-US" dirty="0"/>
              <a:t>之间的通信工用一条大的信道。在信道的入口处，</a:t>
            </a:r>
            <a:r>
              <a:rPr lang="en-US" altLang="zh-CN" dirty="0"/>
              <a:t>S1</a:t>
            </a:r>
            <a:r>
              <a:rPr lang="zh-CN" altLang="en-US" dirty="0"/>
              <a:t>，</a:t>
            </a:r>
            <a:r>
              <a:rPr lang="en-US" altLang="zh-CN" dirty="0"/>
              <a:t>S2</a:t>
            </a:r>
            <a:r>
              <a:rPr lang="zh-CN" altLang="en-US" dirty="0"/>
              <a:t>和</a:t>
            </a:r>
            <a:r>
              <a:rPr lang="en-US" altLang="zh-CN" dirty="0"/>
              <a:t>S3</a:t>
            </a:r>
            <a:r>
              <a:rPr lang="zh-CN" altLang="en-US" dirty="0"/>
              <a:t>按照一定的策略把业务复用到共享信道上。到了信道的出口进行解复用，分发给</a:t>
            </a:r>
            <a:r>
              <a:rPr lang="en-US" altLang="zh-CN" dirty="0"/>
              <a:t>R1</a:t>
            </a:r>
            <a:r>
              <a:rPr lang="zh-CN" altLang="en-US" dirty="0"/>
              <a:t>，</a:t>
            </a:r>
            <a:r>
              <a:rPr lang="en-US" altLang="zh-CN" dirty="0"/>
              <a:t>R2</a:t>
            </a:r>
            <a:r>
              <a:rPr lang="zh-CN" altLang="en-US" dirty="0"/>
              <a:t>和</a:t>
            </a:r>
            <a:r>
              <a:rPr lang="en-US" altLang="zh-CN" dirty="0"/>
              <a:t>R3</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118</a:t>
            </a:fld>
            <a:endParaRPr kumimoji="1" lang="zh-CN" altLang="en-US"/>
          </a:p>
        </p:txBody>
      </p:sp>
    </p:spTree>
    <p:extLst>
      <p:ext uri="{BB962C8B-B14F-4D97-AF65-F5344CB8AC3E}">
        <p14:creationId xmlns:p14="http://schemas.microsoft.com/office/powerpoint/2010/main" val="2215693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ITU-T</a:t>
            </a:r>
            <a:r>
              <a:rPr lang="zh-CN" altLang="en-US" sz="1200" b="0" i="0" kern="1200" dirty="0">
                <a:solidFill>
                  <a:schemeClr val="tx1"/>
                </a:solidFill>
                <a:latin typeface="+mn-lt"/>
                <a:ea typeface="+mn-ea"/>
                <a:cs typeface="+mn-cs"/>
              </a:rPr>
              <a:t>是国际电信联盟电信标准分局。</a:t>
            </a:r>
            <a:r>
              <a:rPr lang="en-US" altLang="zh-CN" dirty="0"/>
              <a:t>ITU-T</a:t>
            </a:r>
            <a:r>
              <a:rPr lang="zh-CN" altLang="en-US" dirty="0"/>
              <a:t>的各种建议的分类由一个首字母来代表，称为系列，每个系列的建议除了分类字母以外还有一个编号，比如说</a:t>
            </a:r>
            <a:r>
              <a:rPr lang="en-US" altLang="zh-CN" dirty="0"/>
              <a:t>V.28</a:t>
            </a:r>
            <a:r>
              <a:rPr lang="zh-CN" altLang="en-US" dirty="0"/>
              <a:t>，</a:t>
            </a:r>
            <a:r>
              <a:rPr lang="en-US" altLang="zh-CN" dirty="0"/>
              <a:t>X.26</a:t>
            </a:r>
            <a:r>
              <a:rPr lang="zh-CN" altLang="en-US" dirty="0"/>
              <a:t>等。</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11</a:t>
            </a:fld>
            <a:endParaRPr kumimoji="1" lang="zh-CN" altLang="en-US"/>
          </a:p>
        </p:txBody>
      </p:sp>
    </p:spTree>
    <p:extLst>
      <p:ext uri="{BB962C8B-B14F-4D97-AF65-F5344CB8AC3E}">
        <p14:creationId xmlns:p14="http://schemas.microsoft.com/office/powerpoint/2010/main" val="1412410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右上图是频分复用的示意图。整个带宽被分成了</a:t>
            </a:r>
            <a:r>
              <a:rPr lang="en-US" altLang="zh-CN" dirty="0"/>
              <a:t>n</a:t>
            </a:r>
            <a:r>
              <a:rPr lang="zh-CN" altLang="en-US" dirty="0"/>
              <a:t>个频带，可以分配给不同的用户。这些用户可以同时进行通信。频分复用在无线通信中有着广泛的应用。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右下图是</a:t>
            </a:r>
            <a:r>
              <a:rPr lang="zh-CN" altLang="en-US" sz="1200" dirty="0">
                <a:latin typeface="微软雅黑" pitchFamily="34" charset="-122"/>
                <a:ea typeface="微软雅黑" pitchFamily="34" charset="-122"/>
              </a:rPr>
              <a:t>三个信道频分复用到一个信道上面的例子，信道</a:t>
            </a:r>
            <a:r>
              <a:rPr lang="en-US" altLang="zh-CN" sz="1200" dirty="0">
                <a:latin typeface="微软雅黑" pitchFamily="34" charset="-122"/>
                <a:ea typeface="微软雅黑" pitchFamily="34" charset="-122"/>
              </a:rPr>
              <a:t>1~3</a:t>
            </a:r>
            <a:r>
              <a:rPr lang="zh-CN" altLang="en-US" sz="1200" dirty="0">
                <a:latin typeface="微软雅黑" pitchFamily="34" charset="-122"/>
                <a:ea typeface="微软雅黑" pitchFamily="34" charset="-122"/>
              </a:rPr>
              <a:t>的占用的频带都是从</a:t>
            </a:r>
            <a:r>
              <a:rPr lang="en-US" altLang="zh-CN" sz="1200" dirty="0">
                <a:latin typeface="微软雅黑" pitchFamily="34" charset="-122"/>
                <a:ea typeface="微软雅黑" pitchFamily="34" charset="-122"/>
              </a:rPr>
              <a:t>300~3100Hz,</a:t>
            </a:r>
            <a:r>
              <a:rPr lang="zh-CN" altLang="en-US" sz="1200" dirty="0">
                <a:latin typeface="微软雅黑" pitchFamily="34" charset="-122"/>
                <a:ea typeface="微软雅黑" pitchFamily="34" charset="-122"/>
              </a:rPr>
              <a:t>频宽是</a:t>
            </a:r>
            <a:r>
              <a:rPr lang="en-US" altLang="zh-CN" sz="1200" dirty="0">
                <a:latin typeface="微软雅黑" pitchFamily="34" charset="-122"/>
                <a:ea typeface="微软雅黑" pitchFamily="34" charset="-122"/>
              </a:rPr>
              <a:t>2.8kHz</a:t>
            </a:r>
            <a:r>
              <a:rPr lang="zh-CN" altLang="en-US" sz="1200" dirty="0">
                <a:latin typeface="微软雅黑" pitchFamily="34" charset="-122"/>
                <a:ea typeface="微软雅黑" pitchFamily="34" charset="-122"/>
              </a:rPr>
              <a:t>。经过重新调制后，信道</a:t>
            </a:r>
            <a:r>
              <a:rPr lang="en-US" altLang="zh-CN" sz="1200" dirty="0">
                <a:latin typeface="微软雅黑" pitchFamily="34" charset="-122"/>
                <a:ea typeface="微软雅黑" pitchFamily="34" charset="-122"/>
              </a:rPr>
              <a:t>1~3</a:t>
            </a:r>
            <a:r>
              <a:rPr lang="zh-CN" altLang="en-US" sz="1200" dirty="0">
                <a:latin typeface="微软雅黑" pitchFamily="34" charset="-122"/>
                <a:ea typeface="微软雅黑" pitchFamily="34" charset="-122"/>
              </a:rPr>
              <a:t>占用了从</a:t>
            </a:r>
            <a:r>
              <a:rPr lang="en-US" altLang="zh-CN" sz="1200" dirty="0">
                <a:latin typeface="微软雅黑" pitchFamily="34" charset="-122"/>
                <a:ea typeface="微软雅黑" pitchFamily="34" charset="-122"/>
              </a:rPr>
              <a:t>60kHz~72kHz</a:t>
            </a:r>
            <a:r>
              <a:rPr lang="zh-CN" altLang="en-US" sz="1200" dirty="0">
                <a:latin typeface="微软雅黑" pitchFamily="34" charset="-122"/>
                <a:ea typeface="微软雅黑" pitchFamily="34" charset="-122"/>
              </a:rPr>
              <a:t>范围内不同的频带上。这样，就可以在一个大的信道上同时传输三路信号。</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119</a:t>
            </a:fld>
            <a:endParaRPr kumimoji="1" lang="zh-CN" altLang="en-US"/>
          </a:p>
        </p:txBody>
      </p:sp>
    </p:spTree>
    <p:extLst>
      <p:ext uri="{BB962C8B-B14F-4D97-AF65-F5344CB8AC3E}">
        <p14:creationId xmlns:p14="http://schemas.microsoft.com/office/powerpoint/2010/main" val="3862768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下方的图是一个</a:t>
            </a:r>
            <a:r>
              <a:rPr lang="en-US" altLang="zh-CN" sz="1200" dirty="0">
                <a:latin typeface="微软雅黑" pitchFamily="34" charset="-122"/>
                <a:ea typeface="微软雅黑" pitchFamily="34" charset="-122"/>
              </a:rPr>
              <a:t>TDM</a:t>
            </a:r>
            <a:r>
              <a:rPr lang="zh-CN" altLang="en-US" sz="1200" dirty="0">
                <a:latin typeface="微软雅黑" pitchFamily="34" charset="-122"/>
                <a:ea typeface="微软雅黑" pitchFamily="34" charset="-122"/>
              </a:rPr>
              <a:t>的例子，每个</a:t>
            </a:r>
            <a:r>
              <a:rPr lang="en-US" altLang="zh-CN" sz="1200" dirty="0">
                <a:latin typeface="微软雅黑" pitchFamily="34" charset="-122"/>
                <a:ea typeface="微软雅黑" pitchFamily="34" charset="-122"/>
              </a:rPr>
              <a:t>TDM</a:t>
            </a:r>
            <a:r>
              <a:rPr lang="zh-CN" altLang="en-US" sz="1200" dirty="0">
                <a:latin typeface="微软雅黑" pitchFamily="34" charset="-122"/>
                <a:ea typeface="微软雅黑" pitchFamily="34" charset="-122"/>
              </a:rPr>
              <a:t>帧由四个时隙组成，分别分配给</a:t>
            </a:r>
            <a:r>
              <a:rPr lang="en-US" altLang="zh-CN" sz="1200" dirty="0">
                <a:latin typeface="微软雅黑" pitchFamily="34" charset="-122"/>
                <a:ea typeface="微软雅黑" pitchFamily="34" charset="-122"/>
              </a:rPr>
              <a:t>A</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B</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C</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D</a:t>
            </a:r>
            <a:r>
              <a:rPr lang="zh-CN" altLang="en-US" sz="1200" dirty="0">
                <a:latin typeface="微软雅黑" pitchFamily="34" charset="-122"/>
                <a:ea typeface="微软雅黑" pitchFamily="34" charset="-122"/>
              </a:rPr>
              <a:t>四个用户。这个四个用户分别在不同的时间上固定的时隙使用信道，互不干扰。从一个</a:t>
            </a:r>
            <a:r>
              <a:rPr lang="en-US" altLang="zh-CN" sz="1200" dirty="0">
                <a:latin typeface="微软雅黑" pitchFamily="34" charset="-122"/>
                <a:ea typeface="微软雅黑" pitchFamily="34" charset="-122"/>
              </a:rPr>
              <a:t>TDM</a:t>
            </a:r>
            <a:r>
              <a:rPr lang="zh-CN" altLang="en-US" sz="1200" dirty="0">
                <a:latin typeface="微软雅黑" pitchFamily="34" charset="-122"/>
                <a:ea typeface="微软雅黑" pitchFamily="34" charset="-122"/>
              </a:rPr>
              <a:t>帧的时间粒度上看，这四个用户是可以同时进行通信。</a:t>
            </a:r>
            <a:endParaRPr lang="en-US" altLang="zh-CN" sz="1200"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120</a:t>
            </a:fld>
            <a:endParaRPr kumimoji="1" lang="zh-CN" altLang="en-US"/>
          </a:p>
        </p:txBody>
      </p:sp>
    </p:spTree>
    <p:extLst>
      <p:ext uri="{BB962C8B-B14F-4D97-AF65-F5344CB8AC3E}">
        <p14:creationId xmlns:p14="http://schemas.microsoft.com/office/powerpoint/2010/main" val="2590627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在图上可以看到，在</a:t>
            </a:r>
            <a:r>
              <a:rPr lang="en-US" altLang="zh-CN" dirty="0"/>
              <a:t>1</a:t>
            </a:r>
            <a:r>
              <a:rPr lang="zh-CN" altLang="en-US" dirty="0"/>
              <a:t>号</a:t>
            </a:r>
            <a:r>
              <a:rPr lang="en-US" altLang="zh-CN" dirty="0"/>
              <a:t>TDM</a:t>
            </a:r>
            <a:r>
              <a:rPr lang="zh-CN" altLang="en-US" dirty="0"/>
              <a:t>时帧上，用户</a:t>
            </a:r>
            <a:r>
              <a:rPr lang="en-US" altLang="zh-CN" dirty="0"/>
              <a:t>C</a:t>
            </a:r>
            <a:r>
              <a:rPr lang="zh-CN" altLang="en-US" dirty="0"/>
              <a:t>和</a:t>
            </a:r>
            <a:r>
              <a:rPr lang="en-US" altLang="zh-CN" dirty="0"/>
              <a:t>D</a:t>
            </a:r>
            <a:r>
              <a:rPr lang="zh-CN" altLang="en-US" dirty="0"/>
              <a:t>的时隙是空闲的，在</a:t>
            </a:r>
            <a:r>
              <a:rPr lang="en-US" altLang="zh-CN" dirty="0"/>
              <a:t>2</a:t>
            </a:r>
            <a:r>
              <a:rPr lang="zh-CN" altLang="en-US" dirty="0"/>
              <a:t>号时帧上，用户</a:t>
            </a:r>
            <a:r>
              <a:rPr lang="en-US" altLang="zh-CN" dirty="0"/>
              <a:t>A</a:t>
            </a:r>
            <a:r>
              <a:rPr lang="zh-CN" altLang="en-US" dirty="0"/>
              <a:t>和</a:t>
            </a:r>
            <a:r>
              <a:rPr lang="en-US" altLang="zh-CN" dirty="0"/>
              <a:t>D</a:t>
            </a:r>
            <a:r>
              <a:rPr lang="zh-CN" altLang="en-US" dirty="0"/>
              <a:t>的时隙时空闲的。这些空闲的信道造成线路资源的浪费。</a:t>
            </a:r>
            <a:endParaRPr lang="en-US" altLang="zh-CN" dirty="0"/>
          </a:p>
          <a:p>
            <a:r>
              <a:rPr lang="zh-CN" altLang="en-US" dirty="0"/>
              <a:t>另外，时分复用还有一个问题，就是传输时延比较大。用户有数据要发送的时候，需要等到自己的时隙才可以发送数据，特别是用户数量较多的时候，需要等待的数据会很长。</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121</a:t>
            </a:fld>
            <a:endParaRPr kumimoji="1" lang="zh-CN" altLang="en-US"/>
          </a:p>
        </p:txBody>
      </p:sp>
    </p:spTree>
    <p:extLst>
      <p:ext uri="{BB962C8B-B14F-4D97-AF65-F5344CB8AC3E}">
        <p14:creationId xmlns:p14="http://schemas.microsoft.com/office/powerpoint/2010/main" val="1736036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由于固定分配时隙方式的时分复用会带来的信道利用率和时延方面的问题，因此可以考虑不在去固定分配时隙，</a:t>
            </a:r>
            <a:r>
              <a:rPr lang="zh-CN" altLang="en-US" sz="1200" dirty="0">
                <a:latin typeface="微软雅黑" pitchFamily="34" charset="-122"/>
                <a:ea typeface="微软雅黑" pitchFamily="34" charset="-122"/>
              </a:rPr>
              <a:t>而是</a:t>
            </a:r>
            <a:r>
              <a:rPr lang="zh-CN" altLang="en-US" sz="1200" dirty="0">
                <a:solidFill>
                  <a:srgbClr val="C00000"/>
                </a:solidFill>
                <a:latin typeface="微软雅黑" pitchFamily="34" charset="-122"/>
                <a:ea typeface="微软雅黑" pitchFamily="34" charset="-122"/>
              </a:rPr>
              <a:t>按需动态地</a:t>
            </a:r>
            <a:r>
              <a:rPr lang="zh-CN" altLang="en-US" sz="1200" dirty="0">
                <a:latin typeface="微软雅黑" pitchFamily="34" charset="-122"/>
                <a:ea typeface="微软雅黑" pitchFamily="34" charset="-122"/>
              </a:rPr>
              <a:t>分配时隙。这就是统计时分复用。</a:t>
            </a:r>
            <a:r>
              <a:rPr lang="zh-CN" altLang="en-US" sz="1200" dirty="0">
                <a:solidFill>
                  <a:srgbClr val="333333"/>
                </a:solidFill>
                <a:latin typeface="微软雅黑" panose="020B0503020204020204" pitchFamily="34" charset="-122"/>
                <a:ea typeface="微软雅黑" panose="020B0503020204020204" pitchFamily="34" charset="-122"/>
              </a:rPr>
              <a:t>指的是动态地</a:t>
            </a:r>
            <a:r>
              <a:rPr lang="zh-CN" altLang="en-US" sz="1200" dirty="0">
                <a:solidFill>
                  <a:srgbClr val="C00000"/>
                </a:solidFill>
                <a:latin typeface="微软雅黑" panose="020B0503020204020204" pitchFamily="34" charset="-122"/>
                <a:ea typeface="微软雅黑" panose="020B0503020204020204" pitchFamily="34" charset="-122"/>
              </a:rPr>
              <a:t>按需分配共用信道</a:t>
            </a:r>
            <a:r>
              <a:rPr lang="zh-CN" altLang="en-US" sz="12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的时隙，只将需要传送数据的终端接入共用信道，以提高信道利用率的多路复用技术。从这个图可以清楚的看到，按需动态分配时隙后，每个时帧的长度可以根据需要动态调整，理论上可以把信道利用率提升到</a:t>
            </a:r>
            <a:r>
              <a:rPr lang="en-US" altLang="zh-CN" sz="1200" dirty="0">
                <a:solidFill>
                  <a:srgbClr val="333333"/>
                </a:solidFill>
                <a:latin typeface="微软雅黑" panose="020B0503020204020204" pitchFamily="34" charset="-122"/>
                <a:ea typeface="微软雅黑" panose="020B0503020204020204" pitchFamily="34" charset="-122"/>
              </a:rPr>
              <a:t>100%</a:t>
            </a:r>
            <a:r>
              <a:rPr lang="zh-CN" altLang="en-US" sz="1200" dirty="0">
                <a:solidFill>
                  <a:srgbClr val="333333"/>
                </a:solidFill>
                <a:latin typeface="微软雅黑" panose="020B0503020204020204" pitchFamily="34" charset="-122"/>
                <a:ea typeface="微软雅黑" panose="020B0503020204020204" pitchFamily="34" charset="-122"/>
              </a:rPr>
              <a:t>，而且传输时延会明显降低。</a:t>
            </a:r>
            <a:endParaRPr lang="en-US" altLang="zh-CN"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当然，需要注意的是，</a:t>
            </a:r>
            <a:r>
              <a:rPr lang="en-US" altLang="zh-CN" sz="1200" dirty="0">
                <a:solidFill>
                  <a:srgbClr val="333333"/>
                </a:solidFill>
                <a:latin typeface="微软雅黑" panose="020B0503020204020204" pitchFamily="34" charset="-122"/>
                <a:ea typeface="微软雅黑" panose="020B0503020204020204" pitchFamily="34" charset="-122"/>
              </a:rPr>
              <a:t>STDM</a:t>
            </a:r>
            <a:r>
              <a:rPr lang="zh-CN" altLang="en-US" sz="1200" dirty="0">
                <a:solidFill>
                  <a:srgbClr val="333333"/>
                </a:solidFill>
                <a:latin typeface="微软雅黑" panose="020B0503020204020204" pitchFamily="34" charset="-122"/>
                <a:ea typeface="微软雅黑" panose="020B0503020204020204" pitchFamily="34" charset="-122"/>
              </a:rPr>
              <a:t>的技术复杂性较高，特别是多用户共享无线信道时，需要复杂的机制来避免不用用户之间的时隙冲突问题。</a:t>
            </a:r>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122</a:t>
            </a:fld>
            <a:endParaRPr kumimoji="1" lang="zh-CN" altLang="en-US"/>
          </a:p>
        </p:txBody>
      </p:sp>
    </p:spTree>
    <p:extLst>
      <p:ext uri="{BB962C8B-B14F-4D97-AF65-F5344CB8AC3E}">
        <p14:creationId xmlns:p14="http://schemas.microsoft.com/office/powerpoint/2010/main" val="378600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光波分复用一般应用波长复用器和分用器分别置于光纤两端，实现不同光波的耦合与分离。在发送端，通过复用器把不同波长的光耦合在一起，传输过程中，光信号会逐渐减弱，需要通过光放大器，比如</a:t>
            </a:r>
            <a:r>
              <a:rPr lang="en-US" altLang="zh-CN" dirty="0"/>
              <a:t>EDFA</a:t>
            </a:r>
            <a:r>
              <a:rPr lang="zh-CN" altLang="en-US" dirty="0"/>
              <a:t>，对光信号进行放大。在接收端，通过分用器，对光信号进行进行分离。</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123</a:t>
            </a:fld>
            <a:endParaRPr kumimoji="1" lang="zh-CN" altLang="en-US"/>
          </a:p>
        </p:txBody>
      </p:sp>
    </p:spTree>
    <p:extLst>
      <p:ext uri="{BB962C8B-B14F-4D97-AF65-F5344CB8AC3E}">
        <p14:creationId xmlns:p14="http://schemas.microsoft.com/office/powerpoint/2010/main" val="2652137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125</a:t>
            </a:fld>
            <a:endParaRPr kumimoji="1" lang="zh-CN" altLang="en-US"/>
          </a:p>
        </p:txBody>
      </p:sp>
    </p:spTree>
    <p:extLst>
      <p:ext uri="{BB962C8B-B14F-4D97-AF65-F5344CB8AC3E}">
        <p14:creationId xmlns:p14="http://schemas.microsoft.com/office/powerpoint/2010/main" val="318719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如图所示，假设</a:t>
            </a:r>
            <a:r>
              <a:rPr lang="en-US" altLang="zh-CN" dirty="0"/>
              <a:t>S</a:t>
            </a:r>
            <a:r>
              <a:rPr lang="zh-CN" altLang="en-US" dirty="0"/>
              <a:t>站和</a:t>
            </a:r>
            <a:r>
              <a:rPr lang="en-US" altLang="zh-CN" dirty="0"/>
              <a:t>T</a:t>
            </a:r>
            <a:r>
              <a:rPr lang="zh-CN" altLang="en-US" dirty="0"/>
              <a:t>站都要发送</a:t>
            </a:r>
            <a:r>
              <a:rPr lang="en-US" altLang="zh-CN" dirty="0"/>
              <a:t>110</a:t>
            </a:r>
            <a:r>
              <a:rPr lang="zh-CN" altLang="en-US" dirty="0"/>
              <a:t>三个比特，分别使用自己的码片进行编码后，把信号发送出去。在接收端，收到的是</a:t>
            </a:r>
            <a:r>
              <a:rPr lang="en-US" altLang="zh-CN" dirty="0"/>
              <a:t>S</a:t>
            </a:r>
            <a:r>
              <a:rPr lang="zh-CN" altLang="en-US" dirty="0"/>
              <a:t>和</a:t>
            </a:r>
            <a:r>
              <a:rPr lang="en-US" altLang="zh-CN" dirty="0"/>
              <a:t>T</a:t>
            </a:r>
            <a:r>
              <a:rPr lang="zh-CN" altLang="en-US" dirty="0"/>
              <a:t>发送信号的叠加。</a:t>
            </a:r>
            <a:endParaRPr lang="en-US" altLang="zh-CN" dirty="0"/>
          </a:p>
          <a:p>
            <a:r>
              <a:rPr lang="zh-CN" altLang="en-US" dirty="0"/>
              <a:t>接收端使用</a:t>
            </a:r>
            <a:r>
              <a:rPr lang="en-US" altLang="zh-CN" dirty="0"/>
              <a:t>S</a:t>
            </a:r>
            <a:r>
              <a:rPr lang="zh-CN" altLang="en-US" dirty="0"/>
              <a:t>站码片对收到信号的各个分量进行规格化内积，对</a:t>
            </a:r>
            <a:r>
              <a:rPr lang="en-US" altLang="zh-CN" dirty="0"/>
              <a:t>S</a:t>
            </a:r>
            <a:r>
              <a:rPr lang="zh-CN" altLang="en-US" dirty="0"/>
              <a:t>站发送的信号解码得到</a:t>
            </a:r>
            <a:r>
              <a:rPr lang="en-US" altLang="zh-CN" dirty="0"/>
              <a:t>110</a:t>
            </a:r>
            <a:r>
              <a:rPr lang="zh-CN" altLang="en-US" dirty="0"/>
              <a:t>，而对</a:t>
            </a:r>
            <a:r>
              <a:rPr lang="en-US" altLang="zh-CN" dirty="0"/>
              <a:t>T</a:t>
            </a:r>
            <a:r>
              <a:rPr lang="zh-CN" altLang="en-US" dirty="0"/>
              <a:t>站发送的信号解码得到的是噪声信号。</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127</a:t>
            </a:fld>
            <a:endParaRPr kumimoji="1" lang="zh-CN" altLang="en-US"/>
          </a:p>
        </p:txBody>
      </p:sp>
    </p:spTree>
    <p:extLst>
      <p:ext uri="{BB962C8B-B14F-4D97-AF65-F5344CB8AC3E}">
        <p14:creationId xmlns:p14="http://schemas.microsoft.com/office/powerpoint/2010/main" val="17255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10BASE-T</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3"/>
              </a:rPr>
              <a:t>双绞线</a:t>
            </a:r>
            <a:r>
              <a:rPr lang="zh-CN" altLang="en-US" sz="1200" b="0" i="0" u="none" strike="noStrike" kern="1200" dirty="0">
                <a:solidFill>
                  <a:schemeClr val="tx1"/>
                </a:solidFill>
                <a:latin typeface="+mn-lt"/>
                <a:ea typeface="+mn-ea"/>
                <a:cs typeface="+mn-cs"/>
                <a:hlinkClick r:id="rId4"/>
              </a:rPr>
              <a:t>以太网</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1990</a:t>
            </a:r>
            <a:r>
              <a:rPr lang="zh-CN" altLang="en-US" sz="1200" b="0" i="0" kern="1200" dirty="0">
                <a:solidFill>
                  <a:schemeClr val="tx1"/>
                </a:solidFill>
                <a:latin typeface="+mn-lt"/>
                <a:ea typeface="+mn-ea"/>
                <a:cs typeface="+mn-cs"/>
              </a:rPr>
              <a:t>年由</a:t>
            </a:r>
            <a:r>
              <a:rPr lang="en-US" altLang="zh-CN" sz="1200" b="0" i="0" kern="1200" dirty="0">
                <a:solidFill>
                  <a:schemeClr val="tx1"/>
                </a:solidFill>
                <a:latin typeface="+mn-lt"/>
                <a:ea typeface="+mn-ea"/>
                <a:cs typeface="+mn-cs"/>
              </a:rPr>
              <a:t>IEEE</a:t>
            </a:r>
            <a:r>
              <a:rPr lang="zh-CN" altLang="en-US" sz="1200" b="0" i="0" kern="1200" dirty="0">
                <a:solidFill>
                  <a:schemeClr val="tx1"/>
                </a:solidFill>
                <a:latin typeface="+mn-lt"/>
                <a:ea typeface="+mn-ea"/>
                <a:cs typeface="+mn-cs"/>
              </a:rPr>
              <a:t>新认可的，编号为</a:t>
            </a:r>
            <a:r>
              <a:rPr lang="en-US" altLang="zh-CN" sz="1200" b="0" i="0" kern="1200" dirty="0">
                <a:solidFill>
                  <a:schemeClr val="tx1"/>
                </a:solidFill>
                <a:latin typeface="+mn-lt"/>
                <a:ea typeface="+mn-ea"/>
                <a:cs typeface="+mn-cs"/>
              </a:rPr>
              <a:t>IEEE802.3i</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a:t>
            </a:r>
            <a:r>
              <a:rPr lang="zh-CN" altLang="en-US" sz="1200" b="0" i="0" kern="1200" dirty="0">
                <a:solidFill>
                  <a:schemeClr val="tx1"/>
                </a:solidFill>
                <a:latin typeface="+mn-lt"/>
                <a:ea typeface="+mn-ea"/>
                <a:cs typeface="+mn-cs"/>
              </a:rPr>
              <a:t>表示采用双绞线，现</a:t>
            </a:r>
            <a:r>
              <a:rPr lang="en-US" altLang="zh-CN" sz="1200" b="0" i="0" kern="1200" dirty="0">
                <a:solidFill>
                  <a:schemeClr val="tx1"/>
                </a:solidFill>
                <a:latin typeface="+mn-lt"/>
                <a:ea typeface="+mn-ea"/>
                <a:cs typeface="+mn-cs"/>
              </a:rPr>
              <a:t>10BASE</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 </a:t>
            </a:r>
            <a:r>
              <a:rPr lang="zh-CN" altLang="en-US" sz="1200" b="0" i="0" kern="1200" dirty="0">
                <a:solidFill>
                  <a:schemeClr val="tx1"/>
                </a:solidFill>
                <a:latin typeface="+mn-lt"/>
                <a:ea typeface="+mn-ea"/>
                <a:cs typeface="+mn-cs"/>
              </a:rPr>
              <a:t>采用的是非</a:t>
            </a:r>
            <a:r>
              <a:rPr lang="zh-CN" altLang="en-US" sz="1200" b="0" i="0" u="none" strike="noStrike" kern="1200" dirty="0">
                <a:solidFill>
                  <a:schemeClr val="tx1"/>
                </a:solidFill>
                <a:latin typeface="+mn-lt"/>
                <a:ea typeface="+mn-ea"/>
                <a:cs typeface="+mn-cs"/>
                <a:hlinkClick r:id="rId5"/>
              </a:rPr>
              <a:t>屏蔽双绞线</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UTP</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6"/>
              </a:rPr>
              <a:t>布线系统</a:t>
            </a:r>
            <a:r>
              <a:rPr lang="zh-CN" altLang="en-US" sz="1200" b="0" i="0" kern="1200" dirty="0">
                <a:solidFill>
                  <a:schemeClr val="tx1"/>
                </a:solidFill>
                <a:latin typeface="+mn-lt"/>
                <a:ea typeface="+mn-ea"/>
                <a:cs typeface="+mn-cs"/>
              </a:rPr>
              <a:t>中</a:t>
            </a:r>
            <a:r>
              <a:rPr lang="zh-CN" altLang="en-US" sz="1200" b="0" i="0" u="none" strike="noStrike" kern="1200" dirty="0">
                <a:solidFill>
                  <a:schemeClr val="tx1"/>
                </a:solidFill>
                <a:latin typeface="+mn-lt"/>
                <a:ea typeface="+mn-ea"/>
                <a:cs typeface="+mn-cs"/>
                <a:hlinkClick r:id="rId7"/>
              </a:rPr>
              <a:t>信息插座</a:t>
            </a:r>
            <a:r>
              <a:rPr lang="zh-CN" altLang="en-US" sz="1200" b="0" i="0" kern="1200" dirty="0">
                <a:solidFill>
                  <a:schemeClr val="tx1"/>
                </a:solidFill>
                <a:latin typeface="+mn-lt"/>
                <a:ea typeface="+mn-ea"/>
                <a:cs typeface="+mn-cs"/>
              </a:rPr>
              <a:t>（即通信引出端）连接器的一种，连接器由</a:t>
            </a:r>
            <a:r>
              <a:rPr lang="zh-CN" altLang="en-US" sz="1200" b="0" i="0" u="none" strike="noStrike" kern="1200" dirty="0">
                <a:solidFill>
                  <a:schemeClr val="tx1"/>
                </a:solidFill>
                <a:latin typeface="+mn-lt"/>
                <a:ea typeface="+mn-ea"/>
                <a:cs typeface="+mn-cs"/>
                <a:hlinkClick r:id="rId8"/>
              </a:rPr>
              <a:t>插头</a:t>
            </a:r>
            <a:r>
              <a:rPr lang="zh-CN" altLang="en-US" sz="1200" b="0" i="0" kern="1200" dirty="0">
                <a:solidFill>
                  <a:schemeClr val="tx1"/>
                </a:solidFill>
                <a:latin typeface="+mn-lt"/>
                <a:ea typeface="+mn-ea"/>
                <a:cs typeface="+mn-cs"/>
              </a:rPr>
              <a:t>（接头、水晶头）和</a:t>
            </a:r>
            <a:r>
              <a:rPr lang="zh-CN" altLang="en-US" sz="1200" b="0" i="0" u="none" strike="noStrike" kern="1200" dirty="0">
                <a:solidFill>
                  <a:schemeClr val="tx1"/>
                </a:solidFill>
                <a:latin typeface="+mn-lt"/>
                <a:ea typeface="+mn-ea"/>
                <a:cs typeface="+mn-cs"/>
                <a:hlinkClick r:id="rId9"/>
              </a:rPr>
              <a:t>插座</a:t>
            </a:r>
            <a:r>
              <a:rPr lang="zh-CN" altLang="en-US" sz="1200" b="0" i="0" kern="1200" dirty="0">
                <a:solidFill>
                  <a:schemeClr val="tx1"/>
                </a:solidFill>
                <a:latin typeface="+mn-lt"/>
                <a:ea typeface="+mn-ea"/>
                <a:cs typeface="+mn-cs"/>
              </a:rPr>
              <a:t>（模块）组成，插头有</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个凹槽和</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个触点。</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a:t>
            </a:r>
            <a:r>
              <a:rPr lang="en-US" altLang="zh-CN" sz="1200" b="0" i="0" kern="1200" dirty="0">
                <a:solidFill>
                  <a:schemeClr val="tx1"/>
                </a:solidFill>
                <a:latin typeface="+mn-lt"/>
                <a:ea typeface="+mn-ea"/>
                <a:cs typeface="+mn-cs"/>
              </a:rPr>
              <a:t>Registered Jack</a:t>
            </a:r>
            <a:r>
              <a:rPr lang="zh-CN" altLang="en-US" sz="1200" b="0" i="0" kern="1200" dirty="0">
                <a:solidFill>
                  <a:schemeClr val="tx1"/>
                </a:solidFill>
                <a:latin typeface="+mn-lt"/>
                <a:ea typeface="+mn-ea"/>
                <a:cs typeface="+mn-cs"/>
              </a:rPr>
              <a:t>的缩写，意思是“注册的插座”。在</a:t>
            </a:r>
            <a:r>
              <a:rPr lang="en-US" altLang="zh-CN" sz="1200" b="0" i="0" u="none" strike="noStrike" kern="1200" dirty="0">
                <a:solidFill>
                  <a:schemeClr val="tx1"/>
                </a:solidFill>
                <a:latin typeface="+mn-lt"/>
                <a:ea typeface="+mn-ea"/>
                <a:cs typeface="+mn-cs"/>
                <a:hlinkClick r:id="rId10"/>
              </a:rPr>
              <a:t>FCC</a:t>
            </a:r>
            <a:r>
              <a:rPr lang="zh-CN" altLang="en-US" sz="1200" b="0" i="0" kern="1200" dirty="0">
                <a:solidFill>
                  <a:schemeClr val="tx1"/>
                </a:solidFill>
                <a:latin typeface="+mn-lt"/>
                <a:ea typeface="+mn-ea"/>
                <a:cs typeface="+mn-cs"/>
              </a:rPr>
              <a:t>（美国联邦通信委员会标准和规章）中</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是描述公用</a:t>
            </a:r>
            <a:r>
              <a:rPr lang="zh-CN" altLang="en-US" sz="1200" b="0" i="0" u="none" strike="noStrike" kern="1200" dirty="0">
                <a:solidFill>
                  <a:schemeClr val="tx1"/>
                </a:solidFill>
                <a:latin typeface="+mn-lt"/>
                <a:ea typeface="+mn-ea"/>
                <a:cs typeface="+mn-cs"/>
                <a:hlinkClick r:id="rId11"/>
              </a:rPr>
              <a:t>电信网络</a:t>
            </a:r>
            <a:r>
              <a:rPr lang="zh-CN" altLang="en-US" sz="1200" b="0" i="0" kern="1200" dirty="0">
                <a:solidFill>
                  <a:schemeClr val="tx1"/>
                </a:solidFill>
                <a:latin typeface="+mn-lt"/>
                <a:ea typeface="+mn-ea"/>
                <a:cs typeface="+mn-cs"/>
              </a:rPr>
              <a:t>的接口，</a:t>
            </a:r>
            <a:r>
              <a:rPr lang="zh-CN" altLang="en-US" sz="1200" b="0" i="0" u="none" strike="noStrike" kern="1200" dirty="0">
                <a:solidFill>
                  <a:schemeClr val="tx1"/>
                </a:solidFill>
                <a:latin typeface="+mn-lt"/>
                <a:ea typeface="+mn-ea"/>
                <a:cs typeface="+mn-cs"/>
                <a:hlinkClick r:id="rId12"/>
              </a:rPr>
              <a:t>计算机网络</a:t>
            </a:r>
            <a:r>
              <a:rPr lang="zh-CN" altLang="en-US" sz="1200" b="0" i="0" kern="1200" dirty="0">
                <a:solidFill>
                  <a:schemeClr val="tx1"/>
                </a:solidFill>
                <a:latin typeface="+mn-lt"/>
                <a:ea typeface="+mn-ea"/>
                <a:cs typeface="+mn-cs"/>
              </a:rPr>
              <a:t>的</a:t>
            </a:r>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是标准</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位模块化接口的俗称。</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RS-232-C</a:t>
            </a:r>
            <a:r>
              <a:rPr lang="zh-CN" altLang="en-US" sz="1200" b="0" i="0" kern="1200" dirty="0">
                <a:solidFill>
                  <a:schemeClr val="tx1"/>
                </a:solidFill>
                <a:latin typeface="+mn-lt"/>
                <a:ea typeface="+mn-ea"/>
                <a:cs typeface="+mn-cs"/>
              </a:rPr>
              <a:t>：全称是</a:t>
            </a:r>
            <a:r>
              <a:rPr lang="en-US" altLang="zh-CN" sz="1200" b="0" i="0" kern="1200" dirty="0">
                <a:solidFill>
                  <a:schemeClr val="tx1"/>
                </a:solidFill>
                <a:latin typeface="+mn-lt"/>
                <a:ea typeface="+mn-ea"/>
                <a:cs typeface="+mn-cs"/>
              </a:rPr>
              <a:t>EIA-RS-232-C</a:t>
            </a:r>
            <a:r>
              <a:rPr lang="zh-CN" altLang="en-US" sz="1200" b="0" i="0" kern="1200" dirty="0">
                <a:solidFill>
                  <a:schemeClr val="tx1"/>
                </a:solidFill>
                <a:latin typeface="+mn-lt"/>
                <a:ea typeface="+mn-ea"/>
                <a:cs typeface="+mn-cs"/>
              </a:rPr>
              <a:t>标准，其中</a:t>
            </a:r>
            <a:r>
              <a:rPr lang="en-US" altLang="zh-CN" sz="1200" b="0" i="0" kern="1200" dirty="0">
                <a:solidFill>
                  <a:schemeClr val="tx1"/>
                </a:solidFill>
                <a:latin typeface="+mn-lt"/>
                <a:ea typeface="+mn-ea"/>
                <a:cs typeface="+mn-cs"/>
              </a:rPr>
              <a:t>EIA(Electronic Industry Association</a:t>
            </a:r>
            <a:r>
              <a:rPr lang="zh-CN" altLang="en-US" sz="1200" b="0" i="0" kern="1200" dirty="0">
                <a:solidFill>
                  <a:schemeClr val="tx1"/>
                </a:solidFill>
                <a:latin typeface="+mn-lt"/>
                <a:ea typeface="+mn-ea"/>
                <a:cs typeface="+mn-cs"/>
              </a:rPr>
              <a:t>）代表</a:t>
            </a:r>
            <a:r>
              <a:rPr lang="zh-CN" altLang="en-US" sz="1200" b="0" i="0" u="none" strike="noStrike" kern="1200" dirty="0">
                <a:solidFill>
                  <a:schemeClr val="tx1"/>
                </a:solidFill>
                <a:latin typeface="+mn-lt"/>
                <a:ea typeface="+mn-ea"/>
                <a:cs typeface="+mn-cs"/>
                <a:hlinkClick r:id="rId13"/>
              </a:rPr>
              <a:t>美国电子工业协会</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RS</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recommended standard</a:t>
            </a:r>
            <a:r>
              <a:rPr lang="zh-CN" altLang="en-US" sz="1200" b="0" i="0" kern="1200" dirty="0">
                <a:solidFill>
                  <a:schemeClr val="tx1"/>
                </a:solidFill>
                <a:latin typeface="+mn-lt"/>
                <a:ea typeface="+mn-ea"/>
                <a:cs typeface="+mn-cs"/>
              </a:rPr>
              <a:t>）代表推荐标准，</a:t>
            </a:r>
            <a:r>
              <a:rPr lang="en-US" altLang="zh-CN" sz="1200" b="0" i="0" kern="1200" dirty="0">
                <a:solidFill>
                  <a:schemeClr val="tx1"/>
                </a:solidFill>
                <a:latin typeface="+mn-lt"/>
                <a:ea typeface="+mn-ea"/>
                <a:cs typeface="+mn-cs"/>
              </a:rPr>
              <a:t>232</a:t>
            </a:r>
            <a:r>
              <a:rPr lang="zh-CN" altLang="en-US" sz="1200" b="0" i="0" kern="1200" dirty="0">
                <a:solidFill>
                  <a:schemeClr val="tx1"/>
                </a:solidFill>
                <a:latin typeface="+mn-lt"/>
                <a:ea typeface="+mn-ea"/>
                <a:cs typeface="+mn-cs"/>
              </a:rPr>
              <a:t>是标识号，</a:t>
            </a:r>
            <a:r>
              <a:rPr lang="en-US" altLang="zh-CN" sz="1200" b="0" i="0" kern="1200" dirty="0">
                <a:solidFill>
                  <a:schemeClr val="tx1"/>
                </a:solidFill>
                <a:latin typeface="+mn-lt"/>
                <a:ea typeface="+mn-ea"/>
                <a:cs typeface="+mn-cs"/>
              </a:rPr>
              <a:t>C</a:t>
            </a:r>
            <a:r>
              <a:rPr lang="zh-CN" altLang="en-US" sz="1200" b="0" i="0" kern="1200" dirty="0">
                <a:solidFill>
                  <a:schemeClr val="tx1"/>
                </a:solidFill>
                <a:latin typeface="+mn-lt"/>
                <a:ea typeface="+mn-ea"/>
                <a:cs typeface="+mn-cs"/>
              </a:rPr>
              <a:t>代表</a:t>
            </a:r>
            <a:r>
              <a:rPr lang="en-US" altLang="zh-CN" sz="1200" b="0" i="0" kern="1200" dirty="0">
                <a:solidFill>
                  <a:schemeClr val="tx1"/>
                </a:solidFill>
                <a:latin typeface="+mn-lt"/>
                <a:ea typeface="+mn-ea"/>
                <a:cs typeface="+mn-cs"/>
              </a:rPr>
              <a:t>RS-232</a:t>
            </a:r>
            <a:r>
              <a:rPr lang="zh-CN" altLang="en-US" sz="1200" b="0" i="0" kern="1200" dirty="0">
                <a:solidFill>
                  <a:schemeClr val="tx1"/>
                </a:solidFill>
                <a:latin typeface="+mn-lt"/>
                <a:ea typeface="+mn-ea"/>
                <a:cs typeface="+mn-cs"/>
              </a:rPr>
              <a:t>的最新一次修改（</a:t>
            </a:r>
            <a:r>
              <a:rPr lang="en-US" altLang="zh-CN" sz="1200" b="0" i="0" kern="1200" dirty="0">
                <a:solidFill>
                  <a:schemeClr val="tx1"/>
                </a:solidFill>
                <a:latin typeface="+mn-lt"/>
                <a:ea typeface="+mn-ea"/>
                <a:cs typeface="+mn-cs"/>
              </a:rPr>
              <a:t>1969</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dirty="0">
                <a:latin typeface="Microsoft YaHei" panose="020B0503020204020204" pitchFamily="34" charset="-122"/>
                <a:ea typeface="Microsoft YaHei" panose="020B0503020204020204" pitchFamily="34" charset="-122"/>
              </a:rPr>
              <a:t>DB-9</a:t>
            </a:r>
            <a:r>
              <a:rPr lang="zh-CN" altLang="en-US" sz="1200" dirty="0">
                <a:latin typeface="Microsoft YaHei" panose="020B0503020204020204" pitchFamily="34" charset="-122"/>
                <a:ea typeface="Microsoft YaHei" panose="020B0503020204020204" pitchFamily="34" charset="-122"/>
              </a:rPr>
              <a:t>：</a:t>
            </a:r>
            <a:r>
              <a:rPr lang="zh-CN" altLang="en-US" sz="1200" b="0" i="0" kern="1200" dirty="0">
                <a:solidFill>
                  <a:schemeClr val="tx1"/>
                </a:solidFill>
                <a:latin typeface="+mn-lt"/>
                <a:ea typeface="+mn-ea"/>
                <a:cs typeface="+mn-cs"/>
              </a:rPr>
              <a:t>串行</a:t>
            </a:r>
            <a:r>
              <a:rPr lang="zh-CN" altLang="en-US" sz="1200" b="0" i="0" u="none" strike="noStrike" kern="1200" dirty="0">
                <a:solidFill>
                  <a:schemeClr val="tx1"/>
                </a:solidFill>
                <a:latin typeface="+mn-lt"/>
                <a:ea typeface="+mn-ea"/>
                <a:cs typeface="+mn-cs"/>
                <a:hlinkClick r:id="rId14"/>
              </a:rPr>
              <a:t>通信接口</a:t>
            </a:r>
            <a:r>
              <a:rPr lang="en-US" altLang="zh-CN" sz="1200" b="0" i="0" kern="1200" dirty="0">
                <a:solidFill>
                  <a:schemeClr val="tx1"/>
                </a:solidFill>
                <a:latin typeface="+mn-lt"/>
                <a:ea typeface="+mn-ea"/>
                <a:cs typeface="+mn-cs"/>
              </a:rPr>
              <a:t>RS-232-C 9</a:t>
            </a:r>
            <a:r>
              <a:rPr lang="zh-CN" altLang="en-US" sz="1200" b="0" i="0" kern="1200" dirty="0">
                <a:solidFill>
                  <a:schemeClr val="tx1"/>
                </a:solidFill>
                <a:latin typeface="+mn-lt"/>
                <a:ea typeface="+mn-ea"/>
                <a:cs typeface="+mn-cs"/>
              </a:rPr>
              <a:t>针。</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12</a:t>
            </a:fld>
            <a:endParaRPr kumimoji="1" lang="zh-CN" altLang="en-US"/>
          </a:p>
        </p:txBody>
      </p:sp>
    </p:spTree>
    <p:extLst>
      <p:ext uri="{BB962C8B-B14F-4D97-AF65-F5344CB8AC3E}">
        <p14:creationId xmlns:p14="http://schemas.microsoft.com/office/powerpoint/2010/main" val="1468844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加图 罗列</a:t>
            </a:r>
            <a:endParaRPr lang="en-US" altLang="zh-CN" dirty="0"/>
          </a:p>
          <a:p>
            <a:r>
              <a:rPr lang="zh-CN" altLang="en-US" dirty="0"/>
              <a:t>缩写含义：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pPr/>
              <a:t>14</a:t>
            </a:fld>
            <a:endParaRPr kumimoji="1" lang="zh-CN" altLang="en-US"/>
          </a:p>
        </p:txBody>
      </p:sp>
    </p:spTree>
    <p:extLst>
      <p:ext uri="{BB962C8B-B14F-4D97-AF65-F5344CB8AC3E}">
        <p14:creationId xmlns:p14="http://schemas.microsoft.com/office/powerpoint/2010/main" val="320886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IEEE 802.3</a:t>
            </a:r>
            <a:r>
              <a:rPr lang="zh-CN" altLang="en-US" dirty="0"/>
              <a:t>：</a:t>
            </a:r>
            <a:r>
              <a:rPr lang="en-US" altLang="zh-CN" dirty="0"/>
              <a:t>10M</a:t>
            </a:r>
            <a:r>
              <a:rPr lang="zh-CN" altLang="en-US" dirty="0"/>
              <a:t>以太网标准；</a:t>
            </a:r>
          </a:p>
          <a:p>
            <a:r>
              <a:rPr lang="en-US" altLang="zh-CN" dirty="0"/>
              <a:t>IEEE 802.3u</a:t>
            </a:r>
            <a:r>
              <a:rPr lang="zh-CN" altLang="en-US" dirty="0"/>
              <a:t>：</a:t>
            </a:r>
            <a:r>
              <a:rPr lang="en-US" altLang="zh-CN" dirty="0"/>
              <a:t>100M</a:t>
            </a:r>
            <a:r>
              <a:rPr lang="zh-CN" altLang="en-US" dirty="0"/>
              <a:t>的快速以太网标准；</a:t>
            </a:r>
          </a:p>
          <a:p>
            <a:r>
              <a:rPr lang="en-US" altLang="zh-CN" dirty="0"/>
              <a:t>IEEE 802.3ab</a:t>
            </a:r>
            <a:r>
              <a:rPr lang="zh-CN" altLang="en-US" dirty="0"/>
              <a:t>和</a:t>
            </a:r>
            <a:r>
              <a:rPr lang="en-US" altLang="zh-CN" dirty="0"/>
              <a:t>IEEE 802</a:t>
            </a:r>
            <a:r>
              <a:rPr lang="zh-CN" altLang="en-US" dirty="0"/>
              <a:t>．</a:t>
            </a:r>
            <a:r>
              <a:rPr lang="en-US" altLang="zh-CN" dirty="0"/>
              <a:t>3z</a:t>
            </a:r>
            <a:r>
              <a:rPr lang="zh-CN" altLang="en-US" dirty="0"/>
              <a:t>：</a:t>
            </a:r>
            <a:r>
              <a:rPr lang="en-US" altLang="zh-CN" dirty="0"/>
              <a:t>1G</a:t>
            </a:r>
            <a:r>
              <a:rPr lang="zh-CN" altLang="en-US" dirty="0"/>
              <a:t>比特以太网标准；</a:t>
            </a:r>
          </a:p>
          <a:p>
            <a:r>
              <a:rPr lang="en-US" altLang="zh-CN" dirty="0"/>
              <a:t>IEEE 802.3ae</a:t>
            </a:r>
            <a:r>
              <a:rPr lang="zh-CN" altLang="en-US" dirty="0"/>
              <a:t>：</a:t>
            </a:r>
            <a:r>
              <a:rPr lang="en-US" altLang="zh-CN" dirty="0"/>
              <a:t>10G</a:t>
            </a:r>
            <a:r>
              <a:rPr lang="zh-CN" altLang="en-US" dirty="0"/>
              <a:t>比特以太网标准。</a:t>
            </a:r>
          </a:p>
          <a:p>
            <a:r>
              <a:rPr lang="en-US" altLang="zh-CN" dirty="0"/>
              <a:t>IEEE 802.3</a:t>
            </a:r>
            <a:r>
              <a:rPr lang="zh-CN" altLang="en-US" dirty="0"/>
              <a:t>系列通信标准仅描述了</a:t>
            </a:r>
            <a:r>
              <a:rPr lang="en-US" altLang="zh-CN" dirty="0" err="1"/>
              <a:t>OSl</a:t>
            </a:r>
            <a:r>
              <a:rPr lang="zh-CN" altLang="en-US" dirty="0"/>
              <a:t>分层模型中的最低两层协议（物理层和数据链路层）由于低层都采用</a:t>
            </a:r>
            <a:r>
              <a:rPr lang="en-US" altLang="zh-CN" dirty="0"/>
              <a:t>802</a:t>
            </a:r>
            <a:r>
              <a:rPr lang="zh-CN" altLang="en-US" dirty="0"/>
              <a:t>协议标准，所以他们都是可以互通的</a:t>
            </a:r>
            <a:endParaRPr lang="en-US" altLang="zh-CN" dirty="0"/>
          </a:p>
          <a:p>
            <a:r>
              <a:rPr lang="en-US" altLang="zh-CN" b="0" i="0" dirty="0">
                <a:solidFill>
                  <a:srgbClr val="333333"/>
                </a:solidFill>
                <a:effectLst/>
                <a:latin typeface="Arial" panose="020B0604020202020204" pitchFamily="34" charset="0"/>
              </a:rPr>
              <a:t>IEEE802.3z </a:t>
            </a:r>
            <a:r>
              <a:rPr lang="zh-CN" altLang="en-US" b="0" i="0" dirty="0">
                <a:solidFill>
                  <a:srgbClr val="333333"/>
                </a:solidFill>
                <a:effectLst/>
                <a:latin typeface="Arial" panose="020B0604020202020204" pitchFamily="34" charset="0"/>
              </a:rPr>
              <a:t>光纤介质千兆以太网标准规范</a:t>
            </a:r>
            <a:endParaRPr lang="en-US" altLang="zh-CN" b="0" i="0" dirty="0">
              <a:solidFill>
                <a:srgbClr val="333333"/>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一般指</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是一种技术标准，它定义了低速率无线个域网 （</a:t>
            </a:r>
            <a:r>
              <a:rPr lang="en-US" altLang="zh-CN" b="0" i="0" dirty="0">
                <a:solidFill>
                  <a:srgbClr val="333333"/>
                </a:solidFill>
                <a:effectLst/>
                <a:latin typeface="Arial" panose="020B0604020202020204" pitchFamily="34" charset="0"/>
              </a:rPr>
              <a:t>LR-WPAN</a:t>
            </a:r>
            <a:r>
              <a:rPr lang="zh-CN" altLang="en-US" b="0" i="0" dirty="0">
                <a:solidFill>
                  <a:srgbClr val="333333"/>
                </a:solidFill>
                <a:effectLst/>
                <a:latin typeface="Arial" panose="020B0604020202020204" pitchFamily="34" charset="0"/>
              </a:rPr>
              <a:t>）的协议</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 FX</a:t>
            </a:r>
            <a:r>
              <a:rPr lang="zh-CN" altLang="en-US" b="0" i="0" dirty="0">
                <a:solidFill>
                  <a:srgbClr val="333333"/>
                </a:solidFill>
                <a:effectLst/>
                <a:latin typeface="arial" panose="020B0604020202020204" pitchFamily="34" charset="0"/>
              </a:rPr>
              <a:t>使用光纤作为</a:t>
            </a:r>
            <a:r>
              <a:rPr lang="zh-CN" altLang="en-US" b="0" i="0" u="none" strike="noStrike" dirty="0">
                <a:solidFill>
                  <a:srgbClr val="136EC2"/>
                </a:solidFill>
                <a:effectLst/>
                <a:latin typeface="arial" panose="020B0604020202020204" pitchFamily="34" charset="0"/>
                <a:hlinkClick r:id="rId3"/>
              </a:rPr>
              <a:t>传输介质</a:t>
            </a:r>
            <a:endParaRPr lang="en-US" altLang="zh-CN" b="0" i="0" u="none" strike="noStrike" dirty="0">
              <a:solidFill>
                <a:srgbClr val="136EC2"/>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Base-T4</a:t>
            </a:r>
            <a:r>
              <a:rPr lang="zh-CN" altLang="en-US" b="0" i="0" dirty="0">
                <a:solidFill>
                  <a:srgbClr val="333333"/>
                </a:solidFill>
                <a:effectLst/>
                <a:latin typeface="arial" panose="020B0604020202020204" pitchFamily="34" charset="0"/>
              </a:rPr>
              <a:t>是一个</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对线系统，但是它采用</a:t>
            </a:r>
            <a:r>
              <a:rPr lang="zh-CN" altLang="en-US" b="0" i="0" u="none" strike="noStrike" dirty="0">
                <a:solidFill>
                  <a:srgbClr val="136EC2"/>
                </a:solidFill>
                <a:effectLst/>
                <a:latin typeface="arial" panose="020B0604020202020204" pitchFamily="34" charset="0"/>
                <a:hlinkClick r:id="rId4"/>
              </a:rPr>
              <a:t>半双工传输</a:t>
            </a:r>
            <a:r>
              <a:rPr lang="zh-CN" altLang="en-US" b="0" i="0" dirty="0">
                <a:solidFill>
                  <a:srgbClr val="333333"/>
                </a:solidFill>
                <a:effectLst/>
                <a:latin typeface="arial" panose="020B0604020202020204" pitchFamily="34" charset="0"/>
              </a:rPr>
              <a:t>模式，传输媒体采用</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类无屏蔽双绞线</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对线路进行</a:t>
            </a:r>
            <a:r>
              <a:rPr lang="en-US" altLang="zh-CN" b="0" i="0" dirty="0">
                <a:solidFill>
                  <a:srgbClr val="333333"/>
                </a:solidFill>
                <a:effectLst/>
                <a:latin typeface="arial" panose="020B0604020202020204" pitchFamily="34" charset="0"/>
              </a:rPr>
              <a:t>100Mbps</a:t>
            </a:r>
            <a:r>
              <a:rPr lang="zh-CN" altLang="en-US" b="0" i="0" dirty="0">
                <a:solidFill>
                  <a:srgbClr val="333333"/>
                </a:solidFill>
                <a:effectLst/>
                <a:latin typeface="arial" panose="020B0604020202020204" pitchFamily="34" charset="0"/>
              </a:rPr>
              <a:t>的数据传输</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100Base-TX</a:t>
            </a:r>
            <a:r>
              <a:rPr lang="zh-CN" altLang="en-US" b="0" i="0" dirty="0">
                <a:solidFill>
                  <a:srgbClr val="333333"/>
                </a:solidFill>
                <a:effectLst/>
                <a:latin typeface="arial" panose="020B0604020202020204" pitchFamily="34" charset="0"/>
              </a:rPr>
              <a:t>使用的</a:t>
            </a:r>
            <a:r>
              <a:rPr lang="zh-CN" altLang="en-US" b="0" i="0" u="none" strike="noStrike" dirty="0">
                <a:solidFill>
                  <a:srgbClr val="136EC2"/>
                </a:solidFill>
                <a:effectLst/>
                <a:latin typeface="arial" panose="020B0604020202020204" pitchFamily="34" charset="0"/>
                <a:hlinkClick r:id="rId3"/>
              </a:rPr>
              <a:t>传输介质</a:t>
            </a:r>
            <a:r>
              <a:rPr lang="zh-CN" altLang="en-US" b="0" i="0" dirty="0">
                <a:solidFill>
                  <a:srgbClr val="333333"/>
                </a:solidFill>
                <a:effectLst/>
                <a:latin typeface="arial" panose="020B0604020202020204" pitchFamily="34" charset="0"/>
              </a:rPr>
              <a:t>与</a:t>
            </a:r>
            <a:r>
              <a:rPr lang="en-US" altLang="zh-CN" b="0" i="0" dirty="0">
                <a:solidFill>
                  <a:srgbClr val="333333"/>
                </a:solidFill>
                <a:effectLst/>
                <a:latin typeface="arial" panose="020B0604020202020204" pitchFamily="34" charset="0"/>
              </a:rPr>
              <a:t>10Base-T</a:t>
            </a:r>
            <a:r>
              <a:rPr lang="zh-CN" altLang="en-US" b="0" i="0" dirty="0">
                <a:solidFill>
                  <a:srgbClr val="333333"/>
                </a:solidFill>
                <a:effectLst/>
                <a:latin typeface="arial" panose="020B0604020202020204" pitchFamily="34" charset="0"/>
              </a:rPr>
              <a:t>一样都是双绞线。但是由于传输信号的频率较高，需要使用较高的质量的双绞线，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225955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297174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171209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5519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1307508" y="365126"/>
            <a:ext cx="8220812" cy="879086"/>
          </a:xfrm>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a:lnSpc>
                <a:spcPct val="100000"/>
              </a:lnSpc>
              <a:spcBef>
                <a:spcPts val="600"/>
              </a:spcBef>
              <a:buFont typeface="Wingdings"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27644" y="644181"/>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Tree>
    <p:extLst>
      <p:ext uri="{BB962C8B-B14F-4D97-AF65-F5344CB8AC3E}">
        <p14:creationId xmlns:p14="http://schemas.microsoft.com/office/powerpoint/2010/main" val="15926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729525"/>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48727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t>2021/3/4</a:t>
            </a:fld>
            <a:endParaRPr kumimoji="1" lang="zh-CN" altLang="en-US"/>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10" name="矩形 9">
            <a:extLst>
              <a:ext uri="{FF2B5EF4-FFF2-40B4-BE49-F238E27FC236}">
                <a16:creationId xmlns:a16="http://schemas.microsoft.com/office/drawing/2014/main" id="{ABC5A3E3-16BE-4348-82D2-7C344E6E1F54}"/>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9849450" y="844221"/>
            <a:ext cx="1961485" cy="208345"/>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715452" y="729525"/>
            <a:ext cx="403039" cy="321898"/>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10327565" y="424110"/>
            <a:ext cx="1107996" cy="382841"/>
            <a:chOff x="10327565" y="424110"/>
            <a:chExt cx="1107996" cy="382841"/>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202994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50934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44317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59660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2021/3/4</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3780469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E00C8306-BE8F-E24C-B25D-A6E484FA7A8C}"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37409420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10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2.xml"/><Relationship Id="rId4" Type="http://schemas.openxmlformats.org/officeDocument/2006/relationships/image" Target="../media/image167.jpg"/></Relationships>
</file>

<file path=ppt/slides/_rels/slide1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126.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image" Target="../media/image188.jp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jpg"/><Relationship Id="rId5" Type="http://schemas.openxmlformats.org/officeDocument/2006/relationships/image" Target="../media/image190.png"/><Relationship Id="rId4" Type="http://schemas.openxmlformats.org/officeDocument/2006/relationships/image" Target="../media/image189.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emf"/><Relationship Id="rId11" Type="http://schemas.openxmlformats.org/officeDocument/2006/relationships/oleObject" Target="../embeddings/oleObject8.bin"/><Relationship Id="rId5" Type="http://schemas.openxmlformats.org/officeDocument/2006/relationships/oleObject" Target="../embeddings/oleObject4.bin"/><Relationship Id="rId10" Type="http://schemas.openxmlformats.org/officeDocument/2006/relationships/oleObject" Target="../embeddings/oleObject7.bin"/><Relationship Id="rId4" Type="http://schemas.openxmlformats.org/officeDocument/2006/relationships/image" Target="../media/image23.emf"/><Relationship Id="rId9"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27.e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2.w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33.w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9.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emf"/><Relationship Id="rId5" Type="http://schemas.openxmlformats.org/officeDocument/2006/relationships/oleObject" Target="../embeddings/oleObject17.bin"/><Relationship Id="rId4" Type="http://schemas.openxmlformats.org/officeDocument/2006/relationships/image" Target="../media/image5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9.xml"/><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55.wmf"/><Relationship Id="rId10" Type="http://schemas.openxmlformats.org/officeDocument/2006/relationships/image" Target="../media/image58.png"/><Relationship Id="rId4" Type="http://schemas.openxmlformats.org/officeDocument/2006/relationships/oleObject" Target="../embeddings/oleObject20.bin"/><Relationship Id="rId9" Type="http://schemas.openxmlformats.org/officeDocument/2006/relationships/image" Target="../media/image5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9.w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0.wmf"/><Relationship Id="rId4" Type="http://schemas.openxmlformats.org/officeDocument/2006/relationships/oleObject" Target="../embeddings/oleObject2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61.wmf"/><Relationship Id="rId4" Type="http://schemas.openxmlformats.org/officeDocument/2006/relationships/oleObject" Target="../embeddings/oleObject25.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4.wmf"/><Relationship Id="rId5" Type="http://schemas.openxmlformats.org/officeDocument/2006/relationships/oleObject" Target="../embeddings/oleObject28.bin"/><Relationship Id="rId4" Type="http://schemas.openxmlformats.org/officeDocument/2006/relationships/image" Target="../media/image63.wmf"/></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jpg"/><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jpg"/></Relationships>
</file>

<file path=ppt/slides/_rels/slide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image" Target="../media/image145.jpe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49.emf"/><Relationship Id="rId5" Type="http://schemas.openxmlformats.org/officeDocument/2006/relationships/oleObject" Target="../embeddings/oleObject30.bin"/><Relationship Id="rId4" Type="http://schemas.openxmlformats.org/officeDocument/2006/relationships/image" Target="../media/image148.wmf"/></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jpg"/></Relationships>
</file>

<file path=ppt/slides/_rels/slide95.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8.xml"/></Relationships>
</file>

<file path=ppt/slides/_rels/slide99.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800717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78">
            <a:extLst>
              <a:ext uri="{FF2B5EF4-FFF2-40B4-BE49-F238E27FC236}">
                <a16:creationId xmlns:a16="http://schemas.microsoft.com/office/drawing/2014/main" id="{6CE837A9-9AA7-4A06-9926-6B1979571EB4}"/>
              </a:ext>
            </a:extLst>
          </p:cNvPr>
          <p:cNvSpPr/>
          <p:nvPr/>
        </p:nvSpPr>
        <p:spPr>
          <a:xfrm>
            <a:off x="765413" y="2474996"/>
            <a:ext cx="9468776" cy="3922342"/>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物理层机械特性</a:t>
            </a:r>
          </a:p>
        </p:txBody>
      </p:sp>
      <p:sp>
        <p:nvSpPr>
          <p:cNvPr id="3" name="内容占位符 2"/>
          <p:cNvSpPr>
            <a:spLocks noGrp="1"/>
          </p:cNvSpPr>
          <p:nvPr>
            <p:ph idx="1"/>
          </p:nvPr>
        </p:nvSpPr>
        <p:spPr>
          <a:xfrm>
            <a:off x="549965" y="1415222"/>
            <a:ext cx="10515600" cy="4982116"/>
          </a:xfrm>
        </p:spPr>
        <p:txBody>
          <a:bodyPr>
            <a:normAutofit/>
          </a:bodyPr>
          <a:lstStyle/>
          <a:p>
            <a:r>
              <a:rPr lang="zh-CN" altLang="en-US" dirty="0"/>
              <a:t>涉及接口的物理结构，通常采用接线器来实现机械上的连接</a:t>
            </a:r>
            <a:endParaRPr lang="en-US" altLang="zh-CN" dirty="0"/>
          </a:p>
          <a:p>
            <a:r>
              <a:rPr lang="zh-CN" altLang="en-US" dirty="0"/>
              <a:t>定义接线器的</a:t>
            </a:r>
            <a:r>
              <a:rPr lang="zh-CN" altLang="en-US" dirty="0">
                <a:solidFill>
                  <a:srgbClr val="C00000"/>
                </a:solidFill>
              </a:rPr>
              <a:t>形状和尺寸、引线数目和排列、固定和锁定装置</a:t>
            </a:r>
            <a:r>
              <a:rPr lang="zh-CN" altLang="en-US" dirty="0"/>
              <a:t>等</a:t>
            </a:r>
            <a:endParaRPr lang="en-US" altLang="zh-CN" dirty="0"/>
          </a:p>
          <a:p>
            <a:pPr>
              <a:buNone/>
            </a:pPr>
            <a:endParaRPr lang="zh-CN" altLang="en-US" dirty="0"/>
          </a:p>
        </p:txBody>
      </p:sp>
      <p:sp>
        <p:nvSpPr>
          <p:cNvPr id="4" name="灯片编号占位符 3"/>
          <p:cNvSpPr>
            <a:spLocks noGrp="1"/>
          </p:cNvSpPr>
          <p:nvPr>
            <p:ph type="sldNum" sz="quarter" idx="12"/>
          </p:nvPr>
        </p:nvSpPr>
        <p:spPr>
          <a:xfrm>
            <a:off x="8610600" y="6232780"/>
            <a:ext cx="2743200" cy="365125"/>
          </a:xfrm>
        </p:spPr>
        <p:txBody>
          <a:bodyPr/>
          <a:lstStyle/>
          <a:p>
            <a:fld id="{8D4D1E41-7A09-AB4A-A4E1-09765ADA2698}" type="slidenum">
              <a:rPr kumimoji="1" lang="zh-CN" altLang="en-US" smtClean="0"/>
              <a:pPr/>
              <a:t>10</a:t>
            </a:fld>
            <a:endParaRPr kumimoji="1" lang="zh-CN" altLang="en-US" dirty="0"/>
          </a:p>
        </p:txBody>
      </p:sp>
      <p:grpSp>
        <p:nvGrpSpPr>
          <p:cNvPr id="5" name="组合 4">
            <a:extLst>
              <a:ext uri="{FF2B5EF4-FFF2-40B4-BE49-F238E27FC236}">
                <a16:creationId xmlns:a16="http://schemas.microsoft.com/office/drawing/2014/main" id="{2F4F5477-0D5B-4A4F-A827-2A7A65375F7F}"/>
              </a:ext>
            </a:extLst>
          </p:cNvPr>
          <p:cNvGrpSpPr/>
          <p:nvPr/>
        </p:nvGrpSpPr>
        <p:grpSpPr>
          <a:xfrm>
            <a:off x="887104" y="2640298"/>
            <a:ext cx="9209061" cy="3592964"/>
            <a:chOff x="974679" y="2525230"/>
            <a:chExt cx="9121486" cy="3708032"/>
          </a:xfrm>
        </p:grpSpPr>
        <p:pic>
          <p:nvPicPr>
            <p:cNvPr id="3075" name="Picture 3"/>
            <p:cNvPicPr>
              <a:picLocks noChangeAspect="1" noChangeArrowheads="1"/>
            </p:cNvPicPr>
            <p:nvPr/>
          </p:nvPicPr>
          <p:blipFill>
            <a:blip r:embed="rId3"/>
            <a:srcRect/>
            <a:stretch>
              <a:fillRect/>
            </a:stretch>
          </p:blipFill>
          <p:spPr bwMode="auto">
            <a:xfrm>
              <a:off x="974680" y="2525230"/>
              <a:ext cx="2887636" cy="1800000"/>
            </a:xfrm>
            <a:prstGeom prst="rect">
              <a:avLst/>
            </a:prstGeom>
            <a:noFill/>
            <a:ln w="9525">
              <a:noFill/>
              <a:miter lim="800000"/>
              <a:headEnd/>
              <a:tailEnd/>
            </a:ln>
          </p:spPr>
        </p:pic>
        <p:pic>
          <p:nvPicPr>
            <p:cNvPr id="3076" name="Picture 4"/>
            <p:cNvPicPr>
              <a:picLocks noChangeArrowheads="1"/>
            </p:cNvPicPr>
            <p:nvPr/>
          </p:nvPicPr>
          <p:blipFill>
            <a:blip r:embed="rId4"/>
            <a:srcRect/>
            <a:stretch>
              <a:fillRect/>
            </a:stretch>
          </p:blipFill>
          <p:spPr bwMode="auto">
            <a:xfrm>
              <a:off x="7702165" y="4433262"/>
              <a:ext cx="2394000" cy="1800000"/>
            </a:xfrm>
            <a:prstGeom prst="rect">
              <a:avLst/>
            </a:prstGeom>
            <a:noFill/>
            <a:ln w="9525">
              <a:noFill/>
              <a:miter lim="800000"/>
              <a:headEnd/>
              <a:tailEnd/>
            </a:ln>
            <a:effectLst/>
          </p:spPr>
        </p:pic>
        <p:pic>
          <p:nvPicPr>
            <p:cNvPr id="3077" name="Picture 5"/>
            <p:cNvPicPr>
              <a:picLocks noChangeArrowheads="1"/>
            </p:cNvPicPr>
            <p:nvPr/>
          </p:nvPicPr>
          <p:blipFill>
            <a:blip r:embed="rId5"/>
            <a:srcRect/>
            <a:stretch>
              <a:fillRect/>
            </a:stretch>
          </p:blipFill>
          <p:spPr bwMode="auto">
            <a:xfrm>
              <a:off x="3998797" y="2525230"/>
              <a:ext cx="2826000" cy="1800000"/>
            </a:xfrm>
            <a:prstGeom prst="rect">
              <a:avLst/>
            </a:prstGeom>
            <a:noFill/>
            <a:ln w="9525">
              <a:noFill/>
              <a:miter lim="800000"/>
              <a:headEnd/>
              <a:tailEnd/>
            </a:ln>
          </p:spPr>
        </p:pic>
        <p:pic>
          <p:nvPicPr>
            <p:cNvPr id="3078" name="Picture 6"/>
            <p:cNvPicPr>
              <a:picLocks noChangeAspect="1" noChangeArrowheads="1"/>
            </p:cNvPicPr>
            <p:nvPr/>
          </p:nvPicPr>
          <p:blipFill>
            <a:blip r:embed="rId6"/>
            <a:srcRect/>
            <a:stretch>
              <a:fillRect/>
            </a:stretch>
          </p:blipFill>
          <p:spPr bwMode="auto">
            <a:xfrm>
              <a:off x="974679" y="4433262"/>
              <a:ext cx="6618301" cy="1800000"/>
            </a:xfrm>
            <a:prstGeom prst="rect">
              <a:avLst/>
            </a:prstGeom>
            <a:noFill/>
            <a:ln w="9525">
              <a:noFill/>
              <a:miter lim="800000"/>
              <a:headEnd/>
              <a:tailEnd/>
            </a:ln>
          </p:spPr>
        </p:pic>
        <p:pic>
          <p:nvPicPr>
            <p:cNvPr id="3079" name="Picture 7"/>
            <p:cNvPicPr>
              <a:picLocks noChangeArrowheads="1"/>
            </p:cNvPicPr>
            <p:nvPr/>
          </p:nvPicPr>
          <p:blipFill>
            <a:blip r:embed="rId7"/>
            <a:srcRect/>
            <a:stretch>
              <a:fillRect/>
            </a:stretch>
          </p:blipFill>
          <p:spPr bwMode="auto">
            <a:xfrm>
              <a:off x="6946165" y="2525230"/>
              <a:ext cx="3150000" cy="1800000"/>
            </a:xfrm>
            <a:prstGeom prst="rect">
              <a:avLst/>
            </a:prstGeom>
            <a:noFill/>
            <a:ln w="9525">
              <a:noFill/>
              <a:miter lim="800000"/>
              <a:headEnd/>
              <a:tailEnd/>
            </a:ln>
          </p:spPr>
        </p:pic>
      </p:grpSp>
      <p:sp>
        <p:nvSpPr>
          <p:cNvPr id="15" name="TextBox 14"/>
          <p:cNvSpPr txBox="1"/>
          <p:nvPr/>
        </p:nvSpPr>
        <p:spPr>
          <a:xfrm>
            <a:off x="10522424" y="2640298"/>
            <a:ext cx="492443" cy="3369863"/>
          </a:xfrm>
          <a:prstGeom prst="rect">
            <a:avLst/>
          </a:prstGeom>
          <a:noFill/>
        </p:spPr>
        <p:txBody>
          <a:bodyPr vert="eaVert" wrap="square" rtlCol="0">
            <a:spAutoFit/>
          </a:bodyPr>
          <a:lstStyle/>
          <a:p>
            <a:pPr algn="ctr"/>
            <a:r>
              <a:rPr lang="zh-CN" altLang="en-US" sz="2000" dirty="0">
                <a:latin typeface="Microsoft YaHei" panose="020B0503020204020204" pitchFamily="34" charset="-122"/>
                <a:ea typeface="Microsoft YaHei" panose="020B0503020204020204" pitchFamily="34" charset="-122"/>
              </a:rPr>
              <a:t>各种类型物理接口</a:t>
            </a:r>
          </a:p>
        </p:txBody>
      </p:sp>
      <p:sp>
        <p:nvSpPr>
          <p:cNvPr id="17" name="文本框 16">
            <a:extLst>
              <a:ext uri="{FF2B5EF4-FFF2-40B4-BE49-F238E27FC236}">
                <a16:creationId xmlns:a16="http://schemas.microsoft.com/office/drawing/2014/main" id="{9C40DDBD-BAC2-4D40-8FEB-5D6110D630DC}"/>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8B11D-9FE5-4DEA-8F04-5EE9AD231AC6}"/>
              </a:ext>
            </a:extLst>
          </p:cNvPr>
          <p:cNvSpPr>
            <a:spLocks noGrp="1"/>
          </p:cNvSpPr>
          <p:nvPr>
            <p:ph type="title"/>
          </p:nvPr>
        </p:nvSpPr>
        <p:spPr/>
        <p:txBody>
          <a:bodyPr vert="horz" lIns="91440" tIns="45720" rIns="91440" bIns="45720" rtlCol="0" anchor="ctr">
            <a:normAutofit/>
          </a:bodyPr>
          <a:lstStyle/>
          <a:p>
            <a:r>
              <a:rPr lang="zh-CN" altLang="en-US" dirty="0"/>
              <a:t>卫星通信的历史起源</a:t>
            </a:r>
          </a:p>
        </p:txBody>
      </p:sp>
      <p:sp>
        <p:nvSpPr>
          <p:cNvPr id="4" name="灯片编号占位符 3">
            <a:extLst>
              <a:ext uri="{FF2B5EF4-FFF2-40B4-BE49-F238E27FC236}">
                <a16:creationId xmlns:a16="http://schemas.microsoft.com/office/drawing/2014/main" id="{29734816-E786-4BE8-9C9E-21638B017BEA}"/>
              </a:ext>
            </a:extLst>
          </p:cNvPr>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
        <p:nvSpPr>
          <p:cNvPr id="6" name="Text Box 11">
            <a:extLst>
              <a:ext uri="{FF2B5EF4-FFF2-40B4-BE49-F238E27FC236}">
                <a16:creationId xmlns:a16="http://schemas.microsoft.com/office/drawing/2014/main" id="{EAF19FCE-BFE1-4EFC-B9ED-CBA61492A727}"/>
              </a:ext>
            </a:extLst>
          </p:cNvPr>
          <p:cNvSpPr txBox="1">
            <a:spLocks noChangeArrowheads="1"/>
          </p:cNvSpPr>
          <p:nvPr/>
        </p:nvSpPr>
        <p:spPr bwMode="auto">
          <a:xfrm>
            <a:off x="544595" y="1298642"/>
            <a:ext cx="785917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1945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月，英国人</a:t>
            </a:r>
            <a:r>
              <a:rPr lang="en-US" altLang="zh-CN" sz="2400" dirty="0">
                <a:latin typeface="微软雅黑" panose="020B0503020204020204" pitchFamily="34" charset="-122"/>
                <a:ea typeface="微软雅黑" panose="020B0503020204020204" pitchFamily="34" charset="-122"/>
              </a:rPr>
              <a:t>A.C.</a:t>
            </a:r>
            <a:r>
              <a:rPr lang="zh-CN" altLang="en-US" sz="2400" dirty="0">
                <a:latin typeface="微软雅黑" panose="020B0503020204020204" pitchFamily="34" charset="-122"/>
                <a:ea typeface="微软雅黑" panose="020B0503020204020204" pitchFamily="34" charset="-122"/>
              </a:rPr>
              <a:t>克拉克提出静止卫星通信的设想</a:t>
            </a: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1957</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月，世界上第一颗人造卫星升空</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1970</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日，我国第一颗人造地球卫星“东方红”</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号在酒泉发射成功，中国成为世界上第五个发射卫星的国家</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1984</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日，我国发射成功“东方红</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-Ⅰ</a:t>
            </a:r>
            <a:r>
              <a:rPr lang="zh-CN" altLang="en-US" sz="2400" dirty="0">
                <a:latin typeface="微软雅黑" panose="020B0503020204020204" pitchFamily="34" charset="-122"/>
                <a:ea typeface="微软雅黑" panose="020B0503020204020204" pitchFamily="34" charset="-122"/>
              </a:rPr>
              <a:t>型”试验通信卫星</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STW-1</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日定点于东经</a:t>
            </a:r>
            <a:r>
              <a:rPr lang="en-US" altLang="zh-CN" sz="2400" dirty="0">
                <a:latin typeface="微软雅黑" panose="020B0503020204020204" pitchFamily="34" charset="-122"/>
                <a:ea typeface="微软雅黑" panose="020B0503020204020204" pitchFamily="34" charset="-122"/>
              </a:rPr>
              <a:t>125</a:t>
            </a:r>
            <a:r>
              <a:rPr lang="zh-CN" altLang="en-US" sz="2400" dirty="0">
                <a:latin typeface="微软雅黑" panose="020B0503020204020204" pitchFamily="34" charset="-122"/>
                <a:ea typeface="微软雅黑" panose="020B0503020204020204" pitchFamily="34" charset="-122"/>
              </a:rPr>
              <a:t>度赤道上空</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itchFamily="2" charset="2"/>
              <a:buChar char="Ø"/>
            </a:pPr>
            <a:r>
              <a:rPr lang="en-US" altLang="zh-CN" sz="2400" dirty="0">
                <a:latin typeface="微软雅黑" panose="020B0503020204020204" pitchFamily="34" charset="-122"/>
                <a:ea typeface="微软雅黑" panose="020B0503020204020204" pitchFamily="34" charset="-122"/>
              </a:rPr>
              <a:t>1997</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日，我国发射成功第</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代通信卫星“东方红三号（</a:t>
            </a:r>
            <a:r>
              <a:rPr lang="en-US" altLang="zh-CN" sz="2400" dirty="0">
                <a:latin typeface="微软雅黑" panose="020B0503020204020204" pitchFamily="34" charset="-122"/>
                <a:ea typeface="微软雅黑" panose="020B0503020204020204" pitchFamily="34" charset="-122"/>
              </a:rPr>
              <a:t>DFH-3</a:t>
            </a:r>
            <a:r>
              <a:rPr lang="zh-CN" altLang="en-US" sz="2400" dirty="0">
                <a:latin typeface="微软雅黑" panose="020B0503020204020204" pitchFamily="34" charset="-122"/>
                <a:ea typeface="微软雅黑" panose="020B0503020204020204" pitchFamily="34" charset="-122"/>
              </a:rPr>
              <a:t>）”，主要用于电视传输、电话、电报、传真、广播和数据传输等业务</a:t>
            </a:r>
            <a:endParaRPr lang="en-US" altLang="zh-CN" sz="2400" dirty="0">
              <a:latin typeface="微软雅黑" panose="020B0503020204020204" pitchFamily="34" charset="-122"/>
              <a:ea typeface="微软雅黑" panose="020B0503020204020204" pitchFamily="34" charset="-122"/>
            </a:endParaRPr>
          </a:p>
        </p:txBody>
      </p:sp>
      <p:pic>
        <p:nvPicPr>
          <p:cNvPr id="31746" name="Picture 2">
            <a:extLst>
              <a:ext uri="{FF2B5EF4-FFF2-40B4-BE49-F238E27FC236}">
                <a16:creationId xmlns:a16="http://schemas.microsoft.com/office/drawing/2014/main" id="{F01E09C2-8162-4B71-AEA6-DEF617CFE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1" y="3173007"/>
            <a:ext cx="3374570" cy="194256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FBA67BFF-E2A7-4C0F-A788-C3B82752B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1" y="1298642"/>
            <a:ext cx="1611085" cy="183679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558B9D0-8A3A-4224-86E1-6778D35C83A5}"/>
              </a:ext>
            </a:extLst>
          </p:cNvPr>
          <p:cNvSpPr txBox="1"/>
          <p:nvPr/>
        </p:nvSpPr>
        <p:spPr>
          <a:xfrm>
            <a:off x="10201891" y="1125176"/>
            <a:ext cx="1990109" cy="2031325"/>
          </a:xfrm>
          <a:prstGeom prst="rect">
            <a:avLst/>
          </a:prstGeom>
          <a:solidFill>
            <a:schemeClr val="bg2"/>
          </a:solidFill>
        </p:spPr>
        <p:txBody>
          <a:bodyPr wrap="square">
            <a:spAutoFit/>
          </a:bodyPr>
          <a:lstStyle/>
          <a:p>
            <a:pPr algn="just"/>
            <a:r>
              <a:rPr lang="zh-CN" altLang="en-US" dirty="0">
                <a:solidFill>
                  <a:schemeClr val="accent4">
                    <a:lumMod val="50000"/>
                  </a:schemeClr>
                </a:solidFill>
                <a:latin typeface="微软雅黑" panose="020B0503020204020204" pitchFamily="34" charset="-122"/>
                <a:ea typeface="微软雅黑" panose="020B0503020204020204" pitchFamily="34" charset="-122"/>
              </a:rPr>
              <a:t>英国科幻小说家。他的卫星通讯的描写，与实际发展惊人的一致，地球同步卫星轨道因此命名为“克拉克轨道”</a:t>
            </a:r>
          </a:p>
        </p:txBody>
      </p:sp>
      <p:sp>
        <p:nvSpPr>
          <p:cNvPr id="7" name="文本框 6">
            <a:extLst>
              <a:ext uri="{FF2B5EF4-FFF2-40B4-BE49-F238E27FC236}">
                <a16:creationId xmlns:a16="http://schemas.microsoft.com/office/drawing/2014/main" id="{86E7A5BF-8BC6-4FF8-BCE5-1792EB3B1E32}"/>
              </a:ext>
            </a:extLst>
          </p:cNvPr>
          <p:cNvSpPr txBox="1"/>
          <p:nvPr/>
        </p:nvSpPr>
        <p:spPr>
          <a:xfrm>
            <a:off x="10580914" y="3358443"/>
            <a:ext cx="14478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东方红卫星</a:t>
            </a:r>
          </a:p>
        </p:txBody>
      </p:sp>
      <p:pic>
        <p:nvPicPr>
          <p:cNvPr id="31750" name="Picture 6">
            <a:extLst>
              <a:ext uri="{FF2B5EF4-FFF2-40B4-BE49-F238E27FC236}">
                <a16:creationId xmlns:a16="http://schemas.microsoft.com/office/drawing/2014/main" id="{200326F8-11E6-4BED-B773-2C5D5B43B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1" y="5160788"/>
            <a:ext cx="3374569" cy="124928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E926B2E7-3C54-407A-BD47-748BA32F1009}"/>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81910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4">
            <a:extLst>
              <a:ext uri="{FF2B5EF4-FFF2-40B4-BE49-F238E27FC236}">
                <a16:creationId xmlns:a16="http://schemas.microsoft.com/office/drawing/2014/main" id="{EDC35CE5-5C00-43B9-8157-A01ABF2C2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287" y="3007194"/>
            <a:ext cx="2921712" cy="24072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104C0048-0C2D-4756-9A38-02A789A48757}"/>
              </a:ext>
            </a:extLst>
          </p:cNvPr>
          <p:cNvSpPr>
            <a:spLocks noGrp="1"/>
          </p:cNvSpPr>
          <p:nvPr>
            <p:ph type="title"/>
          </p:nvPr>
        </p:nvSpPr>
        <p:spPr>
          <a:xfrm>
            <a:off x="1362811" y="403209"/>
            <a:ext cx="8220812" cy="879086"/>
          </a:xfrm>
        </p:spPr>
        <p:txBody>
          <a:bodyPr/>
          <a:lstStyle/>
          <a:p>
            <a:r>
              <a:rPr lang="zh-CN" altLang="en-US" sz="4000" dirty="0">
                <a:latin typeface="微软雅黑" panose="020B0503020204020204" pitchFamily="34" charset="-122"/>
                <a:ea typeface="微软雅黑" panose="020B0503020204020204" pitchFamily="34" charset="-122"/>
              </a:rPr>
              <a:t>卫星移动通信系统</a:t>
            </a:r>
            <a:r>
              <a:rPr lang="zh-CN" altLang="en-US" dirty="0">
                <a:latin typeface="微软雅黑" panose="020B0503020204020204" pitchFamily="34" charset="-122"/>
                <a:ea typeface="微软雅黑" panose="020B0503020204020204" pitchFamily="34" charset="-122"/>
              </a:rPr>
              <a:t>分类</a:t>
            </a:r>
            <a:endParaRPr lang="zh-CN" altLang="en-US" sz="4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a:xfrm>
            <a:off x="7270827" y="6164163"/>
            <a:ext cx="2743200" cy="365125"/>
          </a:xfrm>
        </p:spPr>
        <p:txBody>
          <a:bodyPr/>
          <a:lstStyle/>
          <a:p>
            <a:fld id="{8D4D1E41-7A09-AB4A-A4E1-09765ADA2698}" type="slidenum">
              <a:rPr kumimoji="1" lang="zh-CN" altLang="en-US" smtClean="0">
                <a:latin typeface="Times New Roman" panose="02020603050405020304" pitchFamily="18" charset="0"/>
                <a:ea typeface="微软雅黑" panose="020B0503020204020204" pitchFamily="34" charset="-122"/>
              </a:rPr>
              <a:t>101</a:t>
            </a:fld>
            <a:endParaRPr kumimoji="1" lang="zh-CN" altLang="en-US" dirty="0">
              <a:latin typeface="Times New Roman" panose="02020603050405020304" pitchFamily="18" charset="0"/>
              <a:ea typeface="微软雅黑" panose="020B0503020204020204" pitchFamily="34" charset="-122"/>
            </a:endParaRPr>
          </a:p>
        </p:txBody>
      </p:sp>
      <p:sp>
        <p:nvSpPr>
          <p:cNvPr id="7" name="文本框 6">
            <a:extLst>
              <a:ext uri="{FF2B5EF4-FFF2-40B4-BE49-F238E27FC236}">
                <a16:creationId xmlns:a16="http://schemas.microsoft.com/office/drawing/2014/main" id="{85ABED9C-1968-441E-A06E-857AF833B728}"/>
              </a:ext>
            </a:extLst>
          </p:cNvPr>
          <p:cNvSpPr txBox="1"/>
          <p:nvPr/>
        </p:nvSpPr>
        <p:spPr>
          <a:xfrm>
            <a:off x="497137" y="2568421"/>
            <a:ext cx="11563683" cy="861261"/>
          </a:xfrm>
          <a:prstGeom prst="rect">
            <a:avLst/>
          </a:prstGeom>
          <a:noFill/>
        </p:spPr>
        <p:txBody>
          <a:bodyPr wrap="square">
            <a:spAutoFit/>
          </a:bodyPr>
          <a:lstStyle/>
          <a:p>
            <a:pPr marL="342900" indent="-342900">
              <a:lnSpc>
                <a:spcPts val="31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移动卫星通信：</a:t>
            </a:r>
            <a:r>
              <a:rPr lang="zh-CN" altLang="en-US" sz="2400" dirty="0">
                <a:latin typeface="微软雅黑" panose="020B0503020204020204" pitchFamily="34" charset="-122"/>
                <a:ea typeface="微软雅黑" panose="020B0503020204020204" pitchFamily="34" charset="-122"/>
              </a:rPr>
              <a:t>利用卫星转发器构成的通信链路，使移动体之间或移动体与固定体之间建立的通信。因此它可以看成是陆地移动通信系统的延伸和扩展。</a:t>
            </a:r>
          </a:p>
        </p:txBody>
      </p:sp>
      <p:sp>
        <p:nvSpPr>
          <p:cNvPr id="14" name="文本框 13">
            <a:extLst>
              <a:ext uri="{FF2B5EF4-FFF2-40B4-BE49-F238E27FC236}">
                <a16:creationId xmlns:a16="http://schemas.microsoft.com/office/drawing/2014/main" id="{7E63BDA4-C2DD-4FBC-AD38-B77413E916BD}"/>
              </a:ext>
            </a:extLst>
          </p:cNvPr>
          <p:cNvSpPr txBox="1"/>
          <p:nvPr/>
        </p:nvSpPr>
        <p:spPr>
          <a:xfrm>
            <a:off x="3276366" y="4876642"/>
            <a:ext cx="4100690" cy="1857688"/>
          </a:xfrm>
          <a:prstGeom prst="rect">
            <a:avLst/>
          </a:prstGeom>
          <a:noFill/>
        </p:spPr>
        <p:txBody>
          <a:bodyPr wrap="square">
            <a:spAutoFit/>
          </a:bodyPr>
          <a:lstStyle/>
          <a:p>
            <a:pPr>
              <a:lnSpc>
                <a:spcPts val="3500"/>
              </a:lnSpc>
            </a:pPr>
            <a:r>
              <a:rPr lang="zh-CN" altLang="en-US" sz="2400" dirty="0">
                <a:latin typeface="Times New Roman" panose="02020603050405020304" pitchFamily="18" charset="0"/>
                <a:ea typeface="微软雅黑" panose="020B0503020204020204" pitchFamily="34" charset="-122"/>
              </a:rPr>
              <a:t>同步轨道卫星系统（</a:t>
            </a:r>
            <a:r>
              <a:rPr lang="en-US" altLang="zh-CN" sz="2400" dirty="0">
                <a:latin typeface="Times New Roman" panose="02020603050405020304" pitchFamily="18" charset="0"/>
                <a:ea typeface="微软雅黑" panose="020B0503020204020204" pitchFamily="34" charset="-122"/>
              </a:rPr>
              <a:t>GEO</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高轨道卫星系统（</a:t>
            </a:r>
            <a:r>
              <a:rPr lang="en-US" altLang="zh-CN" sz="2400" dirty="0">
                <a:latin typeface="Times New Roman" panose="02020603050405020304" pitchFamily="18" charset="0"/>
                <a:ea typeface="微软雅黑" panose="020B0503020204020204" pitchFamily="34" charset="-122"/>
              </a:rPr>
              <a:t>HEO</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中轨道卫星系统（</a:t>
            </a:r>
            <a:r>
              <a:rPr lang="en-US" altLang="zh-CN" sz="2400" dirty="0">
                <a:latin typeface="Times New Roman" panose="02020603050405020304" pitchFamily="18" charset="0"/>
                <a:ea typeface="微软雅黑" panose="020B0503020204020204" pitchFamily="34" charset="-122"/>
              </a:rPr>
              <a:t>MEO</a:t>
            </a:r>
            <a:r>
              <a:rPr lang="zh-CN" altLang="en-US" sz="2400" dirty="0">
                <a:latin typeface="Times New Roman" panose="02020603050405020304" pitchFamily="18" charset="0"/>
                <a:ea typeface="微软雅黑" panose="020B0503020204020204" pitchFamily="34" charset="-122"/>
              </a:rPr>
              <a:t>）</a:t>
            </a:r>
          </a:p>
          <a:p>
            <a:pPr>
              <a:lnSpc>
                <a:spcPts val="3500"/>
              </a:lnSpc>
            </a:pPr>
            <a:r>
              <a:rPr lang="zh-CN" altLang="en-US" sz="2400" dirty="0">
                <a:latin typeface="Times New Roman" panose="02020603050405020304" pitchFamily="18" charset="0"/>
                <a:ea typeface="微软雅黑" panose="020B0503020204020204" pitchFamily="34" charset="-122"/>
              </a:rPr>
              <a:t>低轨道卫星系统（</a:t>
            </a:r>
            <a:r>
              <a:rPr lang="en-US" altLang="zh-CN" sz="2400" dirty="0">
                <a:latin typeface="Times New Roman" panose="02020603050405020304" pitchFamily="18" charset="0"/>
                <a:ea typeface="微软雅黑" panose="020B0503020204020204" pitchFamily="34" charset="-122"/>
              </a:rPr>
              <a:t>LEO</a:t>
            </a:r>
            <a:r>
              <a:rPr lang="zh-CN" altLang="en-US" sz="2400" dirty="0">
                <a:latin typeface="Times New Roman" panose="02020603050405020304" pitchFamily="18" charset="0"/>
                <a:ea typeface="微软雅黑" panose="020B0503020204020204" pitchFamily="34" charset="-122"/>
              </a:rPr>
              <a:t>）</a:t>
            </a:r>
          </a:p>
        </p:txBody>
      </p:sp>
      <p:sp>
        <p:nvSpPr>
          <p:cNvPr id="16" name="文本框 15">
            <a:extLst>
              <a:ext uri="{FF2B5EF4-FFF2-40B4-BE49-F238E27FC236}">
                <a16:creationId xmlns:a16="http://schemas.microsoft.com/office/drawing/2014/main" id="{CE0D3DE2-7CCC-4179-93E1-679666D570D7}"/>
              </a:ext>
            </a:extLst>
          </p:cNvPr>
          <p:cNvSpPr txBox="1"/>
          <p:nvPr/>
        </p:nvSpPr>
        <p:spPr>
          <a:xfrm>
            <a:off x="497137" y="3326263"/>
            <a:ext cx="3143959" cy="617733"/>
          </a:xfrm>
          <a:prstGeom prst="rect">
            <a:avLst/>
          </a:prstGeom>
          <a:noFill/>
        </p:spPr>
        <p:txBody>
          <a:bodyPr wrap="square">
            <a:spAutoFit/>
          </a:bodyPr>
          <a:lstStyle/>
          <a:p>
            <a:pPr marL="342900"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按用途分类：</a:t>
            </a:r>
          </a:p>
        </p:txBody>
      </p:sp>
      <p:sp>
        <p:nvSpPr>
          <p:cNvPr id="18" name="文本框 17">
            <a:extLst>
              <a:ext uri="{FF2B5EF4-FFF2-40B4-BE49-F238E27FC236}">
                <a16:creationId xmlns:a16="http://schemas.microsoft.com/office/drawing/2014/main" id="{77B7A5F2-4EB6-4E0E-80CB-46731F016E6E}"/>
              </a:ext>
            </a:extLst>
          </p:cNvPr>
          <p:cNvSpPr txBox="1"/>
          <p:nvPr/>
        </p:nvSpPr>
        <p:spPr>
          <a:xfrm>
            <a:off x="3276366" y="3417448"/>
            <a:ext cx="6096000" cy="1399679"/>
          </a:xfrm>
          <a:prstGeom prst="rect">
            <a:avLst/>
          </a:prstGeom>
          <a:noFill/>
        </p:spPr>
        <p:txBody>
          <a:bodyPr wrap="square">
            <a:spAutoFit/>
          </a:bodyPr>
          <a:lstStyle/>
          <a:p>
            <a:pPr>
              <a:lnSpc>
                <a:spcPts val="3500"/>
              </a:lnSpc>
            </a:pPr>
            <a:r>
              <a:rPr lang="zh-CN" altLang="en-US" sz="2400" dirty="0">
                <a:latin typeface="Times New Roman" panose="02020603050405020304" pitchFamily="18" charset="0"/>
                <a:ea typeface="微软雅黑" panose="020B0503020204020204" pitchFamily="34" charset="-122"/>
              </a:rPr>
              <a:t>海事移动卫星系统（</a:t>
            </a:r>
            <a:r>
              <a:rPr lang="en-US" altLang="zh-CN" sz="2400" dirty="0">
                <a:latin typeface="Times New Roman" panose="02020603050405020304" pitchFamily="18" charset="0"/>
                <a:ea typeface="微软雅黑" panose="020B0503020204020204" pitchFamily="34" charset="-122"/>
              </a:rPr>
              <a:t>MMSS</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航空移动卫星系统（</a:t>
            </a:r>
            <a:r>
              <a:rPr lang="en-US" altLang="zh-CN" sz="2400" dirty="0">
                <a:latin typeface="Times New Roman" panose="02020603050405020304" pitchFamily="18" charset="0"/>
                <a:ea typeface="微软雅黑" panose="020B0503020204020204" pitchFamily="34" charset="-122"/>
              </a:rPr>
              <a:t>AMSS</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陆地移动卫星系统（</a:t>
            </a:r>
            <a:r>
              <a:rPr lang="en-US" altLang="zh-CN" sz="2400" dirty="0">
                <a:latin typeface="Times New Roman" panose="02020603050405020304" pitchFamily="18" charset="0"/>
                <a:ea typeface="微软雅黑" panose="020B0503020204020204" pitchFamily="34" charset="-122"/>
              </a:rPr>
              <a:t>LMSS</a:t>
            </a:r>
            <a:r>
              <a:rPr lang="zh-CN" altLang="en-US" sz="2400" dirty="0">
                <a:latin typeface="Times New Roman" panose="02020603050405020304" pitchFamily="18" charset="0"/>
                <a:ea typeface="微软雅黑" panose="020B0503020204020204" pitchFamily="34" charset="-122"/>
              </a:rPr>
              <a:t>）</a:t>
            </a:r>
          </a:p>
        </p:txBody>
      </p:sp>
      <p:sp>
        <p:nvSpPr>
          <p:cNvPr id="20" name="文本框 19">
            <a:extLst>
              <a:ext uri="{FF2B5EF4-FFF2-40B4-BE49-F238E27FC236}">
                <a16:creationId xmlns:a16="http://schemas.microsoft.com/office/drawing/2014/main" id="{CBA3D99B-93CB-4DAA-BFE9-19BDAC598BC8}"/>
              </a:ext>
            </a:extLst>
          </p:cNvPr>
          <p:cNvSpPr txBox="1"/>
          <p:nvPr/>
        </p:nvSpPr>
        <p:spPr>
          <a:xfrm>
            <a:off x="505959" y="4721672"/>
            <a:ext cx="3753559" cy="617733"/>
          </a:xfrm>
          <a:prstGeom prst="rect">
            <a:avLst/>
          </a:prstGeom>
          <a:noFill/>
        </p:spPr>
        <p:txBody>
          <a:bodyPr wrap="square">
            <a:spAutoFit/>
          </a:bodyPr>
          <a:lstStyle/>
          <a:p>
            <a:pPr marL="342900"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按卫星轨道分类：</a:t>
            </a:r>
          </a:p>
        </p:txBody>
      </p:sp>
      <p:sp>
        <p:nvSpPr>
          <p:cNvPr id="22" name="文本框 21">
            <a:extLst>
              <a:ext uri="{FF2B5EF4-FFF2-40B4-BE49-F238E27FC236}">
                <a16:creationId xmlns:a16="http://schemas.microsoft.com/office/drawing/2014/main" id="{D6A10678-EF9A-4060-A667-4847F47E3554}"/>
              </a:ext>
            </a:extLst>
          </p:cNvPr>
          <p:cNvSpPr txBox="1"/>
          <p:nvPr/>
        </p:nvSpPr>
        <p:spPr>
          <a:xfrm>
            <a:off x="7708920" y="6262509"/>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&lt;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5000Km</a:t>
            </a:r>
            <a:endParaRPr lang="zh-CN" altLang="en-US" dirty="0">
              <a:latin typeface="Times New Roman" panose="02020603050405020304" pitchFamily="18" charset="0"/>
              <a:ea typeface="微软雅黑" panose="020B0503020204020204" pitchFamily="34" charset="-122"/>
            </a:endParaRPr>
          </a:p>
        </p:txBody>
      </p:sp>
      <p:sp>
        <p:nvSpPr>
          <p:cNvPr id="23" name="文本框 22">
            <a:extLst>
              <a:ext uri="{FF2B5EF4-FFF2-40B4-BE49-F238E27FC236}">
                <a16:creationId xmlns:a16="http://schemas.microsoft.com/office/drawing/2014/main" id="{4C3627BE-DADB-4D97-B2AA-75625F01DA35}"/>
              </a:ext>
            </a:extLst>
          </p:cNvPr>
          <p:cNvSpPr txBox="1"/>
          <p:nvPr/>
        </p:nvSpPr>
        <p:spPr>
          <a:xfrm>
            <a:off x="6663145" y="5833368"/>
            <a:ext cx="3623149" cy="369332"/>
          </a:xfrm>
          <a:prstGeom prst="rect">
            <a:avLst/>
          </a:prstGeom>
          <a:noFill/>
        </p:spPr>
        <p:txBody>
          <a:bodyPr wrap="square">
            <a:spAutoFit/>
          </a:bodyPr>
          <a:lstStyle/>
          <a:p>
            <a:r>
              <a:rPr lang="en-US" altLang="zh-CN" sz="1800" dirty="0">
                <a:latin typeface="Times New Roman" panose="02020603050405020304" pitchFamily="18" charset="0"/>
                <a:ea typeface="微软雅黑" panose="020B0503020204020204" pitchFamily="34" charset="-122"/>
              </a:rPr>
              <a:t>5000Km &lt; </a:t>
            </a:r>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&lt;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20000Km</a:t>
            </a:r>
            <a:r>
              <a:rPr lang="zh-CN" altLang="en-US" sz="1800" dirty="0">
                <a:latin typeface="Times New Roman" panose="02020603050405020304" pitchFamily="18" charset="0"/>
                <a:ea typeface="微软雅黑" panose="020B0503020204020204" pitchFamily="34" charset="-122"/>
              </a:rPr>
              <a:t> </a:t>
            </a:r>
            <a:endParaRPr lang="zh-CN" altLang="en-US" dirty="0">
              <a:latin typeface="Times New Roman" panose="02020603050405020304" pitchFamily="18" charset="0"/>
              <a:ea typeface="微软雅黑" panose="020B0503020204020204" pitchFamily="34" charset="-122"/>
            </a:endParaRPr>
          </a:p>
        </p:txBody>
      </p:sp>
      <p:sp>
        <p:nvSpPr>
          <p:cNvPr id="24" name="文本框 23">
            <a:extLst>
              <a:ext uri="{FF2B5EF4-FFF2-40B4-BE49-F238E27FC236}">
                <a16:creationId xmlns:a16="http://schemas.microsoft.com/office/drawing/2014/main" id="{F646DB15-C7E8-49C4-BFC4-3B6A92318571}"/>
              </a:ext>
            </a:extLst>
          </p:cNvPr>
          <p:cNvSpPr txBox="1"/>
          <p:nvPr/>
        </p:nvSpPr>
        <p:spPr>
          <a:xfrm>
            <a:off x="7693765" y="4995616"/>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35860Km</a:t>
            </a:r>
            <a:endParaRPr lang="zh-CN" altLang="en-US" dirty="0">
              <a:latin typeface="Times New Roman" panose="02020603050405020304" pitchFamily="18" charset="0"/>
              <a:ea typeface="微软雅黑" panose="020B0503020204020204" pitchFamily="34" charset="-122"/>
            </a:endParaRPr>
          </a:p>
        </p:txBody>
      </p:sp>
      <p:sp>
        <p:nvSpPr>
          <p:cNvPr id="25" name="文本框 24">
            <a:extLst>
              <a:ext uri="{FF2B5EF4-FFF2-40B4-BE49-F238E27FC236}">
                <a16:creationId xmlns:a16="http://schemas.microsoft.com/office/drawing/2014/main" id="{46ED78E5-7D92-427B-9CAA-7B40F03136F2}"/>
              </a:ext>
            </a:extLst>
          </p:cNvPr>
          <p:cNvSpPr txBox="1"/>
          <p:nvPr/>
        </p:nvSpPr>
        <p:spPr>
          <a:xfrm>
            <a:off x="7693765" y="5414465"/>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&gt;</a:t>
            </a:r>
            <a:r>
              <a:rPr lang="zh-CN" altLang="en-US" sz="1800"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20000</a:t>
            </a:r>
            <a:r>
              <a:rPr lang="en-US" altLang="zh-CN" sz="1800" dirty="0">
                <a:latin typeface="Times New Roman" panose="02020603050405020304" pitchFamily="18" charset="0"/>
                <a:ea typeface="微软雅黑" panose="020B0503020204020204" pitchFamily="34" charset="-122"/>
              </a:rPr>
              <a:t>Km</a:t>
            </a:r>
            <a:endParaRPr lang="zh-CN" altLang="en-US" dirty="0">
              <a:latin typeface="Times New Roman" panose="02020603050405020304" pitchFamily="18" charset="0"/>
              <a:ea typeface="微软雅黑" panose="020B0503020204020204" pitchFamily="34" charset="-122"/>
            </a:endParaRPr>
          </a:p>
        </p:txBody>
      </p:sp>
      <p:sp>
        <p:nvSpPr>
          <p:cNvPr id="13" name="文本框 12">
            <a:extLst>
              <a:ext uri="{FF2B5EF4-FFF2-40B4-BE49-F238E27FC236}">
                <a16:creationId xmlns:a16="http://schemas.microsoft.com/office/drawing/2014/main" id="{D0095379-B75C-40D2-B0B0-E457B41BBEEC}"/>
              </a:ext>
            </a:extLst>
          </p:cNvPr>
          <p:cNvSpPr txBox="1"/>
          <p:nvPr/>
        </p:nvSpPr>
        <p:spPr>
          <a:xfrm>
            <a:off x="497137" y="1342962"/>
            <a:ext cx="11563683" cy="1258806"/>
          </a:xfrm>
          <a:prstGeom prst="rect">
            <a:avLst/>
          </a:prstGeom>
          <a:noFill/>
        </p:spPr>
        <p:txBody>
          <a:bodyPr wrap="square">
            <a:spAutoFit/>
          </a:bodyPr>
          <a:lstStyle/>
          <a:p>
            <a:pPr marL="342900" indent="-342900">
              <a:lnSpc>
                <a:spcPts val="31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静止卫星</a:t>
            </a:r>
            <a:r>
              <a:rPr lang="zh-CN" altLang="en-US" sz="2400" dirty="0">
                <a:latin typeface="微软雅黑" panose="020B0503020204020204" pitchFamily="34" charset="-122"/>
                <a:ea typeface="微软雅黑" panose="020B0503020204020204" pitchFamily="34" charset="-122"/>
              </a:rPr>
              <a:t>：卫星的运行轨道在赤道平面内，轨道离地面高度约为35800</a:t>
            </a:r>
            <a:r>
              <a:rPr lang="en-US" altLang="zh-CN" sz="2400" dirty="0">
                <a:latin typeface="微软雅黑" panose="020B0503020204020204" pitchFamily="34" charset="-122"/>
                <a:ea typeface="微软雅黑" panose="020B0503020204020204" pitchFamily="34" charset="-122"/>
              </a:rPr>
              <a:t>km</a:t>
            </a:r>
            <a:r>
              <a:rPr lang="zh-CN" altLang="en-US" sz="2400" dirty="0">
                <a:latin typeface="微软雅黑" panose="020B0503020204020204" pitchFamily="34" charset="-122"/>
                <a:ea typeface="微软雅黑" panose="020B0503020204020204" pitchFamily="34" charset="-122"/>
              </a:rPr>
              <a:t>，自转方向与地球相同，和地球自转周期都是</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小时，从地球看上去如同静止一样，称为静止或</a:t>
            </a:r>
            <a:r>
              <a:rPr lang="zh-CN" altLang="en-US" sz="2400" b="1" dirty="0">
                <a:latin typeface="微软雅黑" panose="020B0503020204020204" pitchFamily="34" charset="-122"/>
                <a:ea typeface="微软雅黑" panose="020B0503020204020204" pitchFamily="34" charset="-122"/>
              </a:rPr>
              <a:t>同步卫星</a:t>
            </a:r>
            <a:r>
              <a:rPr lang="zh-CN" altLang="en-US" sz="2400"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A26C87A8-4062-4425-999E-05F1E9776AB0}"/>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7914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91" y="5004013"/>
            <a:ext cx="2461892" cy="140679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834" y="5037268"/>
            <a:ext cx="1379454" cy="1379454"/>
          </a:xfrm>
          <a:prstGeom prst="rect">
            <a:avLst/>
          </a:prstGeom>
        </p:spPr>
      </p:pic>
      <p:sp>
        <p:nvSpPr>
          <p:cNvPr id="3" name="内容占位符 2">
            <a:extLst>
              <a:ext uri="{FF2B5EF4-FFF2-40B4-BE49-F238E27FC236}">
                <a16:creationId xmlns:a16="http://schemas.microsoft.com/office/drawing/2014/main" id="{AB5C7073-6D10-49F7-B4EF-B979934601C8}"/>
              </a:ext>
            </a:extLst>
          </p:cNvPr>
          <p:cNvSpPr>
            <a:spLocks noGrp="1"/>
          </p:cNvSpPr>
          <p:nvPr>
            <p:ph idx="1"/>
          </p:nvPr>
        </p:nvSpPr>
        <p:spPr>
          <a:xfrm>
            <a:off x="493161" y="1510758"/>
            <a:ext cx="4746659" cy="4586694"/>
          </a:xfrm>
        </p:spPr>
        <p:txBody>
          <a:bodyPr>
            <a:normAutofit/>
          </a:bodyPr>
          <a:lstStyle/>
          <a:p>
            <a:pPr marL="0" indent="0" algn="just">
              <a:buNone/>
            </a:pPr>
            <a:r>
              <a:rPr lang="zh-CN" altLang="en-US" b="1" dirty="0">
                <a:solidFill>
                  <a:srgbClr val="5B307E"/>
                </a:solidFill>
              </a:rPr>
              <a:t>移动卫星通信</a:t>
            </a:r>
          </a:p>
          <a:p>
            <a:pPr algn="just"/>
            <a:r>
              <a:rPr lang="zh-CN" altLang="en-US" sz="2400" dirty="0"/>
              <a:t>可以是全球性</a:t>
            </a:r>
            <a:r>
              <a:rPr lang="en-US" altLang="zh-CN" sz="2400" dirty="0"/>
              <a:t>,</a:t>
            </a:r>
            <a:r>
              <a:rPr lang="zh-CN" altLang="en-US" sz="2400" dirty="0"/>
              <a:t>亦可以是区域性，全球性的采用中、低轨道卫星，区域性的采用静止轨道通信卫星</a:t>
            </a:r>
            <a:endParaRPr lang="en-US" altLang="zh-CN" sz="2400" dirty="0"/>
          </a:p>
          <a:p>
            <a:pPr algn="just"/>
            <a:r>
              <a:rPr lang="zh-CN" altLang="en-US" sz="2400" dirty="0">
                <a:solidFill>
                  <a:srgbClr val="5B307E"/>
                </a:solidFill>
              </a:rPr>
              <a:t>静止轨道卫星移动通信系统</a:t>
            </a:r>
            <a:endParaRPr lang="en-US" altLang="zh-CN" sz="2400" dirty="0"/>
          </a:p>
          <a:p>
            <a:pPr lvl="1" algn="just"/>
            <a:r>
              <a:rPr lang="zh-CN" altLang="en-US" sz="2000" dirty="0"/>
              <a:t>例如：提供全球覆盖的有“国际移动卫星”</a:t>
            </a:r>
            <a:r>
              <a:rPr lang="en-US" altLang="zh-CN" sz="2000" dirty="0"/>
              <a:t>( Inmarsat) </a:t>
            </a:r>
            <a:r>
              <a:rPr lang="zh-CN" altLang="en-US" sz="2000" dirty="0"/>
              <a:t>系统，利用 </a:t>
            </a:r>
            <a:r>
              <a:rPr lang="en-US" altLang="zh-CN" sz="2000" dirty="0"/>
              <a:t>11 </a:t>
            </a:r>
            <a:r>
              <a:rPr lang="zh-CN" altLang="en-US" sz="2000" dirty="0"/>
              <a:t>颗 </a:t>
            </a:r>
            <a:r>
              <a:rPr lang="en-US" altLang="zh-CN" sz="2000" dirty="0"/>
              <a:t>GEO </a:t>
            </a:r>
            <a:r>
              <a:rPr lang="zh-CN" altLang="en-US" sz="2000" dirty="0"/>
              <a:t>卫星组成的 </a:t>
            </a:r>
            <a:r>
              <a:rPr lang="en-US" altLang="zh-CN" sz="2000" dirty="0"/>
              <a:t>3 </a:t>
            </a:r>
            <a:r>
              <a:rPr lang="zh-CN" altLang="en-US" sz="2000" dirty="0"/>
              <a:t>个星座在全球范围提供卫星移动通信服务</a:t>
            </a:r>
          </a:p>
          <a:p>
            <a:pPr algn="just"/>
            <a:endParaRPr lang="zh-CN" altLang="en-US" dirty="0"/>
          </a:p>
        </p:txBody>
      </p:sp>
      <p:sp>
        <p:nvSpPr>
          <p:cNvPr id="4" name="灯片编号占位符 3">
            <a:extLst>
              <a:ext uri="{FF2B5EF4-FFF2-40B4-BE49-F238E27FC236}">
                <a16:creationId xmlns:a16="http://schemas.microsoft.com/office/drawing/2014/main" id="{B9A105DD-B912-4CEE-9DD4-C5702612FDB4}"/>
              </a:ext>
            </a:extLst>
          </p:cNvPr>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7" name="内容占位符 2">
            <a:extLst>
              <a:ext uri="{FF2B5EF4-FFF2-40B4-BE49-F238E27FC236}">
                <a16:creationId xmlns:a16="http://schemas.microsoft.com/office/drawing/2014/main" id="{6B2CD84D-7A75-49A7-899B-579A10D08C2F}"/>
              </a:ext>
            </a:extLst>
          </p:cNvPr>
          <p:cNvSpPr txBox="1">
            <a:spLocks/>
          </p:cNvSpPr>
          <p:nvPr/>
        </p:nvSpPr>
        <p:spPr>
          <a:xfrm>
            <a:off x="5329271" y="1510758"/>
            <a:ext cx="6359703" cy="52102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solidFill>
                  <a:srgbClr val="5B307E"/>
                </a:solidFill>
              </a:rPr>
              <a:t>中轨道卫星移动通信系统</a:t>
            </a:r>
            <a:endParaRPr lang="en-US" altLang="zh-CN" sz="2400" dirty="0">
              <a:solidFill>
                <a:srgbClr val="5B307E"/>
              </a:solidFill>
            </a:endParaRPr>
          </a:p>
          <a:p>
            <a:pPr lvl="1" algn="just"/>
            <a:r>
              <a:rPr lang="zh-CN" altLang="en-US" sz="2000" dirty="0"/>
              <a:t>例如： </a:t>
            </a:r>
            <a:r>
              <a:rPr lang="en-US" altLang="zh-CN" sz="2000" dirty="0"/>
              <a:t>ICO( Intermediate Circular Orbit) </a:t>
            </a:r>
            <a:r>
              <a:rPr lang="zh-CN" altLang="en-US" sz="2000" dirty="0"/>
              <a:t>全球卫星通信系统是由空间段和地面段组 </a:t>
            </a:r>
            <a:endParaRPr lang="en-US" altLang="zh-CN" sz="2000" dirty="0"/>
          </a:p>
          <a:p>
            <a:pPr lvl="1" algn="just"/>
            <a:r>
              <a:rPr lang="zh-CN" altLang="en-US" sz="2000" dirty="0"/>
              <a:t>空间段是位于中圆轨道的</a:t>
            </a:r>
            <a:r>
              <a:rPr lang="en-US" altLang="zh-CN" sz="2000" dirty="0"/>
              <a:t>12 </a:t>
            </a:r>
            <a:r>
              <a:rPr lang="zh-CN" altLang="en-US" sz="2000" dirty="0"/>
              <a:t>颗星（采用倾斜圆轨道，轨道高度为</a:t>
            </a:r>
            <a:r>
              <a:rPr lang="en-US" altLang="zh-CN" sz="2000" dirty="0"/>
              <a:t>10390 km,</a:t>
            </a:r>
            <a:r>
              <a:rPr lang="zh-CN" altLang="en-US" sz="2000" dirty="0"/>
              <a:t>轨道倾角 </a:t>
            </a:r>
            <a:r>
              <a:rPr lang="en-US" altLang="zh-CN" sz="2000" dirty="0"/>
              <a:t>45°,</a:t>
            </a:r>
            <a:r>
              <a:rPr lang="zh-CN" altLang="en-US" sz="2000" dirty="0"/>
              <a:t>所有卫星分布在相互垂直的 </a:t>
            </a:r>
            <a:r>
              <a:rPr lang="en-US" altLang="zh-CN" sz="2000" dirty="0"/>
              <a:t>2 </a:t>
            </a:r>
            <a:r>
              <a:rPr lang="zh-CN" altLang="en-US" sz="2000" dirty="0"/>
              <a:t>根轨道面上</a:t>
            </a:r>
            <a:r>
              <a:rPr lang="en-US" altLang="zh-CN" sz="2000" dirty="0"/>
              <a:t>,</a:t>
            </a:r>
            <a:r>
              <a:rPr lang="zh-CN" altLang="en-US" sz="2000" dirty="0"/>
              <a:t>每根轨道面有 </a:t>
            </a:r>
            <a:r>
              <a:rPr lang="en-US" altLang="zh-CN" sz="2000" dirty="0"/>
              <a:t>1 </a:t>
            </a:r>
            <a:r>
              <a:rPr lang="zh-CN" altLang="en-US" sz="2000" dirty="0"/>
              <a:t>颗备份卫星）</a:t>
            </a:r>
            <a:endParaRPr lang="en-US" altLang="zh-CN" sz="2000" dirty="0"/>
          </a:p>
          <a:p>
            <a:pPr lvl="1" algn="just"/>
            <a:r>
              <a:rPr lang="zh-CN" altLang="en-US" sz="2000" dirty="0"/>
              <a:t>地面段称为 </a:t>
            </a:r>
            <a:r>
              <a:rPr lang="en-US" altLang="zh-CN" sz="2000" dirty="0"/>
              <a:t>ICONET</a:t>
            </a:r>
            <a:r>
              <a:rPr lang="zh-CN" altLang="en-US" sz="2000" dirty="0"/>
              <a:t>，与现有地面固定和移动通信网相联，构一个完整的天地结合的系统，利多模手机或其它终端实现随时随地的通信</a:t>
            </a:r>
            <a:endParaRPr lang="en-US" altLang="zh-CN" sz="2000" dirty="0"/>
          </a:p>
          <a:p>
            <a:pPr algn="just"/>
            <a:r>
              <a:rPr lang="zh-CN" altLang="en-US" sz="2400" dirty="0">
                <a:solidFill>
                  <a:srgbClr val="5B307E"/>
                </a:solidFill>
              </a:rPr>
              <a:t>低轨道卫星移动通信系统</a:t>
            </a:r>
            <a:endParaRPr lang="en-US" altLang="zh-CN" sz="2400" dirty="0">
              <a:solidFill>
                <a:srgbClr val="5B307E"/>
              </a:solidFill>
            </a:endParaRPr>
          </a:p>
          <a:p>
            <a:pPr lvl="1" algn="just"/>
            <a:r>
              <a:rPr lang="zh-CN" altLang="en-US" sz="2000" dirty="0"/>
              <a:t>例如：铱星系统由 </a:t>
            </a:r>
            <a:r>
              <a:rPr lang="en-US" altLang="zh-CN" sz="2000" dirty="0"/>
              <a:t>66 </a:t>
            </a:r>
            <a:r>
              <a:rPr lang="zh-CN" altLang="en-US" sz="2000" dirty="0"/>
              <a:t>颗低轨卫星组成的低轨卫星全球移动通信系统，全球覆盖包含两极地区</a:t>
            </a:r>
            <a:r>
              <a:rPr lang="en-US" altLang="zh-CN" sz="2000" dirty="0"/>
              <a:t>, </a:t>
            </a:r>
            <a:r>
              <a:rPr lang="zh-CN" altLang="en-US" sz="2000" dirty="0"/>
              <a:t>星上转发器采用先进的处理和交换技术，多点波束天线，且有星际链路</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400" y="5004013"/>
            <a:ext cx="1377165" cy="1377165"/>
          </a:xfrm>
          <a:prstGeom prst="rect">
            <a:avLst/>
          </a:prstGeom>
        </p:spPr>
      </p:pic>
      <p:sp>
        <p:nvSpPr>
          <p:cNvPr id="15" name="标题 1">
            <a:extLst>
              <a:ext uri="{FF2B5EF4-FFF2-40B4-BE49-F238E27FC236}">
                <a16:creationId xmlns:a16="http://schemas.microsoft.com/office/drawing/2014/main" id="{6AB13C1C-F873-47CD-9C33-A4D4858DB051}"/>
              </a:ext>
            </a:extLst>
          </p:cNvPr>
          <p:cNvSpPr>
            <a:spLocks noGrp="1"/>
          </p:cNvSpPr>
          <p:nvPr>
            <p:ph type="title"/>
          </p:nvPr>
        </p:nvSpPr>
        <p:spPr>
          <a:xfrm>
            <a:off x="1304937" y="447192"/>
            <a:ext cx="8220812" cy="879086"/>
          </a:xfrm>
        </p:spPr>
        <p:txBody>
          <a:bodyPr/>
          <a:lstStyle/>
          <a:p>
            <a:r>
              <a:rPr lang="zh-CN" altLang="en-US" sz="4000" dirty="0">
                <a:latin typeface="微软雅黑" panose="020B0503020204020204" pitchFamily="34" charset="-122"/>
                <a:ea typeface="微软雅黑" panose="020B0503020204020204" pitchFamily="34" charset="-122"/>
              </a:rPr>
              <a:t>卫星移动通信系统</a:t>
            </a:r>
            <a:r>
              <a:rPr lang="zh-CN" altLang="en-US" dirty="0">
                <a:latin typeface="微软雅黑" panose="020B0503020204020204" pitchFamily="34" charset="-122"/>
                <a:ea typeface="微软雅黑" panose="020B0503020204020204" pitchFamily="34" charset="-122"/>
              </a:rPr>
              <a:t>分类</a:t>
            </a:r>
            <a:endParaRPr lang="zh-CN" altLang="en-US" sz="4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4CCBAB-8612-4384-97FE-BD1D3089048E}"/>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622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2F6C0-57EE-438A-8AFF-336AEE63C914}"/>
              </a:ext>
            </a:extLst>
          </p:cNvPr>
          <p:cNvSpPr>
            <a:spLocks noGrp="1"/>
          </p:cNvSpPr>
          <p:nvPr>
            <p:ph type="title"/>
          </p:nvPr>
        </p:nvSpPr>
        <p:spPr/>
        <p:txBody>
          <a:bodyPr vert="horz" lIns="91440" tIns="45720" rIns="91440" bIns="45720" rtlCol="0" anchor="ctr">
            <a:normAutofit/>
          </a:bodyPr>
          <a:lstStyle/>
          <a:p>
            <a:r>
              <a:rPr lang="zh-CN" altLang="en-US" dirty="0"/>
              <a:t>卫星移动通信系统的组成</a:t>
            </a:r>
          </a:p>
        </p:txBody>
      </p:sp>
      <p:sp>
        <p:nvSpPr>
          <p:cNvPr id="4" name="灯片编号占位符 3">
            <a:extLst>
              <a:ext uri="{FF2B5EF4-FFF2-40B4-BE49-F238E27FC236}">
                <a16:creationId xmlns:a16="http://schemas.microsoft.com/office/drawing/2014/main" id="{0C693E09-6C84-4B37-B0BD-995E16584E75}"/>
              </a:ext>
            </a:extLst>
          </p:cNvPr>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pic>
        <p:nvPicPr>
          <p:cNvPr id="8" name="Picture 4">
            <a:extLst>
              <a:ext uri="{FF2B5EF4-FFF2-40B4-BE49-F238E27FC236}">
                <a16:creationId xmlns:a16="http://schemas.microsoft.com/office/drawing/2014/main" id="{090072FC-63B8-4F16-8B8B-E005D181C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607" y="1813118"/>
            <a:ext cx="7993749" cy="380067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2376F6-0F91-4B50-BFCE-FD0C3FACF334}"/>
              </a:ext>
            </a:extLst>
          </p:cNvPr>
          <p:cNvSpPr txBox="1"/>
          <p:nvPr/>
        </p:nvSpPr>
        <p:spPr>
          <a:xfrm>
            <a:off x="626644" y="1244212"/>
            <a:ext cx="11565355" cy="1137812"/>
          </a:xfrm>
          <a:prstGeom prst="rect">
            <a:avLst/>
          </a:prstGeom>
          <a:noFill/>
        </p:spPr>
        <p:txBody>
          <a:bodyPr wrap="square">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卫星通信系统</a:t>
            </a:r>
            <a:r>
              <a:rPr lang="zh-CN" altLang="en-US" sz="2400" dirty="0">
                <a:latin typeface="微软雅黑" panose="020B0503020204020204" pitchFamily="34" charset="-122"/>
                <a:ea typeface="微软雅黑" panose="020B0503020204020204" pitchFamily="34" charset="-122"/>
              </a:rPr>
              <a:t>通常由地球站、通信卫星、跟踪遥测及指令系统和监控管理系统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4大部分组成</a:t>
            </a:r>
          </a:p>
        </p:txBody>
      </p:sp>
      <p:sp>
        <p:nvSpPr>
          <p:cNvPr id="6" name="文本框 5">
            <a:extLst>
              <a:ext uri="{FF2B5EF4-FFF2-40B4-BE49-F238E27FC236}">
                <a16:creationId xmlns:a16="http://schemas.microsoft.com/office/drawing/2014/main" id="{81084844-D45E-408F-84B7-09B5527FACDF}"/>
              </a:ext>
            </a:extLst>
          </p:cNvPr>
          <p:cNvSpPr txBox="1"/>
          <p:nvPr/>
        </p:nvSpPr>
        <p:spPr>
          <a:xfrm>
            <a:off x="626644" y="5311852"/>
            <a:ext cx="11283705" cy="1208664"/>
          </a:xfrm>
          <a:prstGeom prst="rect">
            <a:avLst/>
          </a:prstGeom>
          <a:noFill/>
        </p:spPr>
        <p:txBody>
          <a:bodyPr wrap="square">
            <a:spAutoFit/>
          </a:bodyPr>
          <a:lstStyle/>
          <a:p>
            <a:pPr>
              <a:lnSpc>
                <a:spcPct val="160000"/>
              </a:lnSpc>
            </a:pPr>
            <a:r>
              <a:rPr lang="zh-CN" altLang="en-US" sz="2400" b="1" dirty="0">
                <a:solidFill>
                  <a:srgbClr val="7030A0"/>
                </a:solidFill>
                <a:latin typeface="微软雅黑" panose="020B0503020204020204" pitchFamily="34" charset="-122"/>
                <a:ea typeface="微软雅黑" panose="020B0503020204020204" pitchFamily="34" charset="-122"/>
              </a:rPr>
              <a:t>卫星通信线路</a:t>
            </a:r>
            <a:r>
              <a:rPr lang="zh-CN" altLang="en-US" sz="2400" dirty="0">
                <a:latin typeface="微软雅黑" panose="020B0503020204020204" pitchFamily="34" charset="-122"/>
                <a:ea typeface="微软雅黑" panose="020B0503020204020204" pitchFamily="34" charset="-122"/>
              </a:rPr>
              <a:t>，即两个地球站通过卫星进行通信的链路，是由发端地球站，上、下行无线传输路径和收端地球站组成的。</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420C0CE-1D8E-4256-8DCF-53A55D19963E}"/>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4083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C0048-0C2D-4756-9A38-02A789A48757}"/>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同步轨道卫星系统（</a:t>
            </a:r>
            <a:r>
              <a:rPr lang="en-US" altLang="zh-CN" sz="4000" dirty="0">
                <a:latin typeface="微软雅黑" panose="020B0503020204020204" pitchFamily="34" charset="-122"/>
                <a:ea typeface="微软雅黑" panose="020B0503020204020204" pitchFamily="34" charset="-122"/>
              </a:rPr>
              <a:t>GEO</a:t>
            </a:r>
            <a:r>
              <a:rPr lang="zh-CN" altLang="en-US" sz="40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6" name="文本框 5">
            <a:extLst>
              <a:ext uri="{FF2B5EF4-FFF2-40B4-BE49-F238E27FC236}">
                <a16:creationId xmlns:a16="http://schemas.microsoft.com/office/drawing/2014/main" id="{A2079456-E189-4D31-AAD4-5401E276CEBB}"/>
              </a:ext>
            </a:extLst>
          </p:cNvPr>
          <p:cNvSpPr txBox="1"/>
          <p:nvPr/>
        </p:nvSpPr>
        <p:spPr>
          <a:xfrm>
            <a:off x="549696" y="1593653"/>
            <a:ext cx="5283945" cy="4606389"/>
          </a:xfrm>
          <a:prstGeom prst="rect">
            <a:avLst/>
          </a:prstGeom>
          <a:noFill/>
        </p:spPr>
        <p:txBody>
          <a:bodyPr wrap="square">
            <a:spAutoFit/>
          </a:bodyPr>
          <a:lstStyle/>
          <a:p>
            <a:pPr>
              <a:lnSpc>
                <a:spcPts val="3200"/>
              </a:lnSpc>
            </a:pPr>
            <a:r>
              <a:rPr lang="zh-CN" altLang="en-US" sz="2800" b="1" dirty="0">
                <a:solidFill>
                  <a:srgbClr val="7030A0"/>
                </a:solidFill>
                <a:latin typeface="微软雅黑" panose="020B0503020204020204" pitchFamily="34" charset="-122"/>
                <a:ea typeface="微软雅黑" panose="020B0503020204020204" pitchFamily="34" charset="-122"/>
              </a:rPr>
              <a:t>国际卫星通信系统</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INTELSAT </a:t>
            </a:r>
            <a:r>
              <a:rPr lang="zh-CN" altLang="en-US" sz="2800" b="1"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，简称</a:t>
            </a:r>
            <a:r>
              <a:rPr lang="en-US" altLang="zh-CN" sz="2800" dirty="0">
                <a:latin typeface="微软雅黑" panose="020B0503020204020204" pitchFamily="34" charset="-122"/>
                <a:ea typeface="微软雅黑" panose="020B0503020204020204" pitchFamily="34" charset="-122"/>
              </a:rPr>
              <a:t>IS</a:t>
            </a:r>
            <a:r>
              <a:rPr lang="zh-CN" altLang="en-US" sz="2800" dirty="0">
                <a:latin typeface="微软雅黑" panose="020B0503020204020204" pitchFamily="34" charset="-122"/>
                <a:ea typeface="微软雅黑" panose="020B0503020204020204" pitchFamily="34" charset="-122"/>
              </a:rPr>
              <a:t>系统，是一个全球商用的同步轨道卫星通信系统，由国际卫星通信组织建立</a:t>
            </a:r>
            <a:endParaRPr lang="en-US" altLang="zh-CN" sz="2800" dirty="0">
              <a:latin typeface="微软雅黑" panose="020B0503020204020204" pitchFamily="34" charset="-122"/>
              <a:ea typeface="微软雅黑" panose="020B0503020204020204" pitchFamily="34" charset="-122"/>
            </a:endParaRPr>
          </a:p>
          <a:p>
            <a:pPr>
              <a:lnSpc>
                <a:spcPts val="3200"/>
              </a:lnSpc>
            </a:pPr>
            <a:endParaRPr lang="en-US" altLang="zh-CN" sz="2800" dirty="0">
              <a:latin typeface="微软雅黑" panose="020B0503020204020204" pitchFamily="34" charset="-122"/>
              <a:ea typeface="微软雅黑" panose="020B0503020204020204" pitchFamily="34" charset="-122"/>
            </a:endParaRPr>
          </a:p>
          <a:p>
            <a:pPr>
              <a:lnSpc>
                <a:spcPts val="3200"/>
              </a:lnSpc>
            </a:pPr>
            <a:r>
              <a:rPr lang="zh-CN" altLang="en-US" sz="2800" dirty="0">
                <a:latin typeface="微软雅黑" panose="020B0503020204020204" pitchFamily="34" charset="-122"/>
                <a:ea typeface="微软雅黑" panose="020B0503020204020204" pitchFamily="34" charset="-122"/>
              </a:rPr>
              <a:t>为实现全球通信，根据各国、各地区用户</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地球站</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业务量的大小，分别在大西洋、太平洋、印度洋的赤道上空，部署若干颗通信卫星。</a:t>
            </a:r>
          </a:p>
        </p:txBody>
      </p:sp>
      <p:pic>
        <p:nvPicPr>
          <p:cNvPr id="8" name="Picture 4">
            <a:extLst>
              <a:ext uri="{FF2B5EF4-FFF2-40B4-BE49-F238E27FC236}">
                <a16:creationId xmlns:a16="http://schemas.microsoft.com/office/drawing/2014/main" id="{2EFA97C5-C9B8-4AD6-94C4-9F3ED3868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019" y="1904147"/>
            <a:ext cx="5812522" cy="379226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2573C43-BE38-40B8-A9E1-FE38CC8C2A8F}"/>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273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C0048-0C2D-4756-9A38-02A789A48757}"/>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同步轨道卫星系统（</a:t>
            </a:r>
            <a:r>
              <a:rPr lang="en-US" altLang="zh-CN" sz="4000" dirty="0">
                <a:latin typeface="微软雅黑" panose="020B0503020204020204" pitchFamily="34" charset="-122"/>
                <a:ea typeface="微软雅黑" panose="020B0503020204020204" pitchFamily="34" charset="-122"/>
              </a:rPr>
              <a:t>GEO</a:t>
            </a:r>
            <a:r>
              <a:rPr lang="zh-CN" altLang="en-US" sz="400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sp>
        <p:nvSpPr>
          <p:cNvPr id="12" name="文本框 11">
            <a:extLst>
              <a:ext uri="{FF2B5EF4-FFF2-40B4-BE49-F238E27FC236}">
                <a16:creationId xmlns:a16="http://schemas.microsoft.com/office/drawing/2014/main" id="{3ADA89BA-B0D4-4BA3-8E3B-B0591CCC7621}"/>
              </a:ext>
            </a:extLst>
          </p:cNvPr>
          <p:cNvSpPr txBox="1"/>
          <p:nvPr/>
        </p:nvSpPr>
        <p:spPr>
          <a:xfrm>
            <a:off x="556438" y="1381923"/>
            <a:ext cx="7748983" cy="5156989"/>
          </a:xfrm>
          <a:prstGeom prst="rect">
            <a:avLst/>
          </a:prstGeom>
          <a:noFill/>
        </p:spPr>
        <p:txBody>
          <a:bodyPr wrap="square">
            <a:spAutoFit/>
          </a:bodyPr>
          <a:lstStyle/>
          <a:p>
            <a:pPr marL="54900" indent="-342900">
              <a:lnSpc>
                <a:spcPct val="150000"/>
              </a:lnSpc>
              <a:buFont typeface="Wingdings"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INTELSAT</a:t>
            </a:r>
            <a:r>
              <a:rPr lang="zh-CN" altLang="en-US" sz="2400" b="1" dirty="0">
                <a:solidFill>
                  <a:srgbClr val="7030A0"/>
                </a:solidFill>
                <a:latin typeface="微软雅黑" panose="020B0503020204020204" pitchFamily="34" charset="-122"/>
                <a:ea typeface="微软雅黑" panose="020B0503020204020204" pitchFamily="34" charset="-122"/>
              </a:rPr>
              <a:t>具有以下特点：</a:t>
            </a:r>
            <a:endParaRPr lang="en-US" altLang="zh-CN" sz="24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系统庞大，用户广泛</a:t>
            </a:r>
            <a:endParaRPr lang="en-US" altLang="zh-CN" sz="22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世界有</a:t>
            </a:r>
            <a:r>
              <a:rPr lang="en-US" altLang="zh-CN" sz="2200" dirty="0">
                <a:latin typeface="微软雅黑" panose="020B0503020204020204" pitchFamily="34" charset="-122"/>
                <a:ea typeface="微软雅黑" panose="020B0503020204020204" pitchFamily="34" charset="-122"/>
              </a:rPr>
              <a:t>170</a:t>
            </a:r>
            <a:r>
              <a:rPr lang="zh-CN" altLang="en-US" sz="2200" dirty="0">
                <a:latin typeface="微软雅黑" panose="020B0503020204020204" pitchFamily="34" charset="-122"/>
                <a:ea typeface="微软雅黑" panose="020B0503020204020204" pitchFamily="34" charset="-122"/>
              </a:rPr>
              <a:t>个不同国家和地区使用</a:t>
            </a:r>
            <a:r>
              <a:rPr lang="en-US" altLang="zh-CN" sz="2200" dirty="0">
                <a:latin typeface="微软雅黑" panose="020B0503020204020204" pitchFamily="34" charset="-122"/>
                <a:ea typeface="微软雅黑" panose="020B0503020204020204" pitchFamily="34" charset="-122"/>
              </a:rPr>
              <a:t>IS</a:t>
            </a:r>
            <a:r>
              <a:rPr lang="zh-CN" altLang="en-US" sz="2200" dirty="0">
                <a:latin typeface="微软雅黑" panose="020B0503020204020204" pitchFamily="34" charset="-122"/>
                <a:ea typeface="微软雅黑" panose="020B0503020204020204" pitchFamily="34" charset="-122"/>
              </a:rPr>
              <a:t>业务，地球站遍布全球</a:t>
            </a:r>
            <a:endParaRPr lang="en-US" altLang="zh-CN" sz="22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系统容量、可靠性、可联接性和经济性均居世界前列</a:t>
            </a:r>
            <a:endParaRPr lang="en-US" altLang="zh-CN" sz="22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以</a:t>
            </a:r>
            <a:r>
              <a:rPr lang="en-US" altLang="zh-CN" sz="2200" dirty="0">
                <a:latin typeface="微软雅黑" panose="020B0503020204020204" pitchFamily="34" charset="-122"/>
                <a:ea typeface="微软雅黑" panose="020B0503020204020204" pitchFamily="34" charset="-122"/>
              </a:rPr>
              <a:t>IS VI</a:t>
            </a:r>
            <a:r>
              <a:rPr lang="zh-CN" altLang="en-US" sz="2200" dirty="0">
                <a:latin typeface="微软雅黑" panose="020B0503020204020204" pitchFamily="34" charset="-122"/>
                <a:ea typeface="微软雅黑" panose="020B0503020204020204" pitchFamily="34" charset="-122"/>
              </a:rPr>
              <a:t>为例，每颗卫星至少能同时传送</a:t>
            </a:r>
            <a:r>
              <a:rPr lang="en-US" altLang="zh-CN" sz="2200" dirty="0">
                <a:latin typeface="微软雅黑" panose="020B0503020204020204" pitchFamily="34" charset="-122"/>
                <a:ea typeface="微软雅黑" panose="020B0503020204020204" pitchFamily="34" charset="-122"/>
              </a:rPr>
              <a:t>120000</a:t>
            </a:r>
            <a:r>
              <a:rPr lang="zh-CN" altLang="en-US" sz="2200" dirty="0">
                <a:latin typeface="微软雅黑" panose="020B0503020204020204" pitchFamily="34" charset="-122"/>
                <a:ea typeface="微软雅黑" panose="020B0503020204020204" pitchFamily="34" charset="-122"/>
              </a:rPr>
              <a:t>路电话话音，或</a:t>
            </a:r>
            <a:r>
              <a:rPr lang="en-US" altLang="zh-CN" sz="2200" dirty="0">
                <a:latin typeface="微软雅黑" panose="020B0503020204020204" pitchFamily="34" charset="-122"/>
                <a:ea typeface="微软雅黑" panose="020B0503020204020204" pitchFamily="34" charset="-122"/>
              </a:rPr>
              <a:t>200</a:t>
            </a:r>
            <a:r>
              <a:rPr lang="zh-CN" altLang="en-US" sz="2200" dirty="0">
                <a:latin typeface="微软雅黑" panose="020B0503020204020204" pitchFamily="34" charset="-122"/>
                <a:ea typeface="微软雅黑" panose="020B0503020204020204" pitchFamily="34" charset="-122"/>
              </a:rPr>
              <a:t>路以上的电视，或</a:t>
            </a:r>
            <a:r>
              <a:rPr lang="en-US" altLang="zh-CN" sz="2200" dirty="0">
                <a:latin typeface="微软雅黑" panose="020B0503020204020204" pitchFamily="34" charset="-122"/>
                <a:ea typeface="微软雅黑" panose="020B0503020204020204" pitchFamily="34" charset="-122"/>
              </a:rPr>
              <a:t>30</a:t>
            </a:r>
            <a:r>
              <a:rPr lang="zh-CN" altLang="en-US" sz="2200" dirty="0">
                <a:latin typeface="微软雅黑" panose="020B0503020204020204" pitchFamily="34" charset="-122"/>
                <a:ea typeface="微软雅黑" panose="020B0503020204020204" pitchFamily="34" charset="-122"/>
              </a:rPr>
              <a:t>亿</a:t>
            </a:r>
            <a:r>
              <a:rPr lang="en-US" altLang="zh-CN" sz="2200" dirty="0">
                <a:latin typeface="微软雅黑" panose="020B0503020204020204" pitchFamily="34" charset="-122"/>
                <a:ea typeface="微软雅黑" panose="020B0503020204020204" pitchFamily="34" charset="-122"/>
              </a:rPr>
              <a:t>bit/s</a:t>
            </a:r>
            <a:r>
              <a:rPr lang="zh-CN" altLang="en-US" sz="2200" dirty="0">
                <a:latin typeface="微软雅黑" panose="020B0503020204020204" pitchFamily="34" charset="-122"/>
                <a:ea typeface="微软雅黑" panose="020B0503020204020204" pitchFamily="34" charset="-122"/>
              </a:rPr>
              <a:t>信息</a:t>
            </a:r>
            <a:endParaRPr lang="en-US" altLang="zh-CN" sz="22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技术先进，不断创新</a:t>
            </a:r>
            <a:endParaRPr lang="en-US" altLang="zh-CN" sz="2200" dirty="0">
              <a:latin typeface="微软雅黑" panose="020B0503020204020204" pitchFamily="34" charset="-122"/>
              <a:ea typeface="微软雅黑" panose="020B0503020204020204" pitchFamily="34" charset="-122"/>
            </a:endParaRPr>
          </a:p>
          <a:p>
            <a:pPr lvl="1" indent="-2880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4/6GHz</a:t>
            </a:r>
            <a:r>
              <a:rPr lang="zh-CN" altLang="en-US" sz="2200" dirty="0">
                <a:latin typeface="微软雅黑" panose="020B0503020204020204" pitchFamily="34" charset="-122"/>
                <a:ea typeface="微软雅黑" panose="020B0503020204020204" pitchFamily="34" charset="-122"/>
              </a:rPr>
              <a:t>六重频率再用、星上处理、数字化技术</a:t>
            </a:r>
            <a:r>
              <a:rPr lang="en-US" altLang="zh-CN" sz="2200" dirty="0">
                <a:latin typeface="微软雅黑" panose="020B0503020204020204" pitchFamily="34" charset="-122"/>
                <a:ea typeface="微软雅黑" panose="020B0503020204020204" pitchFamily="34" charset="-122"/>
              </a:rPr>
              <a:t>(TDMA</a:t>
            </a:r>
            <a:r>
              <a:rPr lang="zh-CN" altLang="en-US" sz="2200" dirty="0">
                <a:latin typeface="微软雅黑" panose="020B0503020204020204" pitchFamily="34" charset="-122"/>
                <a:ea typeface="微软雅黑" panose="020B0503020204020204" pitchFamily="34" charset="-122"/>
              </a:rPr>
              <a:t>、数字化电视、语音处理、数字调制解调</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等</a:t>
            </a:r>
          </a:p>
        </p:txBody>
      </p:sp>
      <p:pic>
        <p:nvPicPr>
          <p:cNvPr id="14" name="图片 13">
            <a:extLst>
              <a:ext uri="{FF2B5EF4-FFF2-40B4-BE49-F238E27FC236}">
                <a16:creationId xmlns:a16="http://schemas.microsoft.com/office/drawing/2014/main" id="{7D7C791D-B834-4DCA-A842-CFBA024E024C}"/>
              </a:ext>
            </a:extLst>
          </p:cNvPr>
          <p:cNvPicPr>
            <a:picLocks noChangeAspect="1"/>
          </p:cNvPicPr>
          <p:nvPr/>
        </p:nvPicPr>
        <p:blipFill rotWithShape="1">
          <a:blip r:embed="rId2"/>
          <a:srcRect l="6978" r="8129"/>
          <a:stretch/>
        </p:blipFill>
        <p:spPr>
          <a:xfrm>
            <a:off x="8128000" y="2353315"/>
            <a:ext cx="4064000" cy="3746531"/>
          </a:xfrm>
          <a:prstGeom prst="rect">
            <a:avLst/>
          </a:prstGeom>
        </p:spPr>
      </p:pic>
      <p:sp>
        <p:nvSpPr>
          <p:cNvPr id="8" name="文本框 7">
            <a:extLst>
              <a:ext uri="{FF2B5EF4-FFF2-40B4-BE49-F238E27FC236}">
                <a16:creationId xmlns:a16="http://schemas.microsoft.com/office/drawing/2014/main" id="{F51F1676-332A-4406-88CE-6F891CB4AA9C}"/>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9453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C0048-0C2D-4756-9A38-02A789A48757}"/>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低轨道卫星</a:t>
            </a:r>
            <a:r>
              <a:rPr lang="zh-CN" altLang="en-US">
                <a:latin typeface="微软雅黑" panose="020B0503020204020204" pitchFamily="34" charset="-122"/>
                <a:ea typeface="微软雅黑" panose="020B0503020204020204" pitchFamily="34" charset="-122"/>
              </a:rPr>
              <a:t>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106</a:t>
            </a:fld>
            <a:endParaRPr kumimoji="1" lang="zh-CN" altLang="en-US" dirty="0"/>
          </a:p>
        </p:txBody>
      </p:sp>
      <p:sp>
        <p:nvSpPr>
          <p:cNvPr id="6" name="文本框 5">
            <a:extLst>
              <a:ext uri="{FF2B5EF4-FFF2-40B4-BE49-F238E27FC236}">
                <a16:creationId xmlns:a16="http://schemas.microsoft.com/office/drawing/2014/main" id="{045886CB-5CFD-40D9-A5BE-0AE28E436C5A}"/>
              </a:ext>
            </a:extLst>
          </p:cNvPr>
          <p:cNvSpPr txBox="1"/>
          <p:nvPr/>
        </p:nvSpPr>
        <p:spPr>
          <a:xfrm>
            <a:off x="515551" y="1244212"/>
            <a:ext cx="11487396" cy="1144031"/>
          </a:xfrm>
          <a:prstGeom prst="rect">
            <a:avLst/>
          </a:prstGeom>
          <a:noFill/>
        </p:spPr>
        <p:txBody>
          <a:bodyPr wrap="square">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低轨道卫星系统</a:t>
            </a:r>
            <a:r>
              <a:rPr lang="zh-CN" altLang="en-US" sz="2400" dirty="0">
                <a:latin typeface="微软雅黑" panose="020B0503020204020204" pitchFamily="34" charset="-122"/>
                <a:ea typeface="微软雅黑" panose="020B0503020204020204" pitchFamily="34" charset="-122"/>
              </a:rPr>
              <a:t>一般是指多个卫星构成的可以进行实时信息处理的大型的卫星系统，其中卫星的分布称之为卫星星座。</a:t>
            </a:r>
          </a:p>
        </p:txBody>
      </p:sp>
      <p:sp>
        <p:nvSpPr>
          <p:cNvPr id="8" name="文本框 7">
            <a:extLst>
              <a:ext uri="{FF2B5EF4-FFF2-40B4-BE49-F238E27FC236}">
                <a16:creationId xmlns:a16="http://schemas.microsoft.com/office/drawing/2014/main" id="{7401E9B1-13C2-4EFF-B77C-6BC45695C607}"/>
              </a:ext>
            </a:extLst>
          </p:cNvPr>
          <p:cNvSpPr txBox="1"/>
          <p:nvPr/>
        </p:nvSpPr>
        <p:spPr>
          <a:xfrm>
            <a:off x="2102115" y="2480145"/>
            <a:ext cx="8314267" cy="1494896"/>
          </a:xfrm>
          <a:prstGeom prst="rect">
            <a:avLst/>
          </a:prstGeom>
          <a:noFill/>
        </p:spPr>
        <p:txBody>
          <a:bodyPr wrap="square">
            <a:spAutoFit/>
          </a:bodyPr>
          <a:lstStyle/>
          <a:p>
            <a:pPr marL="457200" indent="-252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信号传输时延小</a:t>
            </a:r>
          </a:p>
          <a:p>
            <a:pPr marL="457200" indent="-252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地面终端设备简单、造价低，是手持式终端的最佳方式</a:t>
            </a:r>
          </a:p>
          <a:p>
            <a:pPr marL="457200" indent="-252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卫星造价低、发射容易</a:t>
            </a:r>
          </a:p>
        </p:txBody>
      </p:sp>
      <p:sp>
        <p:nvSpPr>
          <p:cNvPr id="10" name="文本框 9">
            <a:extLst>
              <a:ext uri="{FF2B5EF4-FFF2-40B4-BE49-F238E27FC236}">
                <a16:creationId xmlns:a16="http://schemas.microsoft.com/office/drawing/2014/main" id="{8EAF74C9-B516-4973-9209-0BF78F2DEE14}"/>
              </a:ext>
            </a:extLst>
          </p:cNvPr>
          <p:cNvSpPr txBox="1"/>
          <p:nvPr/>
        </p:nvSpPr>
        <p:spPr>
          <a:xfrm>
            <a:off x="515551" y="2522498"/>
            <a:ext cx="2409337" cy="534634"/>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主要优点：</a:t>
            </a:r>
          </a:p>
        </p:txBody>
      </p:sp>
      <p:sp>
        <p:nvSpPr>
          <p:cNvPr id="11" name="文本框 10">
            <a:extLst>
              <a:ext uri="{FF2B5EF4-FFF2-40B4-BE49-F238E27FC236}">
                <a16:creationId xmlns:a16="http://schemas.microsoft.com/office/drawing/2014/main" id="{B9E380BD-8A27-4EF2-B7B6-836F3834F437}"/>
              </a:ext>
            </a:extLst>
          </p:cNvPr>
          <p:cNvSpPr txBox="1"/>
          <p:nvPr/>
        </p:nvSpPr>
        <p:spPr>
          <a:xfrm>
            <a:off x="570949" y="3975041"/>
            <a:ext cx="2409337" cy="534634"/>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应用案例</a:t>
            </a:r>
          </a:p>
        </p:txBody>
      </p:sp>
      <p:sp>
        <p:nvSpPr>
          <p:cNvPr id="13" name="文本框 12">
            <a:extLst>
              <a:ext uri="{FF2B5EF4-FFF2-40B4-BE49-F238E27FC236}">
                <a16:creationId xmlns:a16="http://schemas.microsoft.com/office/drawing/2014/main" id="{87D21B88-B46D-45F7-B986-578013CCF137}"/>
              </a:ext>
            </a:extLst>
          </p:cNvPr>
          <p:cNvSpPr txBox="1"/>
          <p:nvPr/>
        </p:nvSpPr>
        <p:spPr>
          <a:xfrm>
            <a:off x="2175321" y="3998345"/>
            <a:ext cx="4710465" cy="2446182"/>
          </a:xfrm>
          <a:prstGeom prst="rect">
            <a:avLst/>
          </a:prstGeom>
          <a:noFill/>
        </p:spPr>
        <p:txBody>
          <a:bodyPr wrap="square">
            <a:spAutoFit/>
          </a:bodyPr>
          <a:lstStyle/>
          <a:p>
            <a:pPr marL="457200" indent="-288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铱星系统</a:t>
            </a:r>
            <a:endParaRPr lang="en-US" altLang="zh-CN" sz="2400" dirty="0">
              <a:latin typeface="微软雅黑" panose="020B0503020204020204" pitchFamily="34" charset="-122"/>
              <a:ea typeface="微软雅黑" panose="020B0503020204020204" pitchFamily="34" charset="-122"/>
            </a:endParaRPr>
          </a:p>
          <a:p>
            <a:pPr marL="457200" indent="-288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a:t>
            </a:r>
            <a:endParaRPr lang="en-US" altLang="zh-CN" sz="2400" dirty="0">
              <a:latin typeface="微软雅黑" panose="020B0503020204020204" pitchFamily="34" charset="-122"/>
              <a:ea typeface="微软雅黑" panose="020B0503020204020204" pitchFamily="34" charset="-122"/>
            </a:endParaRPr>
          </a:p>
          <a:p>
            <a:pPr marL="457200" indent="-288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空中因特网系统</a:t>
            </a:r>
            <a:endParaRPr lang="en-US" altLang="zh-CN" sz="2400" dirty="0">
              <a:latin typeface="微软雅黑" panose="020B0503020204020204" pitchFamily="34" charset="-122"/>
              <a:ea typeface="微软雅黑" panose="020B0503020204020204" pitchFamily="34" charset="-122"/>
            </a:endParaRPr>
          </a:p>
          <a:p>
            <a:pPr marL="457200" indent="-2880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星链互联网系统</a:t>
            </a:r>
          </a:p>
          <a:p>
            <a:pPr marL="457200" indent="-288000">
              <a:lnSpc>
                <a:spcPct val="130000"/>
              </a:lnSpc>
              <a:buFont typeface="Arial" panose="020B0604020202020204" pitchFamily="34" charset="0"/>
              <a:buChar char="•"/>
            </a:pPr>
            <a:endParaRPr lang="zh-CN" altLang="en-US" sz="2400" dirty="0">
              <a:latin typeface="微软雅黑" panose="020B0503020204020204" pitchFamily="34" charset="-122"/>
              <a:ea typeface="微软雅黑" panose="020B0503020204020204" pitchFamily="34" charset="-122"/>
            </a:endParaRPr>
          </a:p>
        </p:txBody>
      </p:sp>
      <p:pic>
        <p:nvPicPr>
          <p:cNvPr id="41986" name="Picture 2">
            <a:extLst>
              <a:ext uri="{FF2B5EF4-FFF2-40B4-BE49-F238E27FC236}">
                <a16:creationId xmlns:a16="http://schemas.microsoft.com/office/drawing/2014/main" id="{BD8C6A4A-7E97-46F8-B232-3679C8B2F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57" r="21607"/>
          <a:stretch/>
        </p:blipFill>
        <p:spPr bwMode="auto">
          <a:xfrm>
            <a:off x="7882281" y="3486132"/>
            <a:ext cx="3064009" cy="302369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C168667E-12F2-4501-8553-E85BE3A02CE7}"/>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85248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C0048-0C2D-4756-9A38-02A789A48757}"/>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
        <p:nvSpPr>
          <p:cNvPr id="12" name="文本框 11">
            <a:extLst>
              <a:ext uri="{FF2B5EF4-FFF2-40B4-BE49-F238E27FC236}">
                <a16:creationId xmlns:a16="http://schemas.microsoft.com/office/drawing/2014/main" id="{D1EB75AC-F078-4D19-958B-870A297D64D7}"/>
              </a:ext>
            </a:extLst>
          </p:cNvPr>
          <p:cNvSpPr txBox="1"/>
          <p:nvPr/>
        </p:nvSpPr>
        <p:spPr>
          <a:xfrm>
            <a:off x="733065" y="1743598"/>
            <a:ext cx="11049713" cy="1135054"/>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铱星系统于</a:t>
            </a:r>
            <a:r>
              <a:rPr lang="en-US" altLang="zh-CN" sz="2400" dirty="0">
                <a:latin typeface="微软雅黑" panose="020B0503020204020204" pitchFamily="34" charset="-122"/>
                <a:ea typeface="微软雅黑" panose="020B0503020204020204" pitchFamily="34" charset="-122"/>
              </a:rPr>
              <a:t>1990</a:t>
            </a:r>
            <a:r>
              <a:rPr lang="zh-CN" altLang="en-US" sz="2400" dirty="0">
                <a:latin typeface="微软雅黑" panose="020B0503020204020204" pitchFamily="34" charset="-122"/>
                <a:ea typeface="微软雅黑" panose="020B0503020204020204" pitchFamily="34" charset="-122"/>
              </a:rPr>
              <a:t>年提出，</a:t>
            </a:r>
            <a:r>
              <a:rPr lang="en-US" altLang="zh-CN" sz="2400" dirty="0">
                <a:latin typeface="微软雅黑" panose="020B0503020204020204" pitchFamily="34" charset="-122"/>
                <a:ea typeface="微软雅黑" panose="020B0503020204020204" pitchFamily="34" charset="-122"/>
              </a:rPr>
              <a:t>1998</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月投入使用，由</a:t>
            </a:r>
            <a:r>
              <a:rPr lang="en-US" altLang="zh-CN" sz="2400" dirty="0">
                <a:latin typeface="微软雅黑" panose="020B0503020204020204" pitchFamily="34" charset="-122"/>
                <a:ea typeface="微软雅黑" panose="020B0503020204020204" pitchFamily="34" charset="-122"/>
              </a:rPr>
              <a:t>66</a:t>
            </a:r>
            <a:r>
              <a:rPr lang="zh-CN" altLang="en-US" sz="2400" dirty="0">
                <a:latin typeface="微软雅黑" panose="020B0503020204020204" pitchFamily="34" charset="-122"/>
                <a:ea typeface="微软雅黑" panose="020B0503020204020204" pitchFamily="34" charset="-122"/>
              </a:rPr>
              <a:t>颗低轨卫星组成，耗资</a:t>
            </a:r>
            <a:r>
              <a:rPr lang="en-US" altLang="zh-CN" sz="2400" dirty="0">
                <a:latin typeface="微软雅黑" panose="020B0503020204020204" pitchFamily="34" charset="-122"/>
                <a:ea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rPr>
              <a:t>亿美元，</a:t>
            </a:r>
            <a:r>
              <a:rPr lang="en-US" altLang="zh-CN" sz="2400" dirty="0">
                <a:latin typeface="微软雅黑" panose="020B0503020204020204" pitchFamily="34" charset="-122"/>
                <a:ea typeface="微软雅黑" panose="020B0503020204020204" pitchFamily="34" charset="-122"/>
              </a:rPr>
              <a:t>1999</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9</a:t>
            </a:r>
            <a:r>
              <a:rPr lang="zh-CN" altLang="en-US" sz="2400" dirty="0">
                <a:latin typeface="微软雅黑" panose="020B0503020204020204" pitchFamily="34" charset="-122"/>
                <a:ea typeface="微软雅黑" panose="020B0503020204020204" pitchFamily="34" charset="-122"/>
              </a:rPr>
              <a:t>月破产，成为通信史上的一个神话</a:t>
            </a:r>
          </a:p>
        </p:txBody>
      </p:sp>
      <p:sp>
        <p:nvSpPr>
          <p:cNvPr id="14" name="文本框 13">
            <a:extLst>
              <a:ext uri="{FF2B5EF4-FFF2-40B4-BE49-F238E27FC236}">
                <a16:creationId xmlns:a16="http://schemas.microsoft.com/office/drawing/2014/main" id="{E6D8A274-8C92-4C1E-8DAA-067A7E999A9C}"/>
              </a:ext>
            </a:extLst>
          </p:cNvPr>
          <p:cNvSpPr txBox="1"/>
          <p:nvPr/>
        </p:nvSpPr>
        <p:spPr>
          <a:xfrm>
            <a:off x="600294" y="1305248"/>
            <a:ext cx="6096000" cy="534634"/>
          </a:xfrm>
          <a:prstGeom prst="rect">
            <a:avLst/>
          </a:prstGeom>
          <a:noFill/>
        </p:spPr>
        <p:txBody>
          <a:bodyPr wrap="square">
            <a:spAutoFit/>
          </a:bodyPr>
          <a:lstStyle>
            <a:defPPr>
              <a:defRPr lang="zh-CN"/>
            </a:defPPr>
            <a:lvl1pPr marL="342900" indent="-342900">
              <a:lnSpc>
                <a:spcPct val="130000"/>
              </a:lnSpc>
              <a:buFont typeface="Wingdings" panose="05000000000000000000" pitchFamily="2" charset="2"/>
              <a:buChar char="Ø"/>
              <a:defRPr sz="2400" b="1">
                <a:solidFill>
                  <a:srgbClr val="7030A0"/>
                </a:solidFill>
                <a:latin typeface="微软雅黑" panose="020B0503020204020204" pitchFamily="34" charset="-122"/>
                <a:ea typeface="微软雅黑" panose="020B0503020204020204" pitchFamily="34" charset="-122"/>
              </a:defRPr>
            </a:lvl1pPr>
          </a:lstStyle>
          <a:p>
            <a:r>
              <a:rPr lang="zh-CN" altLang="en-US" dirty="0"/>
              <a:t>铱星（</a:t>
            </a:r>
            <a:r>
              <a:rPr lang="en-US" altLang="zh-CN" dirty="0"/>
              <a:t>Iridium</a:t>
            </a:r>
            <a:r>
              <a:rPr lang="zh-CN" altLang="en-US" dirty="0"/>
              <a:t>）系统</a:t>
            </a:r>
          </a:p>
        </p:txBody>
      </p:sp>
      <p:pic>
        <p:nvPicPr>
          <p:cNvPr id="16" name="Picture 3">
            <a:extLst>
              <a:ext uri="{FF2B5EF4-FFF2-40B4-BE49-F238E27FC236}">
                <a16:creationId xmlns:a16="http://schemas.microsoft.com/office/drawing/2014/main" id="{CFA9A957-785E-486F-BD4C-AD67A9FCA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611" y="2607073"/>
            <a:ext cx="3715224" cy="37231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A83DE89-D142-4649-9879-F8A0346D6653}"/>
              </a:ext>
            </a:extLst>
          </p:cNvPr>
          <p:cNvSpPr txBox="1"/>
          <p:nvPr/>
        </p:nvSpPr>
        <p:spPr>
          <a:xfrm>
            <a:off x="733065" y="3302580"/>
            <a:ext cx="7086355" cy="2243050"/>
          </a:xfrm>
          <a:prstGeom prst="rect">
            <a:avLst/>
          </a:prstGeom>
          <a:noFill/>
        </p:spPr>
        <p:txBody>
          <a:bodyPr wrap="square">
            <a:spAutoFit/>
          </a:bodyPr>
          <a:lstStyle/>
          <a:p>
            <a:pPr>
              <a:lnSpc>
                <a:spcPct val="150000"/>
              </a:lnSpc>
            </a:pPr>
            <a:r>
              <a:rPr lang="zh-CN" altLang="en-US" sz="2400" b="0" i="0" dirty="0">
                <a:effectLst/>
                <a:latin typeface="微软雅黑" panose="020B0503020204020204" pitchFamily="34" charset="-122"/>
                <a:ea typeface="微软雅黑" panose="020B0503020204020204" pitchFamily="34" charset="-122"/>
              </a:rPr>
              <a:t>铱星系统区别于其他卫星移动通信系统的特点之一是</a:t>
            </a:r>
            <a:r>
              <a:rPr lang="zh-CN" altLang="en-US" sz="2400" b="1" i="0" dirty="0">
                <a:effectLst/>
                <a:latin typeface="微软雅黑" panose="020B0503020204020204" pitchFamily="34" charset="-122"/>
                <a:ea typeface="微软雅黑" panose="020B0503020204020204" pitchFamily="34" charset="-122"/>
              </a:rPr>
              <a:t>卫星具有星间通信链路</a:t>
            </a:r>
            <a:r>
              <a:rPr lang="zh-CN" altLang="en-US" sz="2400" b="0" i="0" dirty="0">
                <a:effectLst/>
                <a:latin typeface="微软雅黑" panose="020B0503020204020204" pitchFamily="34" charset="-122"/>
                <a:ea typeface="微软雅黑" panose="020B0503020204020204" pitchFamily="34" charset="-122"/>
              </a:rPr>
              <a:t>，能够不依赖地面转接为地球上任意位置的终端提供连接，因而系统的性能极为先进、复杂， 这导致其投资费用较高。</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CDCC465-9FA9-4625-A5E9-1D5C88EA0B16}"/>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87744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108</a:t>
            </a:fld>
            <a:endParaRPr kumimoji="1" lang="zh-CN" altLang="en-US" dirty="0"/>
          </a:p>
        </p:txBody>
      </p:sp>
      <p:sp>
        <p:nvSpPr>
          <p:cNvPr id="14" name="文本框 13">
            <a:extLst>
              <a:ext uri="{FF2B5EF4-FFF2-40B4-BE49-F238E27FC236}">
                <a16:creationId xmlns:a16="http://schemas.microsoft.com/office/drawing/2014/main" id="{E6D8A274-8C92-4C1E-8DAA-067A7E999A9C}"/>
              </a:ext>
            </a:extLst>
          </p:cNvPr>
          <p:cNvSpPr txBox="1"/>
          <p:nvPr/>
        </p:nvSpPr>
        <p:spPr>
          <a:xfrm>
            <a:off x="588035" y="1330087"/>
            <a:ext cx="6096000" cy="5142305"/>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全球星（</a:t>
            </a:r>
            <a:r>
              <a:rPr lang="en-US" altLang="zh-CN" sz="2400" b="1" dirty="0" err="1">
                <a:solidFill>
                  <a:srgbClr val="7030A0"/>
                </a:solidFill>
                <a:latin typeface="微软雅黑" panose="020B0503020204020204" pitchFamily="34" charset="-122"/>
                <a:ea typeface="微软雅黑" panose="020B0503020204020204" pitchFamily="34" charset="-122"/>
              </a:rPr>
              <a:t>GlobalStar</a:t>
            </a:r>
            <a:r>
              <a:rPr lang="zh-CN" altLang="en-US" sz="2400" b="1" dirty="0">
                <a:solidFill>
                  <a:srgbClr val="7030A0"/>
                </a:solidFill>
                <a:latin typeface="微软雅黑" panose="020B0503020204020204" pitchFamily="34" charset="-122"/>
                <a:ea typeface="微软雅黑" panose="020B0503020204020204" pitchFamily="34" charset="-122"/>
              </a:rPr>
              <a:t>）系统</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全球星系统是基于低地球轨道卫星的数字通信系统，通过</a:t>
            </a:r>
            <a:r>
              <a:rPr lang="en-US" altLang="zh-CN" sz="2400" dirty="0">
                <a:latin typeface="微软雅黑" panose="020B0503020204020204" pitchFamily="34" charset="-122"/>
                <a:ea typeface="微软雅黑" panose="020B0503020204020204" pitchFamily="34" charset="-122"/>
              </a:rPr>
              <a:t>48</a:t>
            </a:r>
            <a:r>
              <a:rPr lang="zh-CN" altLang="en-US" sz="2400" dirty="0">
                <a:latin typeface="微软雅黑" panose="020B0503020204020204" pitchFamily="34" charset="-122"/>
                <a:ea typeface="微软雅黑" panose="020B0503020204020204" pitchFamily="34" charset="-122"/>
              </a:rPr>
              <a:t>颗卫星组成的低轨卫星群，实现了全球南北纬</a:t>
            </a:r>
            <a:r>
              <a:rPr lang="en-US" altLang="zh-CN" sz="2400" dirty="0">
                <a:latin typeface="微软雅黑" panose="020B0503020204020204" pitchFamily="34" charset="-122"/>
                <a:ea typeface="微软雅黑" panose="020B0503020204020204" pitchFamily="34" charset="-122"/>
              </a:rPr>
              <a:t>70</a:t>
            </a:r>
            <a:r>
              <a:rPr lang="zh-CN" altLang="en-US" sz="2400" dirty="0">
                <a:latin typeface="微软雅黑" panose="020B0503020204020204" pitchFamily="34" charset="-122"/>
                <a:ea typeface="微软雅黑" panose="020B0503020204020204" pitchFamily="34" charset="-122"/>
              </a:rPr>
              <a:t>度之间的全覆盖</a:t>
            </a: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全球星于</a:t>
            </a:r>
            <a:r>
              <a:rPr lang="en-US" altLang="zh-CN" sz="2400" dirty="0">
                <a:latin typeface="微软雅黑" panose="020B0503020204020204" pitchFamily="34" charset="-122"/>
                <a:ea typeface="微软雅黑" panose="020B0503020204020204" pitchFamily="34" charset="-122"/>
              </a:rPr>
              <a:t>1999</a:t>
            </a:r>
            <a:r>
              <a:rPr lang="zh-CN" altLang="en-US" sz="2400" dirty="0">
                <a:latin typeface="微软雅黑" panose="020B0503020204020204" pitchFamily="34" charset="-122"/>
                <a:ea typeface="微软雅黑" panose="020B0503020204020204" pitchFamily="34" charset="-122"/>
              </a:rPr>
              <a:t>年第三季度开始向全球范围内提供无线电话及其它通信业务</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全球星系统业务的用户终端设备，包括手持式、车载式和固定式</a:t>
            </a:r>
            <a:endParaRPr lang="en-US" altLang="zh-CN" sz="24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endParaRPr lang="zh-CN" altLang="en-US" sz="2400" b="1" dirty="0">
              <a:solidFill>
                <a:srgbClr val="7030A0"/>
              </a:solidFill>
              <a:latin typeface="微软雅黑" panose="020B0503020204020204" pitchFamily="34" charset="-122"/>
              <a:ea typeface="微软雅黑" panose="020B0503020204020204" pitchFamily="34" charset="-122"/>
            </a:endParaRPr>
          </a:p>
        </p:txBody>
      </p:sp>
      <p:pic>
        <p:nvPicPr>
          <p:cNvPr id="8" name="Picture 3">
            <a:extLst>
              <a:ext uri="{FF2B5EF4-FFF2-40B4-BE49-F238E27FC236}">
                <a16:creationId xmlns:a16="http://schemas.microsoft.com/office/drawing/2014/main" id="{99192563-502C-4170-86BD-D7F523FF0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47555" y="1504075"/>
            <a:ext cx="5469384" cy="492178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标题 1">
            <a:extLst>
              <a:ext uri="{FF2B5EF4-FFF2-40B4-BE49-F238E27FC236}">
                <a16:creationId xmlns:a16="http://schemas.microsoft.com/office/drawing/2014/main" id="{64FC583E-D838-4DE4-94A0-C7F1C891241A}"/>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89E443E-59B3-48BB-B68E-167DC1F5B8B1}"/>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7061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F00959B-9AF1-48A4-BB40-25C90A1CFAB2}"/>
              </a:ext>
            </a:extLst>
          </p:cNvPr>
          <p:cNvSpPr>
            <a:spLocks noGrp="1"/>
          </p:cNvSpPr>
          <p:nvPr>
            <p:ph type="sldNum" sz="quarter" idx="12"/>
          </p:nvPr>
        </p:nvSpPr>
        <p:spPr/>
        <p:txBody>
          <a:bodyPr/>
          <a:lstStyle/>
          <a:p>
            <a:fld id="{8D4D1E41-7A09-AB4A-A4E1-09765ADA2698}" type="slidenum">
              <a:rPr kumimoji="1" lang="zh-CN" altLang="en-US" smtClean="0"/>
              <a:t>109</a:t>
            </a:fld>
            <a:endParaRPr kumimoji="1" lang="zh-CN" altLang="en-US" dirty="0"/>
          </a:p>
        </p:txBody>
      </p:sp>
      <p:sp>
        <p:nvSpPr>
          <p:cNvPr id="10" name="文本框 9">
            <a:extLst>
              <a:ext uri="{FF2B5EF4-FFF2-40B4-BE49-F238E27FC236}">
                <a16:creationId xmlns:a16="http://schemas.microsoft.com/office/drawing/2014/main" id="{5F5BC583-7CAF-4EEC-B9EC-0655350756AF}"/>
              </a:ext>
            </a:extLst>
          </p:cNvPr>
          <p:cNvSpPr txBox="1"/>
          <p:nvPr/>
        </p:nvSpPr>
        <p:spPr>
          <a:xfrm>
            <a:off x="734479" y="1335885"/>
            <a:ext cx="6943590" cy="5156989"/>
          </a:xfrm>
          <a:prstGeom prst="rect">
            <a:avLst/>
          </a:prstGeom>
          <a:noFill/>
        </p:spPr>
        <p:txBody>
          <a:bodyPr wrap="square">
            <a:spAutoFit/>
          </a:bodyPr>
          <a:lstStyle/>
          <a:p>
            <a:pPr marL="342900" indent="-342900">
              <a:lnSpc>
                <a:spcPct val="150000"/>
              </a:lnSpc>
              <a:buFont typeface="Wingdings"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空中因特网（</a:t>
            </a:r>
            <a:r>
              <a:rPr lang="en-US" altLang="zh-CN" sz="2400" b="1" dirty="0" err="1">
                <a:solidFill>
                  <a:srgbClr val="7030A0"/>
                </a:solidFill>
                <a:latin typeface="微软雅黑" panose="020B0503020204020204" pitchFamily="34" charset="-122"/>
                <a:ea typeface="微软雅黑" panose="020B0503020204020204" pitchFamily="34" charset="-122"/>
              </a:rPr>
              <a:t>Teledesic</a:t>
            </a:r>
            <a:r>
              <a:rPr lang="zh-CN" altLang="en-US" sz="2400" b="1" dirty="0">
                <a:solidFill>
                  <a:srgbClr val="7030A0"/>
                </a:solidFill>
                <a:latin typeface="微软雅黑" panose="020B0503020204020204" pitchFamily="34" charset="-122"/>
                <a:ea typeface="微软雅黑" panose="020B0503020204020204" pitchFamily="34" charset="-122"/>
              </a:rPr>
              <a:t>）系统</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a:t>
            </a:r>
            <a:r>
              <a:rPr lang="zh-CN" altLang="en-US" sz="2200" dirty="0">
                <a:latin typeface="微软雅黑" panose="020B0503020204020204" pitchFamily="34" charset="-122"/>
                <a:ea typeface="微软雅黑" panose="020B0503020204020204" pitchFamily="34" charset="-122"/>
              </a:rPr>
              <a:t>世纪卫星数最多的星座计划</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星座最初计划由 </a:t>
            </a:r>
            <a:r>
              <a:rPr lang="en-US" altLang="zh-CN" sz="2200" dirty="0">
                <a:latin typeface="微软雅黑" panose="020B0503020204020204" pitchFamily="34" charset="-122"/>
                <a:ea typeface="微软雅黑" panose="020B0503020204020204" pitchFamily="34" charset="-122"/>
              </a:rPr>
              <a:t>840 </a:t>
            </a:r>
            <a:r>
              <a:rPr lang="zh-CN" altLang="en-US" sz="2200" dirty="0">
                <a:latin typeface="微软雅黑" panose="020B0503020204020204" pitchFamily="34" charset="-122"/>
                <a:ea typeface="微软雅黑" panose="020B0503020204020204" pitchFamily="34" charset="-122"/>
              </a:rPr>
              <a:t>颗星组成，后改成</a:t>
            </a:r>
            <a:r>
              <a:rPr lang="en-US" altLang="zh-CN" sz="2200" dirty="0">
                <a:latin typeface="微软雅黑" panose="020B0503020204020204" pitchFamily="34" charset="-122"/>
                <a:ea typeface="微软雅黑" panose="020B0503020204020204" pitchFamily="34" charset="-122"/>
              </a:rPr>
              <a:t>288 </a:t>
            </a:r>
            <a:r>
              <a:rPr lang="zh-CN" altLang="en-US" sz="2200" dirty="0">
                <a:latin typeface="微软雅黑" panose="020B0503020204020204" pitchFamily="34" charset="-122"/>
                <a:ea typeface="微软雅黑" panose="020B0503020204020204" pitchFamily="34" charset="-122"/>
              </a:rPr>
              <a:t>颗卫星（分布于 </a:t>
            </a:r>
            <a:r>
              <a:rPr lang="en-US" altLang="zh-CN" sz="2200" dirty="0">
                <a:latin typeface="微软雅黑" panose="020B0503020204020204" pitchFamily="34" charset="-122"/>
                <a:ea typeface="微软雅黑" panose="020B0503020204020204" pitchFamily="34" charset="-122"/>
              </a:rPr>
              <a:t>12 </a:t>
            </a:r>
            <a:r>
              <a:rPr lang="zh-CN" altLang="en-US" sz="2200" dirty="0">
                <a:latin typeface="微软雅黑" panose="020B0503020204020204" pitchFamily="34" charset="-122"/>
                <a:ea typeface="微软雅黑" panose="020B0503020204020204" pitchFamily="34" charset="-122"/>
              </a:rPr>
              <a:t>平面，每个面 </a:t>
            </a:r>
            <a:r>
              <a:rPr lang="en-US" altLang="zh-CN" sz="2200" dirty="0">
                <a:latin typeface="微软雅黑" panose="020B0503020204020204" pitchFamily="34" charset="-122"/>
                <a:ea typeface="微软雅黑" panose="020B0503020204020204" pitchFamily="34" charset="-122"/>
              </a:rPr>
              <a:t>24 </a:t>
            </a:r>
            <a:r>
              <a:rPr lang="zh-CN" altLang="en-US" sz="2200" dirty="0">
                <a:latin typeface="微软雅黑" panose="020B0503020204020204" pitchFamily="34" charset="-122"/>
                <a:ea typeface="微软雅黑" panose="020B0503020204020204" pitchFamily="34" charset="-122"/>
              </a:rPr>
              <a:t>颗卫星）</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后又减至 </a:t>
            </a:r>
            <a:r>
              <a:rPr lang="en-US" altLang="zh-CN" sz="2200" dirty="0">
                <a:latin typeface="微软雅黑" panose="020B0503020204020204" pitchFamily="34" charset="-122"/>
                <a:ea typeface="微软雅黑" panose="020B0503020204020204" pitchFamily="34" charset="-122"/>
              </a:rPr>
              <a:t>120 </a:t>
            </a:r>
            <a:r>
              <a:rPr lang="zh-CN" altLang="en-US" sz="2200" dirty="0">
                <a:latin typeface="微软雅黑" panose="020B0503020204020204" pitchFamily="34" charset="-122"/>
                <a:ea typeface="微软雅黑" panose="020B0503020204020204" pitchFamily="34" charset="-122"/>
              </a:rPr>
              <a:t>颗卫星加 </a:t>
            </a:r>
            <a:r>
              <a:rPr lang="en-US" altLang="zh-CN" sz="2200" dirty="0">
                <a:latin typeface="微软雅黑" panose="020B0503020204020204" pitchFamily="34" charset="-122"/>
                <a:ea typeface="微软雅黑" panose="020B0503020204020204" pitchFamily="34" charset="-122"/>
              </a:rPr>
              <a:t>6 </a:t>
            </a:r>
            <a:r>
              <a:rPr lang="zh-CN" altLang="en-US" sz="2200" dirty="0">
                <a:latin typeface="微软雅黑" panose="020B0503020204020204" pitchFamily="34" charset="-122"/>
                <a:ea typeface="微软雅黑" panose="020B0503020204020204" pitchFamily="34" charset="-122"/>
              </a:rPr>
              <a:t>颗在轨备份，降低了其系统原计划的规模和复杂度</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采用</a:t>
            </a:r>
            <a:r>
              <a:rPr lang="zh-CN" altLang="en-US" sz="2200" b="1" dirty="0">
                <a:latin typeface="微软雅黑" panose="020B0503020204020204" pitchFamily="34" charset="-122"/>
                <a:ea typeface="微软雅黑" panose="020B0503020204020204" pitchFamily="34" charset="-122"/>
              </a:rPr>
              <a:t>全星上处理和全星上交换</a:t>
            </a:r>
            <a:r>
              <a:rPr lang="zh-CN" altLang="en-US" sz="2200" dirty="0">
                <a:latin typeface="微软雅黑" panose="020B0503020204020204" pitchFamily="34" charset="-122"/>
                <a:ea typeface="微软雅黑" panose="020B0503020204020204" pitchFamily="34" charset="-122"/>
              </a:rPr>
              <a:t>，系统设计成一个“空中因特网”</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星地链路为 </a:t>
            </a:r>
            <a:r>
              <a:rPr lang="en-US" altLang="zh-CN" sz="2200" dirty="0">
                <a:latin typeface="微软雅黑" panose="020B0503020204020204" pitchFamily="34" charset="-122"/>
                <a:ea typeface="微软雅黑" panose="020B0503020204020204" pitchFamily="34" charset="-122"/>
              </a:rPr>
              <a:t>Ka </a:t>
            </a:r>
            <a:r>
              <a:rPr lang="zh-CN" altLang="en-US" sz="2200" dirty="0">
                <a:latin typeface="微软雅黑" panose="020B0503020204020204" pitchFamily="34" charset="-122"/>
                <a:ea typeface="微软雅黑" panose="020B0503020204020204" pitchFamily="34" charset="-122"/>
              </a:rPr>
              <a:t>波段，每个轨道面上的相邻卫星之间建有</a:t>
            </a:r>
            <a:r>
              <a:rPr lang="en-US" altLang="zh-CN" sz="2200" dirty="0">
                <a:latin typeface="微软雅黑" panose="020B0503020204020204" pitchFamily="34" charset="-122"/>
                <a:ea typeface="微软雅黑" panose="020B0503020204020204" pitchFamily="34" charset="-122"/>
              </a:rPr>
              <a:t>60GHz</a:t>
            </a:r>
            <a:r>
              <a:rPr lang="zh-CN" altLang="en-US" sz="2200" dirty="0">
                <a:latin typeface="微软雅黑" panose="020B0503020204020204" pitchFamily="34" charset="-122"/>
                <a:ea typeface="微软雅黑" panose="020B0503020204020204" pitchFamily="34" charset="-122"/>
              </a:rPr>
              <a:t>的星际链路</a:t>
            </a:r>
            <a:endParaRPr lang="en-US" altLang="zh-CN" sz="22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3260CEA4-D164-4EAE-970E-C45479896E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2" t="2716" r="3914" b="3786"/>
          <a:stretch/>
        </p:blipFill>
        <p:spPr bwMode="auto">
          <a:xfrm>
            <a:off x="7551845" y="1394314"/>
            <a:ext cx="4530973" cy="4811933"/>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8FAE3E3-7E19-485D-9C06-D006A111CFC3}"/>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7A62A9FE-D95E-4B1C-9212-59D58D7E380F}"/>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820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物理层电气特性</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11</a:t>
            </a:fld>
            <a:endParaRPr kumimoji="1" lang="zh-CN" altLang="en-US" dirty="0"/>
          </a:p>
        </p:txBody>
      </p:sp>
      <p:sp>
        <p:nvSpPr>
          <p:cNvPr id="5" name="内容占位符 2"/>
          <p:cNvSpPr>
            <a:spLocks noGrp="1"/>
          </p:cNvSpPr>
          <p:nvPr>
            <p:ph idx="1"/>
          </p:nvPr>
        </p:nvSpPr>
        <p:spPr>
          <a:xfrm>
            <a:off x="565050" y="1510758"/>
            <a:ext cx="11416748" cy="4586694"/>
          </a:xfrm>
        </p:spPr>
        <p:txBody>
          <a:bodyPr>
            <a:normAutofit/>
          </a:bodyPr>
          <a:lstStyle/>
          <a:p>
            <a:pPr>
              <a:lnSpc>
                <a:spcPts val="3800"/>
              </a:lnSpc>
            </a:pPr>
            <a:r>
              <a:rPr lang="zh-CN" altLang="en-US" dirty="0"/>
              <a:t>规定了</a:t>
            </a:r>
            <a:r>
              <a:rPr lang="en-US" altLang="zh-CN" dirty="0"/>
              <a:t>DTE/DCE</a:t>
            </a:r>
            <a:r>
              <a:rPr lang="zh-CN" altLang="en-US" dirty="0"/>
              <a:t>之间</a:t>
            </a:r>
            <a:r>
              <a:rPr lang="zh-CN" altLang="en-US" dirty="0">
                <a:solidFill>
                  <a:srgbClr val="C00000"/>
                </a:solidFill>
              </a:rPr>
              <a:t>多条信号线的电气连接及有关电路特性</a:t>
            </a:r>
            <a:endParaRPr lang="en-US" altLang="zh-CN" dirty="0">
              <a:solidFill>
                <a:srgbClr val="C00000"/>
              </a:solidFill>
            </a:endParaRPr>
          </a:p>
          <a:p>
            <a:pPr lvl="1">
              <a:lnSpc>
                <a:spcPts val="3800"/>
              </a:lnSpc>
            </a:pPr>
            <a:r>
              <a:rPr lang="zh-CN" altLang="en-US" dirty="0"/>
              <a:t>发送器和接收器的</a:t>
            </a:r>
            <a:r>
              <a:rPr lang="zh-CN" altLang="en-US" b="1" dirty="0">
                <a:solidFill>
                  <a:srgbClr val="5B307E"/>
                </a:solidFill>
              </a:rPr>
              <a:t>电路特性</a:t>
            </a:r>
            <a:r>
              <a:rPr lang="zh-CN" altLang="en-US" dirty="0"/>
              <a:t>、</a:t>
            </a:r>
            <a:r>
              <a:rPr lang="zh-CN" altLang="en-US" b="1" dirty="0">
                <a:solidFill>
                  <a:srgbClr val="5B307E"/>
                </a:solidFill>
              </a:rPr>
              <a:t>负载要求</a:t>
            </a:r>
            <a:r>
              <a:rPr lang="zh-CN" altLang="en-US" dirty="0"/>
              <a:t>、</a:t>
            </a:r>
            <a:r>
              <a:rPr lang="zh-CN" altLang="en-US" b="1" dirty="0">
                <a:solidFill>
                  <a:srgbClr val="5B307E"/>
                </a:solidFill>
              </a:rPr>
              <a:t>传输速率</a:t>
            </a:r>
            <a:r>
              <a:rPr lang="zh-CN" altLang="en-US" dirty="0"/>
              <a:t>和</a:t>
            </a:r>
            <a:r>
              <a:rPr lang="zh-CN" altLang="en-US" b="1" dirty="0">
                <a:solidFill>
                  <a:srgbClr val="5B307E"/>
                </a:solidFill>
              </a:rPr>
              <a:t>连接距离</a:t>
            </a:r>
            <a:r>
              <a:rPr lang="zh-CN" altLang="en-US" dirty="0"/>
              <a:t>等</a:t>
            </a:r>
            <a:endParaRPr lang="en-US" altLang="zh-CN" dirty="0"/>
          </a:p>
          <a:p>
            <a:pPr lvl="1">
              <a:lnSpc>
                <a:spcPts val="3800"/>
              </a:lnSpc>
            </a:pPr>
            <a:r>
              <a:rPr lang="zh-CN" altLang="en-US" dirty="0"/>
              <a:t>如</a:t>
            </a:r>
            <a:r>
              <a:rPr lang="zh-CN" altLang="en-US" dirty="0">
                <a:solidFill>
                  <a:srgbClr val="C00000"/>
                </a:solidFill>
              </a:rPr>
              <a:t>发送信号电平、发送器和接收器的输出阻抗、平衡特性</a:t>
            </a:r>
            <a:r>
              <a:rPr lang="zh-CN" altLang="en-US" dirty="0"/>
              <a:t>等</a:t>
            </a:r>
            <a:endParaRPr lang="en-US" altLang="zh-CN" dirty="0"/>
          </a:p>
          <a:p>
            <a:pPr>
              <a:lnSpc>
                <a:spcPts val="3800"/>
              </a:lnSpc>
            </a:pPr>
            <a:r>
              <a:rPr lang="zh-CN" altLang="en-US" dirty="0"/>
              <a:t>电气特性举例</a:t>
            </a:r>
            <a:endParaRPr lang="en-US" altLang="zh-CN" dirty="0"/>
          </a:p>
          <a:p>
            <a:pPr lvl="1">
              <a:lnSpc>
                <a:spcPts val="3800"/>
              </a:lnSpc>
            </a:pPr>
            <a:r>
              <a:rPr lang="zh-CN" altLang="en-US" dirty="0"/>
              <a:t>普通电话交换网接口</a:t>
            </a:r>
            <a:endParaRPr lang="en-US" altLang="zh-CN" dirty="0"/>
          </a:p>
          <a:p>
            <a:pPr marL="457200" lvl="1" indent="0">
              <a:lnSpc>
                <a:spcPts val="3800"/>
              </a:lnSpc>
              <a:buNone/>
            </a:pPr>
            <a:r>
              <a:rPr lang="zh-CN" altLang="en-US" dirty="0"/>
              <a:t>   电气特性的主要规定</a:t>
            </a:r>
            <a:endParaRPr lang="en-US" altLang="zh-CN" dirty="0"/>
          </a:p>
          <a:p>
            <a:pPr lvl="1">
              <a:lnSpc>
                <a:spcPts val="3800"/>
              </a:lnSpc>
            </a:pPr>
            <a:r>
              <a:rPr lang="en-US" altLang="zh-CN" dirty="0"/>
              <a:t>ITU-T V/X</a:t>
            </a:r>
            <a:r>
              <a:rPr lang="zh-CN" altLang="en-US" dirty="0"/>
              <a:t>系列有关</a:t>
            </a:r>
            <a:endParaRPr lang="en-US" altLang="zh-CN" dirty="0"/>
          </a:p>
          <a:p>
            <a:pPr marL="457200" lvl="1" indent="0">
              <a:lnSpc>
                <a:spcPts val="3800"/>
              </a:lnSpc>
              <a:buNone/>
            </a:pPr>
            <a:r>
              <a:rPr lang="en-US" altLang="zh-CN" dirty="0"/>
              <a:t>   </a:t>
            </a:r>
            <a:r>
              <a:rPr lang="zh-CN" altLang="en-US" dirty="0"/>
              <a:t>建议的某些电气特性</a:t>
            </a:r>
          </a:p>
          <a:p>
            <a:endParaRPr lang="zh-CN" altLang="en-US" dirty="0"/>
          </a:p>
          <a:p>
            <a:endParaRPr lang="zh-CN" altLang="en-US" dirty="0"/>
          </a:p>
        </p:txBody>
      </p:sp>
      <p:graphicFrame>
        <p:nvGraphicFramePr>
          <p:cNvPr id="7" name="表格 6"/>
          <p:cNvGraphicFramePr>
            <a:graphicFrameLocks noGrp="1"/>
          </p:cNvGraphicFramePr>
          <p:nvPr/>
        </p:nvGraphicFramePr>
        <p:xfrm>
          <a:off x="4544160" y="3258114"/>
          <a:ext cx="7260214" cy="1584960"/>
        </p:xfrm>
        <a:graphic>
          <a:graphicData uri="http://schemas.openxmlformats.org/drawingml/2006/table">
            <a:tbl>
              <a:tblPr bandRow="1">
                <a:tableStyleId>{5C22544A-7EE6-4342-B048-85BDC9FD1C3A}</a:tableStyleId>
              </a:tblPr>
              <a:tblGrid>
                <a:gridCol w="1459437">
                  <a:extLst>
                    <a:ext uri="{9D8B030D-6E8A-4147-A177-3AD203B41FA5}">
                      <a16:colId xmlns:a16="http://schemas.microsoft.com/office/drawing/2014/main" val="20000"/>
                    </a:ext>
                  </a:extLst>
                </a:gridCol>
                <a:gridCol w="5800777">
                  <a:extLst>
                    <a:ext uri="{9D8B030D-6E8A-4147-A177-3AD203B41FA5}">
                      <a16:colId xmlns:a16="http://schemas.microsoft.com/office/drawing/2014/main" val="20001"/>
                    </a:ext>
                  </a:extLst>
                </a:gridCol>
              </a:tblGrid>
              <a:tr h="370840">
                <a:tc>
                  <a:txBody>
                    <a:bodyPr/>
                    <a:lstStyle/>
                    <a:p>
                      <a:r>
                        <a:rPr lang="zh-CN" altLang="en-US" sz="2000" b="1" dirty="0"/>
                        <a:t>发送电平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a:t>≦0dBm</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r>
                        <a:rPr lang="zh-CN" altLang="en-US" sz="2000" b="1" dirty="0"/>
                        <a:t>接收电平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a:t>-5</a:t>
                      </a:r>
                      <a:r>
                        <a:rPr lang="zh-CN" altLang="en-US" sz="2000" b="1" dirty="0"/>
                        <a:t>～</a:t>
                      </a:r>
                      <a:r>
                        <a:rPr lang="en-US" altLang="zh-CN" sz="2000" b="1" dirty="0"/>
                        <a:t>-35dBm</a:t>
                      </a:r>
                      <a:r>
                        <a:rPr lang="zh-CN" altLang="en-US" sz="2000" b="1" dirty="0"/>
                        <a:t>，视各种</a:t>
                      </a:r>
                      <a:r>
                        <a:rPr lang="en-US" altLang="zh-CN" sz="2000" b="1" dirty="0"/>
                        <a:t>Modem</a:t>
                      </a:r>
                      <a:r>
                        <a:rPr lang="zh-CN" altLang="en-US" sz="2000" b="1" dirty="0"/>
                        <a:t>而定</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70840">
                <a:tc>
                  <a:txBody>
                    <a:bodyPr/>
                    <a:lstStyle/>
                    <a:p>
                      <a:r>
                        <a:rPr lang="zh-CN" altLang="en-US" sz="2000" b="1" dirty="0"/>
                        <a:t>阻    抗</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a:t>600</a:t>
                      </a:r>
                      <a:r>
                        <a:rPr lang="el-GR" altLang="zh-CN" sz="2000" b="1" dirty="0"/>
                        <a:t>Ω</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70840">
                <a:tc>
                  <a:txBody>
                    <a:bodyPr/>
                    <a:lstStyle/>
                    <a:p>
                      <a:r>
                        <a:rPr lang="zh-CN" altLang="en-US" sz="2000" b="1" dirty="0"/>
                        <a:t>平衡特性</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r>
                        <a:rPr lang="zh-CN" altLang="en-US" sz="2000" b="1" dirty="0"/>
                        <a:t>平衡输入</a:t>
                      </a:r>
                      <a:r>
                        <a:rPr lang="en-US" altLang="zh-CN" sz="2000" b="1" dirty="0"/>
                        <a:t>/</a:t>
                      </a:r>
                      <a:r>
                        <a:rPr lang="zh-CN" altLang="en-US" sz="2000" b="1" dirty="0"/>
                        <a:t>输出</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336952458"/>
              </p:ext>
            </p:extLst>
          </p:nvPr>
        </p:nvGraphicFramePr>
        <p:xfrm>
          <a:off x="4544160" y="4953952"/>
          <a:ext cx="7260214" cy="1584960"/>
        </p:xfrm>
        <a:graphic>
          <a:graphicData uri="http://schemas.openxmlformats.org/drawingml/2006/table">
            <a:tbl>
              <a:tblPr firstRow="1" bandRow="1">
                <a:tableStyleId>{21E4AEA4-8DFA-4A89-87EB-49C32662AFE0}</a:tableStyleId>
              </a:tblPr>
              <a:tblGrid>
                <a:gridCol w="1459436">
                  <a:extLst>
                    <a:ext uri="{9D8B030D-6E8A-4147-A177-3AD203B41FA5}">
                      <a16:colId xmlns:a16="http://schemas.microsoft.com/office/drawing/2014/main" val="20000"/>
                    </a:ext>
                  </a:extLst>
                </a:gridCol>
                <a:gridCol w="1928815">
                  <a:extLst>
                    <a:ext uri="{9D8B030D-6E8A-4147-A177-3AD203B41FA5}">
                      <a16:colId xmlns:a16="http://schemas.microsoft.com/office/drawing/2014/main" val="20001"/>
                    </a:ext>
                  </a:extLst>
                </a:gridCol>
                <a:gridCol w="2056909">
                  <a:extLst>
                    <a:ext uri="{9D8B030D-6E8A-4147-A177-3AD203B41FA5}">
                      <a16:colId xmlns:a16="http://schemas.microsoft.com/office/drawing/2014/main" val="20002"/>
                    </a:ext>
                  </a:extLst>
                </a:gridCol>
                <a:gridCol w="1815054">
                  <a:extLst>
                    <a:ext uri="{9D8B030D-6E8A-4147-A177-3AD203B41FA5}">
                      <a16:colId xmlns:a16="http://schemas.microsoft.com/office/drawing/2014/main" val="20003"/>
                    </a:ext>
                  </a:extLst>
                </a:gridCol>
              </a:tblGrid>
              <a:tr h="350600">
                <a:tc>
                  <a:txBody>
                    <a:bodyPr/>
                    <a:lstStyle/>
                    <a:p>
                      <a:r>
                        <a:rPr lang="en-US" altLang="zh-CN" sz="2000" b="1" dirty="0"/>
                        <a:t>ITU-T</a:t>
                      </a:r>
                      <a:r>
                        <a:rPr lang="zh-CN" altLang="en-US" sz="2000" b="1" dirty="0"/>
                        <a:t>建议</a:t>
                      </a:r>
                    </a:p>
                  </a:txBody>
                  <a:tcPr/>
                </a:tc>
                <a:tc>
                  <a:txBody>
                    <a:bodyPr/>
                    <a:lstStyle/>
                    <a:p>
                      <a:r>
                        <a:rPr lang="en-US" altLang="zh-CN" sz="2000" b="1" dirty="0"/>
                        <a:t>1</a:t>
                      </a:r>
                      <a:r>
                        <a:rPr lang="zh-CN" altLang="en-US" sz="2000" b="1" dirty="0"/>
                        <a:t>信号电平</a:t>
                      </a:r>
                    </a:p>
                  </a:txBody>
                  <a:tcPr/>
                </a:tc>
                <a:tc>
                  <a:txBody>
                    <a:bodyPr/>
                    <a:lstStyle/>
                    <a:p>
                      <a:r>
                        <a:rPr lang="en-US" altLang="zh-CN" sz="2000" b="1" dirty="0"/>
                        <a:t>0</a:t>
                      </a:r>
                      <a:r>
                        <a:rPr lang="zh-CN" altLang="en-US" sz="2000" b="1" dirty="0"/>
                        <a:t>信号电平</a:t>
                      </a:r>
                    </a:p>
                  </a:txBody>
                  <a:tcPr/>
                </a:tc>
                <a:tc>
                  <a:txBody>
                    <a:bodyPr/>
                    <a:lstStyle/>
                    <a:p>
                      <a:r>
                        <a:rPr lang="zh-CN" altLang="en-US" sz="2000" b="1" dirty="0"/>
                        <a:t>速率范围</a:t>
                      </a:r>
                    </a:p>
                  </a:txBody>
                  <a:tcPr/>
                </a:tc>
                <a:extLst>
                  <a:ext uri="{0D108BD9-81ED-4DB2-BD59-A6C34878D82A}">
                    <a16:rowId xmlns:a16="http://schemas.microsoft.com/office/drawing/2014/main" val="10000"/>
                  </a:ext>
                </a:extLst>
              </a:tr>
              <a:tr h="350600">
                <a:tc>
                  <a:txBody>
                    <a:bodyPr/>
                    <a:lstStyle/>
                    <a:p>
                      <a:r>
                        <a:rPr lang="en-US" altLang="zh-CN" sz="2000" b="1" dirty="0"/>
                        <a:t>V.28</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≦20 kb/s</a:t>
                      </a:r>
                      <a:endParaRPr lang="zh-CN" altLang="en-US" sz="2000" b="1" dirty="0"/>
                    </a:p>
                  </a:txBody>
                  <a:tcPr/>
                </a:tc>
                <a:extLst>
                  <a:ext uri="{0D108BD9-81ED-4DB2-BD59-A6C34878D82A}">
                    <a16:rowId xmlns:a16="http://schemas.microsoft.com/office/drawing/2014/main" val="10001"/>
                  </a:ext>
                </a:extLst>
              </a:tr>
              <a:tr h="350600">
                <a:tc>
                  <a:txBody>
                    <a:bodyPr/>
                    <a:lstStyle/>
                    <a:p>
                      <a:r>
                        <a:rPr lang="en-US" altLang="zh-CN" sz="2000" b="1" dirty="0"/>
                        <a:t>V.10/X.26</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a:t>≦300 kb/s</a:t>
                      </a:r>
                      <a:endParaRPr lang="zh-CN" altLang="en-US" sz="2000" b="1" dirty="0"/>
                    </a:p>
                  </a:txBody>
                  <a:tcPr/>
                </a:tc>
                <a:extLst>
                  <a:ext uri="{0D108BD9-81ED-4DB2-BD59-A6C34878D82A}">
                    <a16:rowId xmlns:a16="http://schemas.microsoft.com/office/drawing/2014/main" val="10002"/>
                  </a:ext>
                </a:extLst>
              </a:tr>
              <a:tr h="350600">
                <a:tc>
                  <a:txBody>
                    <a:bodyPr/>
                    <a:lstStyle/>
                    <a:p>
                      <a:r>
                        <a:rPr lang="en-US" altLang="zh-CN" sz="2000" b="1" dirty="0"/>
                        <a:t>V.11/X.27</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dirty="0"/>
                        <a:t>≦10 Mb/s</a:t>
                      </a:r>
                      <a:endParaRPr lang="zh-CN" altLang="en-US" sz="2000" b="1" dirty="0"/>
                    </a:p>
                  </a:txBody>
                  <a:tcPr/>
                </a:tc>
                <a:extLst>
                  <a:ext uri="{0D108BD9-81ED-4DB2-BD59-A6C34878D82A}">
                    <a16:rowId xmlns:a16="http://schemas.microsoft.com/office/drawing/2014/main" val="10003"/>
                  </a:ext>
                </a:extLst>
              </a:tr>
            </a:tbl>
          </a:graphicData>
        </a:graphic>
      </p:graphicFrame>
      <p:sp>
        <p:nvSpPr>
          <p:cNvPr id="9" name="文本框 8">
            <a:extLst>
              <a:ext uri="{FF2B5EF4-FFF2-40B4-BE49-F238E27FC236}">
                <a16:creationId xmlns:a16="http://schemas.microsoft.com/office/drawing/2014/main" id="{7C180F3B-17FF-479A-B693-6F8ADF7D462C}"/>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60A5DDD-BD97-4D80-A6E6-891F18564818}"/>
              </a:ext>
            </a:extLst>
          </p:cNvPr>
          <p:cNvPicPr>
            <a:picLocks noChangeAspect="1"/>
          </p:cNvPicPr>
          <p:nvPr/>
        </p:nvPicPr>
        <p:blipFill>
          <a:blip r:embed="rId2"/>
          <a:stretch>
            <a:fillRect/>
          </a:stretch>
        </p:blipFill>
        <p:spPr>
          <a:xfrm>
            <a:off x="10077570" y="1512132"/>
            <a:ext cx="1781407" cy="4641465"/>
          </a:xfrm>
          <a:prstGeom prst="rect">
            <a:avLst/>
          </a:prstGeom>
        </p:spPr>
      </p:pic>
      <p:sp>
        <p:nvSpPr>
          <p:cNvPr id="21" name="文本框 20">
            <a:extLst>
              <a:ext uri="{FF2B5EF4-FFF2-40B4-BE49-F238E27FC236}">
                <a16:creationId xmlns:a16="http://schemas.microsoft.com/office/drawing/2014/main" id="{F6459123-C226-4047-A64C-E06B8128C44D}"/>
              </a:ext>
            </a:extLst>
          </p:cNvPr>
          <p:cNvSpPr txBox="1"/>
          <p:nvPr/>
        </p:nvSpPr>
        <p:spPr>
          <a:xfrm>
            <a:off x="7606819" y="6315308"/>
            <a:ext cx="2082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一箭</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星示意图</a:t>
            </a:r>
          </a:p>
        </p:txBody>
      </p:sp>
      <p:sp>
        <p:nvSpPr>
          <p:cNvPr id="22" name="文本框 21">
            <a:extLst>
              <a:ext uri="{FF2B5EF4-FFF2-40B4-BE49-F238E27FC236}">
                <a16:creationId xmlns:a16="http://schemas.microsoft.com/office/drawing/2014/main" id="{6E687294-04C6-4685-B57C-B30AD1A0D2C4}"/>
              </a:ext>
            </a:extLst>
          </p:cNvPr>
          <p:cNvSpPr txBox="1"/>
          <p:nvPr/>
        </p:nvSpPr>
        <p:spPr>
          <a:xfrm>
            <a:off x="10189916" y="6315308"/>
            <a:ext cx="208280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猎鹰</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号火箭</a:t>
            </a:r>
          </a:p>
        </p:txBody>
      </p:sp>
      <p:pic>
        <p:nvPicPr>
          <p:cNvPr id="24" name="图片 23">
            <a:extLst>
              <a:ext uri="{FF2B5EF4-FFF2-40B4-BE49-F238E27FC236}">
                <a16:creationId xmlns:a16="http://schemas.microsoft.com/office/drawing/2014/main" id="{1ACEB9BB-E846-4216-B594-61FD14570084}"/>
              </a:ext>
            </a:extLst>
          </p:cNvPr>
          <p:cNvPicPr>
            <a:picLocks noChangeAspect="1"/>
          </p:cNvPicPr>
          <p:nvPr/>
        </p:nvPicPr>
        <p:blipFill>
          <a:blip r:embed="rId3"/>
          <a:stretch>
            <a:fillRect/>
          </a:stretch>
        </p:blipFill>
        <p:spPr>
          <a:xfrm>
            <a:off x="7508446" y="1596304"/>
            <a:ext cx="2720441" cy="4557293"/>
          </a:xfrm>
          <a:prstGeom prst="rect">
            <a:avLst/>
          </a:prstGeom>
        </p:spPr>
      </p:pic>
      <p:sp>
        <p:nvSpPr>
          <p:cNvPr id="14" name="标题 1">
            <a:extLst>
              <a:ext uri="{FF2B5EF4-FFF2-40B4-BE49-F238E27FC236}">
                <a16:creationId xmlns:a16="http://schemas.microsoft.com/office/drawing/2014/main" id="{FE4BA429-23D1-4C51-AA79-E7BC1F701CAD}"/>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FFA0E9B5-C750-4D37-85A5-B9B837938AF7}"/>
              </a:ext>
            </a:extLst>
          </p:cNvPr>
          <p:cNvSpPr txBox="1"/>
          <p:nvPr/>
        </p:nvSpPr>
        <p:spPr>
          <a:xfrm>
            <a:off x="622694" y="1244212"/>
            <a:ext cx="6885752" cy="6130268"/>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2015</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月，马斯克宣布</a:t>
            </a:r>
            <a:r>
              <a:rPr lang="en-US" altLang="zh-CN" sz="2200" dirty="0">
                <a:latin typeface="微软雅黑" panose="020B0503020204020204" pitchFamily="34" charset="-122"/>
                <a:ea typeface="微软雅黑" panose="020B0503020204020204" pitchFamily="34" charset="-122"/>
              </a:rPr>
              <a:t>SpaceX</a:t>
            </a:r>
            <a:r>
              <a:rPr lang="zh-CN" altLang="en-US" sz="2200" dirty="0">
                <a:latin typeface="微软雅黑" panose="020B0503020204020204" pitchFamily="34" charset="-122"/>
                <a:ea typeface="微软雅黑" panose="020B0503020204020204" pitchFamily="34" charset="-122"/>
              </a:rPr>
              <a:t>计划将约</a:t>
            </a:r>
            <a:r>
              <a:rPr lang="en-US" altLang="zh-CN" sz="2200" dirty="0">
                <a:latin typeface="微软雅黑" panose="020B0503020204020204" pitchFamily="34" charset="-122"/>
                <a:ea typeface="微软雅黑" panose="020B0503020204020204" pitchFamily="34" charset="-122"/>
              </a:rPr>
              <a:t>1.2</a:t>
            </a:r>
            <a:r>
              <a:rPr lang="zh-CN" altLang="en-US" sz="2200" dirty="0">
                <a:latin typeface="微软雅黑" panose="020B0503020204020204" pitchFamily="34" charset="-122"/>
                <a:ea typeface="微软雅黑" panose="020B0503020204020204" pitchFamily="34" charset="-122"/>
              </a:rPr>
              <a:t>万颗通信卫星发射到轨道，这一项目被命名为“星链”（</a:t>
            </a:r>
            <a:r>
              <a:rPr lang="en-US" altLang="zh-CN" sz="2200" dirty="0" err="1">
                <a:latin typeface="微软雅黑" panose="020B0503020204020204" pitchFamily="34" charset="-122"/>
                <a:ea typeface="微软雅黑" panose="020B0503020204020204" pitchFamily="34" charset="-122"/>
              </a:rPr>
              <a:t>Starlink</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2019</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利用猎鹰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号运载火箭成功将“星链”首批</a:t>
            </a:r>
            <a:r>
              <a:rPr lang="en-US" altLang="zh-CN" sz="2200" dirty="0">
                <a:latin typeface="微软雅黑" panose="020B0503020204020204" pitchFamily="34" charset="-122"/>
                <a:ea typeface="微软雅黑" panose="020B0503020204020204" pitchFamily="34" charset="-122"/>
              </a:rPr>
              <a:t>60</a:t>
            </a:r>
            <a:r>
              <a:rPr lang="zh-CN" altLang="en-US" sz="2200" dirty="0">
                <a:latin typeface="微软雅黑" panose="020B0503020204020204" pitchFamily="34" charset="-122"/>
                <a:ea typeface="微软雅黑" panose="020B0503020204020204" pitchFamily="34" charset="-122"/>
              </a:rPr>
              <a:t>颗卫星送入轨道。</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2021</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发射了 </a:t>
            </a:r>
            <a:r>
              <a:rPr lang="en-US" altLang="zh-CN" sz="2200" dirty="0">
                <a:latin typeface="微软雅黑" panose="020B0503020204020204" pitchFamily="34" charset="-122"/>
                <a:ea typeface="微软雅黑" panose="020B0503020204020204" pitchFamily="34" charset="-122"/>
              </a:rPr>
              <a:t>60 </a:t>
            </a:r>
            <a:r>
              <a:rPr lang="zh-CN" altLang="en-US" sz="2200" dirty="0">
                <a:latin typeface="微软雅黑" panose="020B0503020204020204" pitchFamily="34" charset="-122"/>
                <a:ea typeface="微软雅黑" panose="020B0503020204020204" pitchFamily="34" charset="-122"/>
              </a:rPr>
              <a:t>颗星链互联网卫星（</a:t>
            </a:r>
            <a:r>
              <a:rPr lang="en-US" altLang="zh-CN" sz="2200" dirty="0" err="1">
                <a:latin typeface="微软雅黑" panose="020B0503020204020204" pitchFamily="34" charset="-122"/>
                <a:ea typeface="微软雅黑" panose="020B0503020204020204" pitchFamily="34" charset="-122"/>
              </a:rPr>
              <a:t>Starlink</a:t>
            </a:r>
            <a:r>
              <a:rPr lang="en-US" altLang="zh-CN" sz="2200" dirty="0">
                <a:latin typeface="微软雅黑" panose="020B0503020204020204" pitchFamily="34" charset="-122"/>
                <a:ea typeface="微软雅黑" panose="020B0503020204020204" pitchFamily="34" charset="-122"/>
              </a:rPr>
              <a:t> satellites</a:t>
            </a:r>
            <a:r>
              <a:rPr lang="zh-CN" altLang="en-US" sz="2200" dirty="0">
                <a:latin typeface="微软雅黑" panose="020B0503020204020204" pitchFamily="34" charset="-122"/>
                <a:ea typeface="微软雅黑" panose="020B0503020204020204" pitchFamily="34" charset="-122"/>
              </a:rPr>
              <a:t>）进入轨道，这是猎鹰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号火箭的第 </a:t>
            </a:r>
            <a:r>
              <a:rPr lang="en-US" altLang="zh-CN" sz="2200" dirty="0">
                <a:latin typeface="微软雅黑" panose="020B0503020204020204" pitchFamily="34" charset="-122"/>
                <a:ea typeface="微软雅黑" panose="020B0503020204020204" pitchFamily="34" charset="-122"/>
              </a:rPr>
              <a:t>50 </a:t>
            </a:r>
            <a:r>
              <a:rPr lang="zh-CN" altLang="en-US" sz="2200" dirty="0">
                <a:latin typeface="微软雅黑" panose="020B0503020204020204" pitchFamily="34" charset="-122"/>
                <a:ea typeface="微软雅黑" panose="020B0503020204020204" pitchFamily="34" charset="-122"/>
              </a:rPr>
              <a:t>次发射</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itchFamily="2" charset="2"/>
              <a:buChar char="Ø"/>
            </a:pPr>
            <a:r>
              <a:rPr lang="zh-CN" altLang="en-US" sz="2400" dirty="0">
                <a:latin typeface="微软雅黑" panose="020B0503020204020204" pitchFamily="34" charset="-122"/>
                <a:ea typeface="微软雅黑" panose="020B0503020204020204" pitchFamily="34" charset="-122"/>
              </a:rPr>
              <a:t>目前星链卫星互联网服务已经拥有</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万多名用户</a:t>
            </a:r>
          </a:p>
          <a:p>
            <a:pPr lvl="1">
              <a:lnSpc>
                <a:spcPct val="150000"/>
              </a:lnSpc>
            </a:pPr>
            <a:endParaRPr lang="en-US" altLang="zh-CN" sz="22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F7B2AD1-A065-430D-8FCD-4F51BADA4C00}"/>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51768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31C0B-FA56-417F-B492-8E3A9765F24D}"/>
              </a:ext>
            </a:extLst>
          </p:cNvPr>
          <p:cNvSpPr>
            <a:spLocks noGrp="1"/>
          </p:cNvSpPr>
          <p:nvPr>
            <p:ph type="sldNum" sz="quarter" idx="12"/>
          </p:nvPr>
        </p:nvSpPr>
        <p:spPr/>
        <p:txBody>
          <a:bodyPr/>
          <a:lstStyle/>
          <a:p>
            <a:fld id="{8D4D1E41-7A09-AB4A-A4E1-09765ADA2698}" type="slidenum">
              <a:rPr kumimoji="1" lang="zh-CN" altLang="en-US" smtClean="0"/>
              <a:t>111</a:t>
            </a:fld>
            <a:endParaRPr kumimoji="1" lang="zh-CN" altLang="en-US" dirty="0"/>
          </a:p>
        </p:txBody>
      </p:sp>
      <p:sp>
        <p:nvSpPr>
          <p:cNvPr id="7" name="文本框 6">
            <a:extLst>
              <a:ext uri="{FF2B5EF4-FFF2-40B4-BE49-F238E27FC236}">
                <a16:creationId xmlns:a16="http://schemas.microsoft.com/office/drawing/2014/main" id="{8CAD05B1-8C6A-4038-B638-F25BA54386EA}"/>
              </a:ext>
            </a:extLst>
          </p:cNvPr>
          <p:cNvSpPr txBox="1"/>
          <p:nvPr/>
        </p:nvSpPr>
        <p:spPr>
          <a:xfrm>
            <a:off x="451555" y="1282532"/>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6" name="文本框 5">
            <a:extLst>
              <a:ext uri="{FF2B5EF4-FFF2-40B4-BE49-F238E27FC236}">
                <a16:creationId xmlns:a16="http://schemas.microsoft.com/office/drawing/2014/main" id="{D9B2B16F-A8C1-41B6-B157-CD2480E4008F}"/>
              </a:ext>
            </a:extLst>
          </p:cNvPr>
          <p:cNvSpPr txBox="1"/>
          <p:nvPr/>
        </p:nvSpPr>
        <p:spPr>
          <a:xfrm>
            <a:off x="451555" y="1978995"/>
            <a:ext cx="6604000" cy="4459041"/>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由SpaceX（</a:t>
            </a:r>
            <a:r>
              <a:rPr lang="zh-CN" altLang="en-US" sz="2400" b="0" i="0" dirty="0">
                <a:solidFill>
                  <a:srgbClr val="333333"/>
                </a:solidFill>
                <a:effectLst/>
                <a:latin typeface="微软雅黑" panose="020B0503020204020204" pitchFamily="34" charset="-122"/>
                <a:ea typeface="微软雅黑" panose="020B0503020204020204" pitchFamily="34" charset="-122"/>
              </a:rPr>
              <a:t>美国太空探索技术公司，由马斯克创建</a:t>
            </a:r>
            <a:r>
              <a:rPr lang="zh-CN" altLang="en-US" sz="2400" dirty="0">
                <a:latin typeface="微软雅黑" panose="020B0503020204020204" pitchFamily="34" charset="-122"/>
                <a:ea typeface="微软雅黑" panose="020B0503020204020204" pitchFamily="34" charset="-122"/>
              </a:rPr>
              <a:t>）构建的卫星互联网星座，</a:t>
            </a:r>
            <a:r>
              <a:rPr lang="zh-CN" altLang="en-US" sz="2400" b="1" dirty="0">
                <a:latin typeface="微软雅黑" panose="020B0503020204020204" pitchFamily="34" charset="-122"/>
                <a:ea typeface="微软雅黑" panose="020B0503020204020204" pitchFamily="34" charset="-122"/>
              </a:rPr>
              <a:t>可提供卫星互联网访问</a:t>
            </a:r>
            <a:r>
              <a:rPr lang="zh-CN" altLang="en-US" sz="2400" dirty="0">
                <a:latin typeface="微软雅黑" panose="020B0503020204020204" pitchFamily="34" charset="-122"/>
                <a:ea typeface="微软雅黑" panose="020B0503020204020204" pitchFamily="34" charset="-122"/>
              </a:rPr>
              <a:t>，并从</a:t>
            </a:r>
            <a:r>
              <a:rPr lang="en-US" altLang="zh-CN" sz="2400" dirty="0">
                <a:latin typeface="微软雅黑" panose="020B0503020204020204" pitchFamily="34" charset="-122"/>
                <a:ea typeface="微软雅黑" panose="020B0503020204020204" pitchFamily="34" charset="-122"/>
              </a:rPr>
              <a:t>2020</a:t>
            </a:r>
            <a:r>
              <a:rPr lang="zh-CN" altLang="en-US" sz="2400" dirty="0">
                <a:latin typeface="微软雅黑" panose="020B0503020204020204" pitchFamily="34" charset="-122"/>
                <a:ea typeface="微软雅黑" panose="020B0503020204020204" pitchFamily="34" charset="-122"/>
              </a:rPr>
              <a:t>年开始工作。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SpaceX</a:t>
            </a:r>
            <a:r>
              <a:rPr lang="zh-CN" altLang="en-US" sz="2400" b="0" i="0" dirty="0">
                <a:solidFill>
                  <a:srgbClr val="333333"/>
                </a:solidFill>
                <a:effectLst/>
                <a:latin typeface="微软雅黑" panose="020B0503020204020204" pitchFamily="34" charset="-122"/>
                <a:ea typeface="微软雅黑" panose="020B0503020204020204" pitchFamily="34" charset="-122"/>
              </a:rPr>
              <a:t>计划在</a:t>
            </a:r>
            <a:r>
              <a:rPr lang="en-US" altLang="zh-CN" sz="2400" b="0" i="0" dirty="0">
                <a:solidFill>
                  <a:srgbClr val="333333"/>
                </a:solidFill>
                <a:effectLst/>
                <a:latin typeface="微软雅黑" panose="020B0503020204020204" pitchFamily="34" charset="-122"/>
                <a:ea typeface="微软雅黑" panose="020B0503020204020204" pitchFamily="34" charset="-122"/>
              </a:rPr>
              <a:t>2019</a:t>
            </a:r>
            <a:r>
              <a:rPr lang="zh-CN" altLang="en-US" sz="2400" b="0" i="0" dirty="0">
                <a:solidFill>
                  <a:srgbClr val="333333"/>
                </a:solidFill>
                <a:effectLst/>
                <a:latin typeface="微软雅黑" panose="020B0503020204020204" pitchFamily="34" charset="-122"/>
                <a:ea typeface="微软雅黑" panose="020B0503020204020204" pitchFamily="34" charset="-122"/>
              </a:rPr>
              <a:t>年至</a:t>
            </a:r>
            <a:r>
              <a:rPr lang="en-US" altLang="zh-CN" sz="2400" b="0" i="0" dirty="0">
                <a:solidFill>
                  <a:srgbClr val="333333"/>
                </a:solidFill>
                <a:effectLst/>
                <a:latin typeface="微软雅黑" panose="020B0503020204020204" pitchFamily="34" charset="-122"/>
                <a:ea typeface="微软雅黑" panose="020B0503020204020204" pitchFamily="34" charset="-122"/>
              </a:rPr>
              <a:t>2024</a:t>
            </a:r>
            <a:r>
              <a:rPr lang="zh-CN" altLang="en-US" sz="2400" b="0" i="0" dirty="0">
                <a:solidFill>
                  <a:srgbClr val="333333"/>
                </a:solidFill>
                <a:effectLst/>
                <a:latin typeface="微软雅黑" panose="020B0503020204020204" pitchFamily="34" charset="-122"/>
                <a:ea typeface="微软雅黑" panose="020B0503020204020204" pitchFamily="34" charset="-122"/>
              </a:rPr>
              <a:t>年间在太空搭建由</a:t>
            </a:r>
            <a:r>
              <a:rPr lang="zh-CN" altLang="en-US" sz="2400" b="1" i="0" dirty="0">
                <a:solidFill>
                  <a:srgbClr val="333333"/>
                </a:solidFill>
                <a:effectLst/>
                <a:latin typeface="微软雅黑" panose="020B0503020204020204" pitchFamily="34" charset="-122"/>
                <a:ea typeface="微软雅黑" panose="020B0503020204020204" pitchFamily="34" charset="-122"/>
              </a:rPr>
              <a:t>约</a:t>
            </a:r>
            <a:r>
              <a:rPr lang="en-US" altLang="zh-CN" sz="2400" b="1" i="0" dirty="0">
                <a:solidFill>
                  <a:srgbClr val="333333"/>
                </a:solidFill>
                <a:effectLst/>
                <a:latin typeface="微软雅黑" panose="020B0503020204020204" pitchFamily="34" charset="-122"/>
                <a:ea typeface="微软雅黑" panose="020B0503020204020204" pitchFamily="34" charset="-122"/>
              </a:rPr>
              <a:t>1.2</a:t>
            </a:r>
            <a:r>
              <a:rPr lang="zh-CN" altLang="en-US" sz="2400" b="1" i="0" dirty="0">
                <a:solidFill>
                  <a:srgbClr val="333333"/>
                </a:solidFill>
                <a:effectLst/>
                <a:latin typeface="微软雅黑" panose="020B0503020204020204" pitchFamily="34" charset="-122"/>
                <a:ea typeface="微软雅黑" panose="020B0503020204020204" pitchFamily="34" charset="-122"/>
              </a:rPr>
              <a:t>万</a:t>
            </a:r>
            <a:r>
              <a:rPr lang="zh-CN" altLang="en-US" sz="2400" b="1" dirty="0">
                <a:latin typeface="微软雅黑" panose="020B0503020204020204" pitchFamily="34" charset="-122"/>
                <a:ea typeface="微软雅黑" panose="020B0503020204020204" pitchFamily="34" charset="-122"/>
              </a:rPr>
              <a:t>颗卫星组成</a:t>
            </a:r>
            <a:r>
              <a:rPr lang="zh-CN" altLang="en-US" sz="2400" dirty="0">
                <a:latin typeface="微软雅黑" panose="020B0503020204020204" pitchFamily="34" charset="-122"/>
                <a:ea typeface="微软雅黑" panose="020B0503020204020204" pitchFamily="34" charset="-122"/>
              </a:rPr>
              <a:t>的“星链”网络提供互联网服务，其中</a:t>
            </a:r>
            <a:r>
              <a:rPr lang="en-US" altLang="zh-CN" sz="2400" dirty="0">
                <a:latin typeface="微软雅黑" panose="020B0503020204020204" pitchFamily="34" charset="-122"/>
                <a:ea typeface="微软雅黑" panose="020B0503020204020204" pitchFamily="34" charset="-122"/>
              </a:rPr>
              <a:t>1584</a:t>
            </a:r>
            <a:r>
              <a:rPr lang="zh-CN" altLang="en-US" sz="2400" dirty="0">
                <a:latin typeface="微软雅黑" panose="020B0503020204020204" pitchFamily="34" charset="-122"/>
                <a:ea typeface="微软雅黑" panose="020B0503020204020204" pitchFamily="34" charset="-122"/>
              </a:rPr>
              <a:t>颗将部署在地球上空</a:t>
            </a:r>
            <a:r>
              <a:rPr lang="en-US" altLang="zh-CN" sz="2400" dirty="0">
                <a:latin typeface="微软雅黑" panose="020B0503020204020204" pitchFamily="34" charset="-122"/>
                <a:ea typeface="微软雅黑" panose="020B0503020204020204" pitchFamily="34" charset="-122"/>
              </a:rPr>
              <a:t>550</a:t>
            </a:r>
            <a:r>
              <a:rPr lang="zh-CN" altLang="en-US" sz="2400" dirty="0">
                <a:latin typeface="微软雅黑" panose="020B0503020204020204" pitchFamily="34" charset="-122"/>
                <a:ea typeface="微软雅黑" panose="020B0503020204020204" pitchFamily="34" charset="-122"/>
              </a:rPr>
              <a:t>千米处的近地轨道，并在地面装上星链信号接收器，便可以使用低轨道卫星网络进行全球网络访问。</a:t>
            </a:r>
            <a:endParaRPr lang="en-US" altLang="zh-CN" sz="2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C5AC327-5D0C-4167-9027-129D3B85F84B}"/>
              </a:ext>
            </a:extLst>
          </p:cNvPr>
          <p:cNvPicPr>
            <a:picLocks noChangeAspect="1"/>
          </p:cNvPicPr>
          <p:nvPr/>
        </p:nvPicPr>
        <p:blipFill rotWithShape="1">
          <a:blip r:embed="rId2"/>
          <a:srcRect l="14711" r="14445"/>
          <a:stretch/>
        </p:blipFill>
        <p:spPr>
          <a:xfrm>
            <a:off x="7055555" y="1637383"/>
            <a:ext cx="5036672" cy="4734913"/>
          </a:xfrm>
          <a:prstGeom prst="rect">
            <a:avLst/>
          </a:prstGeom>
        </p:spPr>
      </p:pic>
      <p:sp>
        <p:nvSpPr>
          <p:cNvPr id="13" name="标题 1">
            <a:extLst>
              <a:ext uri="{FF2B5EF4-FFF2-40B4-BE49-F238E27FC236}">
                <a16:creationId xmlns:a16="http://schemas.microsoft.com/office/drawing/2014/main" id="{FB6ACB47-CF20-4B8A-A0E3-762933EDE6DE}"/>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7D24181C-09EF-4BFB-B039-D97001DE7422}"/>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932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4E4368F3-44AE-4C70-AF1F-6DA631BAFB4F}"/>
              </a:ext>
            </a:extLst>
          </p:cNvPr>
          <p:cNvSpPr txBox="1"/>
          <p:nvPr/>
        </p:nvSpPr>
        <p:spPr>
          <a:xfrm>
            <a:off x="570016" y="2657635"/>
            <a:ext cx="5525983" cy="3269613"/>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第一阶段，由</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颗低轨近地卫星实现初步覆盖，这</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颗卫星分布在</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条高度为</a:t>
            </a:r>
            <a:r>
              <a:rPr lang="en-US" altLang="zh-CN" sz="2000" dirty="0">
                <a:latin typeface="微软雅黑" panose="020B0503020204020204" pitchFamily="34" charset="-122"/>
                <a:ea typeface="微软雅黑" panose="020B0503020204020204" pitchFamily="34" charset="-122"/>
              </a:rPr>
              <a:t>1150</a:t>
            </a:r>
            <a:r>
              <a:rPr lang="zh-CN" altLang="en-US" sz="2000" dirty="0">
                <a:latin typeface="微软雅黑" panose="020B0503020204020204" pitchFamily="34" charset="-122"/>
                <a:ea typeface="微软雅黑" panose="020B0503020204020204" pitchFamily="34" charset="-122"/>
              </a:rPr>
              <a:t>公里的轨道上，每条轨道</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颗</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第二阶段，</a:t>
            </a:r>
            <a:r>
              <a:rPr lang="en-US" altLang="zh-CN" sz="2000" dirty="0">
                <a:latin typeface="微软雅黑" panose="020B0503020204020204" pitchFamily="34" charset="-122"/>
                <a:ea typeface="微软雅黑" panose="020B0503020204020204" pitchFamily="34" charset="-122"/>
              </a:rPr>
              <a:t>2825 </a:t>
            </a:r>
            <a:r>
              <a:rPr lang="zh-CN" altLang="en-US" sz="2000" dirty="0">
                <a:latin typeface="微软雅黑" panose="020B0503020204020204" pitchFamily="34" charset="-122"/>
                <a:ea typeface="微软雅黑" panose="020B0503020204020204" pitchFamily="34" charset="-122"/>
              </a:rPr>
              <a:t>颗卫星实现全球组网前两步卫星皆分布在 </a:t>
            </a:r>
            <a:r>
              <a:rPr lang="en-US" altLang="zh-CN" sz="2000" dirty="0">
                <a:latin typeface="微软雅黑" panose="020B0503020204020204" pitchFamily="34" charset="-122"/>
                <a:ea typeface="微软雅黑" panose="020B0503020204020204" pitchFamily="34" charset="-122"/>
              </a:rPr>
              <a:t>Ka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Ku </a:t>
            </a:r>
            <a:r>
              <a:rPr lang="zh-CN" altLang="en-US" sz="2000" dirty="0">
                <a:latin typeface="微软雅黑" panose="020B0503020204020204" pitchFamily="34" charset="-122"/>
                <a:ea typeface="微软雅黑" panose="020B0503020204020204" pitchFamily="34" charset="-122"/>
              </a:rPr>
              <a:t>波段</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第三阶段由 </a:t>
            </a:r>
            <a:r>
              <a:rPr lang="en-US" altLang="zh-CN" sz="2000" dirty="0">
                <a:latin typeface="微软雅黑" panose="020B0503020204020204" pitchFamily="34" charset="-122"/>
                <a:ea typeface="微软雅黑" panose="020B0503020204020204" pitchFamily="34" charset="-122"/>
              </a:rPr>
              <a:t>7518 </a:t>
            </a:r>
            <a:r>
              <a:rPr lang="zh-CN" altLang="en-US" sz="2000" dirty="0">
                <a:latin typeface="微软雅黑" panose="020B0503020204020204" pitchFamily="34" charset="-122"/>
                <a:ea typeface="微软雅黑" panose="020B0503020204020204" pitchFamily="34" charset="-122"/>
              </a:rPr>
              <a:t>颗卫星组成，轨道高度 </a:t>
            </a:r>
            <a:r>
              <a:rPr lang="en-US" altLang="zh-CN" sz="2000" dirty="0">
                <a:latin typeface="微软雅黑" panose="020B0503020204020204" pitchFamily="34" charset="-122"/>
                <a:ea typeface="微软雅黑" panose="020B0503020204020204" pitchFamily="34" charset="-122"/>
              </a:rPr>
              <a:t>340 </a:t>
            </a:r>
            <a:r>
              <a:rPr lang="zh-CN" altLang="en-US" sz="2000" dirty="0">
                <a:latin typeface="微软雅黑" panose="020B0503020204020204" pitchFamily="34" charset="-122"/>
                <a:ea typeface="微软雅黑" panose="020B0503020204020204" pitchFamily="34" charset="-122"/>
              </a:rPr>
              <a:t>公里，工作频率在 </a:t>
            </a:r>
            <a:r>
              <a:rPr lang="en-US" altLang="zh-CN" sz="2000" dirty="0">
                <a:latin typeface="微软雅黑" panose="020B0503020204020204" pitchFamily="34" charset="-122"/>
                <a:ea typeface="微软雅黑" panose="020B0503020204020204" pitchFamily="34" charset="-122"/>
              </a:rPr>
              <a:t>V </a:t>
            </a:r>
            <a:r>
              <a:rPr lang="zh-CN" altLang="en-US" sz="2000" dirty="0">
                <a:latin typeface="微软雅黑" panose="020B0503020204020204" pitchFamily="34" charset="-122"/>
                <a:ea typeface="微软雅黑" panose="020B0503020204020204" pitchFamily="34" charset="-122"/>
              </a:rPr>
              <a:t>波段</a:t>
            </a:r>
          </a:p>
        </p:txBody>
      </p:sp>
      <p:sp>
        <p:nvSpPr>
          <p:cNvPr id="16" name="文本框 15">
            <a:extLst>
              <a:ext uri="{FF2B5EF4-FFF2-40B4-BE49-F238E27FC236}">
                <a16:creationId xmlns:a16="http://schemas.microsoft.com/office/drawing/2014/main" id="{62628824-F81C-4454-9A65-E45C169CD18F}"/>
              </a:ext>
            </a:extLst>
          </p:cNvPr>
          <p:cNvSpPr txBox="1"/>
          <p:nvPr/>
        </p:nvSpPr>
        <p:spPr>
          <a:xfrm>
            <a:off x="813086" y="1886416"/>
            <a:ext cx="5638301" cy="505523"/>
          </a:xfrm>
          <a:prstGeom prst="rect">
            <a:avLst/>
          </a:prstGeom>
          <a:noFill/>
        </p:spPr>
        <p:txBody>
          <a:bodyPr wrap="square">
            <a:spAutoFit/>
          </a:bodyPr>
          <a:lstStyle/>
          <a:p>
            <a:pPr>
              <a:lnSpc>
                <a:spcPct val="150000"/>
              </a:lnSpc>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卫星部署分为三阶段：</a:t>
            </a:r>
            <a:endParaRPr lang="zh-CN" altLang="en-US" sz="2000" dirty="0"/>
          </a:p>
        </p:txBody>
      </p:sp>
      <p:sp>
        <p:nvSpPr>
          <p:cNvPr id="12" name="标题 1">
            <a:extLst>
              <a:ext uri="{FF2B5EF4-FFF2-40B4-BE49-F238E27FC236}">
                <a16:creationId xmlns:a16="http://schemas.microsoft.com/office/drawing/2014/main" id="{30D58B8F-A7F3-4793-A4C4-1EFD9A197522}"/>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C28BA1F9-FFE3-4B69-9A68-EAC8E4AD9F7A}"/>
              </a:ext>
            </a:extLst>
          </p:cNvPr>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pic>
        <p:nvPicPr>
          <p:cNvPr id="1028" name="Picture 4">
            <a:extLst>
              <a:ext uri="{FF2B5EF4-FFF2-40B4-BE49-F238E27FC236}">
                <a16:creationId xmlns:a16="http://schemas.microsoft.com/office/drawing/2014/main" id="{EFFACB35-C1E0-48F4-94DB-1782FA014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33914"/>
            <a:ext cx="5807867" cy="369333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EC1080D-354A-4BFD-A2E7-01008787F861}"/>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8487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EA89C95-FCB2-46B9-BDE8-5AE39E2BF1D9}"/>
              </a:ext>
            </a:extLst>
          </p:cNvPr>
          <p:cNvSpPr txBox="1"/>
          <p:nvPr/>
        </p:nvSpPr>
        <p:spPr>
          <a:xfrm>
            <a:off x="451124" y="2319086"/>
            <a:ext cx="4457153" cy="4192879"/>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目前有</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多颗卫星在</a:t>
            </a:r>
            <a:r>
              <a:rPr lang="en-US" altLang="zh-CN" sz="2000" dirty="0">
                <a:latin typeface="微软雅黑" panose="020B0503020204020204" pitchFamily="34" charset="-122"/>
                <a:ea typeface="微软雅黑" panose="020B0503020204020204" pitchFamily="34" charset="-122"/>
              </a:rPr>
              <a:t>550 </a:t>
            </a:r>
            <a:r>
              <a:rPr lang="zh-CN" altLang="en-US" sz="2000" dirty="0">
                <a:latin typeface="微软雅黑" panose="020B0503020204020204" pitchFamily="34" charset="-122"/>
                <a:ea typeface="微软雅黑" panose="020B0503020204020204" pitchFamily="34" charset="-122"/>
              </a:rPr>
              <a:t>公里的高度运行，倾角为</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度。</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星座部署的第一阶段只能在非常特定的纬度范围内提供持续的互联网服务，已知的纬度范围是</a:t>
            </a:r>
            <a:r>
              <a:rPr lang="en-US" altLang="zh-CN" sz="2000" dirty="0">
                <a:latin typeface="微软雅黑" panose="020B0503020204020204" pitchFamily="34" charset="-122"/>
                <a:ea typeface="微软雅黑" panose="020B0503020204020204" pitchFamily="34" charset="-122"/>
              </a:rPr>
              <a:t>44-52</a:t>
            </a:r>
            <a:r>
              <a:rPr lang="zh-CN" altLang="en-US" sz="2000" dirty="0">
                <a:latin typeface="微软雅黑" panose="020B0503020204020204" pitchFamily="34" charset="-122"/>
                <a:ea typeface="微软雅黑" panose="020B0503020204020204" pitchFamily="34" charset="-122"/>
              </a:rPr>
              <a:t>度。</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在纬度范围内，用户天线可随时以</a:t>
            </a:r>
            <a:r>
              <a:rPr lang="en-US" altLang="zh-CN" sz="2000" dirty="0">
                <a:latin typeface="微软雅黑" panose="020B0503020204020204" pitchFamily="34" charset="-122"/>
                <a:ea typeface="微软雅黑" panose="020B0503020204020204" pitchFamily="34" charset="-122"/>
              </a:rPr>
              <a:t>25</a:t>
            </a:r>
            <a:r>
              <a:rPr lang="zh-CN" altLang="en-US" sz="2000" dirty="0">
                <a:latin typeface="微软雅黑" panose="020B0503020204020204" pitchFamily="34" charset="-122"/>
                <a:ea typeface="微软雅黑" panose="020B0503020204020204" pitchFamily="34" charset="-122"/>
              </a:rPr>
              <a:t>度或更高的仰角看到</a:t>
            </a:r>
            <a:r>
              <a:rPr lang="en-US" altLang="zh-CN" sz="2000" dirty="0">
                <a:latin typeface="微软雅黑" panose="020B0503020204020204" pitchFamily="34" charset="-122"/>
                <a:ea typeface="微软雅黑" panose="020B0503020204020204" pitchFamily="34" charset="-122"/>
              </a:rPr>
              <a:t>5-7</a:t>
            </a:r>
            <a:r>
              <a:rPr lang="zh-CN" altLang="en-US" sz="2000" dirty="0">
                <a:latin typeface="微软雅黑" panose="020B0503020204020204" pitchFamily="34" charset="-122"/>
                <a:ea typeface="微软雅黑" panose="020B0503020204020204" pitchFamily="34" charset="-122"/>
              </a:rPr>
              <a:t>颗卫星。</a:t>
            </a:r>
            <a:endParaRPr lang="en-US" altLang="zh-CN" sz="2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D9CC7CF-E0D2-45C0-9A3E-49E82CBD6A06}"/>
              </a:ext>
            </a:extLst>
          </p:cNvPr>
          <p:cNvSpPr txBox="1"/>
          <p:nvPr/>
        </p:nvSpPr>
        <p:spPr>
          <a:xfrm>
            <a:off x="739422" y="1804017"/>
            <a:ext cx="2760133"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基本架构</a:t>
            </a:r>
          </a:p>
        </p:txBody>
      </p:sp>
      <p:pic>
        <p:nvPicPr>
          <p:cNvPr id="7" name="图片 6">
            <a:extLst>
              <a:ext uri="{FF2B5EF4-FFF2-40B4-BE49-F238E27FC236}">
                <a16:creationId xmlns:a16="http://schemas.microsoft.com/office/drawing/2014/main" id="{554719A5-BD8D-4377-98CE-821277D9A5B2}"/>
              </a:ext>
            </a:extLst>
          </p:cNvPr>
          <p:cNvPicPr>
            <a:picLocks noChangeAspect="1"/>
          </p:cNvPicPr>
          <p:nvPr/>
        </p:nvPicPr>
        <p:blipFill>
          <a:blip r:embed="rId2"/>
          <a:stretch>
            <a:fillRect/>
          </a:stretch>
        </p:blipFill>
        <p:spPr>
          <a:xfrm>
            <a:off x="4908277" y="2053829"/>
            <a:ext cx="7025222" cy="4134976"/>
          </a:xfrm>
          <a:prstGeom prst="rect">
            <a:avLst/>
          </a:prstGeom>
        </p:spPr>
      </p:pic>
      <p:sp>
        <p:nvSpPr>
          <p:cNvPr id="10" name="标题 1">
            <a:extLst>
              <a:ext uri="{FF2B5EF4-FFF2-40B4-BE49-F238E27FC236}">
                <a16:creationId xmlns:a16="http://schemas.microsoft.com/office/drawing/2014/main" id="{03646B23-F59F-463B-B3E5-F5C3DCDF0887}"/>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201BF9DE-C936-4F6C-B93C-68EDE4022DB4}"/>
              </a:ext>
            </a:extLst>
          </p:cNvPr>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9" name="文本框 8">
            <a:extLst>
              <a:ext uri="{FF2B5EF4-FFF2-40B4-BE49-F238E27FC236}">
                <a16:creationId xmlns:a16="http://schemas.microsoft.com/office/drawing/2014/main" id="{D4E28602-80A6-4BD4-BA8D-6B37D82E52D7}"/>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22639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31C0B-FA56-417F-B492-8E3A9765F24D}"/>
              </a:ext>
            </a:extLst>
          </p:cNvPr>
          <p:cNvSpPr>
            <a:spLocks noGrp="1"/>
          </p:cNvSpPr>
          <p:nvPr>
            <p:ph type="sldNum" sz="quarter" idx="12"/>
          </p:nvPr>
        </p:nvSpPr>
        <p:spPr/>
        <p:txBody>
          <a:bodyPr/>
          <a:lstStyle/>
          <a:p>
            <a:fld id="{8D4D1E41-7A09-AB4A-A4E1-09765ADA2698}" type="slidenum">
              <a:rPr kumimoji="1" lang="zh-CN" altLang="en-US" smtClean="0"/>
              <a:t>114</a:t>
            </a:fld>
            <a:endParaRPr kumimoji="1" lang="zh-CN" altLang="en-US" dirty="0"/>
          </a:p>
        </p:txBody>
      </p:sp>
      <p:sp>
        <p:nvSpPr>
          <p:cNvPr id="6" name="文本框 5">
            <a:extLst>
              <a:ext uri="{FF2B5EF4-FFF2-40B4-BE49-F238E27FC236}">
                <a16:creationId xmlns:a16="http://schemas.microsoft.com/office/drawing/2014/main" id="{34CAE871-31B8-49A5-ABA8-C70EB5F767F4}"/>
              </a:ext>
            </a:extLst>
          </p:cNvPr>
          <p:cNvSpPr txBox="1"/>
          <p:nvPr/>
        </p:nvSpPr>
        <p:spPr>
          <a:xfrm>
            <a:off x="451554" y="2352112"/>
            <a:ext cx="5347361" cy="4192879"/>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目前，用户终端可以达到从</a:t>
            </a:r>
            <a:r>
              <a:rPr lang="en-US" altLang="zh-CN" sz="2000" dirty="0">
                <a:latin typeface="微软雅黑" panose="020B0503020204020204" pitchFamily="34" charset="-122"/>
                <a:ea typeface="微软雅黑" panose="020B0503020204020204" pitchFamily="34" charset="-122"/>
              </a:rPr>
              <a:t>50Mb/s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150 Mb/s</a:t>
            </a:r>
            <a:r>
              <a:rPr lang="zh-CN" altLang="en-US" sz="2000" dirty="0">
                <a:latin typeface="微软雅黑" panose="020B0503020204020204" pitchFamily="34" charset="-122"/>
                <a:ea typeface="微软雅黑" panose="020B0503020204020204" pitchFamily="34" charset="-122"/>
              </a:rPr>
              <a:t>不等，延迟在</a:t>
            </a:r>
            <a:r>
              <a:rPr lang="en-US" altLang="zh-CN" sz="2000" dirty="0">
                <a:latin typeface="微软雅黑" panose="020B0503020204020204" pitchFamily="34" charset="-122"/>
                <a:ea typeface="微软雅黑" panose="020B0503020204020204" pitchFamily="34" charset="-122"/>
              </a:rPr>
              <a:t>20ms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40ms</a:t>
            </a:r>
            <a:r>
              <a:rPr lang="zh-CN" altLang="en-US" sz="2000" dirty="0">
                <a:latin typeface="微软雅黑" panose="020B0503020204020204" pitchFamily="34" charset="-122"/>
                <a:ea typeface="微软雅黑" panose="020B0503020204020204" pitchFamily="34" charset="-122"/>
              </a:rPr>
              <a:t>之间变化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未来，</a:t>
            </a:r>
            <a:r>
              <a:rPr lang="en-US" altLang="zh-CN" sz="2000" dirty="0" err="1">
                <a:latin typeface="微软雅黑" panose="020B0503020204020204" pitchFamily="34" charset="-122"/>
                <a:ea typeface="微软雅黑" panose="020B0503020204020204" pitchFamily="34" charset="-122"/>
              </a:rPr>
              <a:t>Starlink</a:t>
            </a:r>
            <a:r>
              <a:rPr lang="zh-CN" altLang="en-US" sz="2000" dirty="0">
                <a:latin typeface="微软雅黑" panose="020B0503020204020204" pitchFamily="34" charset="-122"/>
                <a:ea typeface="微软雅黑" panose="020B0503020204020204" pitchFamily="34" charset="-122"/>
              </a:rPr>
              <a:t>将提供</a:t>
            </a:r>
            <a:r>
              <a:rPr lang="zh-CN" altLang="en-US" sz="2000" b="1" dirty="0">
                <a:latin typeface="微软雅黑" panose="020B0503020204020204" pitchFamily="34" charset="-122"/>
                <a:ea typeface="微软雅黑" panose="020B0503020204020204" pitchFamily="34" charset="-122"/>
              </a:rPr>
              <a:t>高达1 Gbit/s的速度，延迟介于25毫秒至35毫秒之间</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根据FCC的测量，这些等待时间将使SpaceX的服务可与电缆和光纤媲美，而现有的卫星宽带服务的等待时间为</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毫秒或更长</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A2C9B71-CEB1-44AD-A9F8-45AA5B30FE91}"/>
              </a:ext>
            </a:extLst>
          </p:cNvPr>
          <p:cNvSpPr txBox="1"/>
          <p:nvPr/>
        </p:nvSpPr>
        <p:spPr>
          <a:xfrm>
            <a:off x="739422" y="1843367"/>
            <a:ext cx="2760133"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通信能力</a:t>
            </a:r>
          </a:p>
        </p:txBody>
      </p:sp>
      <p:pic>
        <p:nvPicPr>
          <p:cNvPr id="17" name="图片 16">
            <a:extLst>
              <a:ext uri="{FF2B5EF4-FFF2-40B4-BE49-F238E27FC236}">
                <a16:creationId xmlns:a16="http://schemas.microsoft.com/office/drawing/2014/main" id="{03EBA004-2C8E-434E-88DB-61BCDEAEFA14}"/>
              </a:ext>
            </a:extLst>
          </p:cNvPr>
          <p:cNvPicPr>
            <a:picLocks noChangeAspect="1"/>
          </p:cNvPicPr>
          <p:nvPr/>
        </p:nvPicPr>
        <p:blipFill>
          <a:blip r:embed="rId2"/>
          <a:stretch>
            <a:fillRect/>
          </a:stretch>
        </p:blipFill>
        <p:spPr>
          <a:xfrm>
            <a:off x="5798915" y="2123146"/>
            <a:ext cx="5941531" cy="4233204"/>
          </a:xfrm>
          <a:prstGeom prst="rect">
            <a:avLst/>
          </a:prstGeom>
        </p:spPr>
      </p:pic>
      <p:sp>
        <p:nvSpPr>
          <p:cNvPr id="11" name="标题 1">
            <a:extLst>
              <a:ext uri="{FF2B5EF4-FFF2-40B4-BE49-F238E27FC236}">
                <a16:creationId xmlns:a16="http://schemas.microsoft.com/office/drawing/2014/main" id="{8FC293A4-6536-40FE-A4D2-450E8E58B793}"/>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01DAE708-E155-4F1B-AF72-2E12F701232D}"/>
              </a:ext>
            </a:extLst>
          </p:cNvPr>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9" name="文本框 8">
            <a:extLst>
              <a:ext uri="{FF2B5EF4-FFF2-40B4-BE49-F238E27FC236}">
                <a16:creationId xmlns:a16="http://schemas.microsoft.com/office/drawing/2014/main" id="{02210FA0-81FC-4CD8-B5CD-CDDFF394E318}"/>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4294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631C0B-FA56-417F-B492-8E3A9765F24D}"/>
              </a:ext>
            </a:extLst>
          </p:cNvPr>
          <p:cNvSpPr>
            <a:spLocks noGrp="1"/>
          </p:cNvSpPr>
          <p:nvPr>
            <p:ph type="sldNum" sz="quarter" idx="12"/>
          </p:nvPr>
        </p:nvSpPr>
        <p:spPr/>
        <p:txBody>
          <a:bodyPr/>
          <a:lstStyle/>
          <a:p>
            <a:fld id="{8D4D1E41-7A09-AB4A-A4E1-09765ADA2698}" type="slidenum">
              <a:rPr kumimoji="1" lang="zh-CN" altLang="en-US" smtClean="0"/>
              <a:t>115</a:t>
            </a:fld>
            <a:endParaRPr kumimoji="1" lang="zh-CN" altLang="en-US" dirty="0"/>
          </a:p>
        </p:txBody>
      </p:sp>
      <p:pic>
        <p:nvPicPr>
          <p:cNvPr id="6" name="图片 5">
            <a:extLst>
              <a:ext uri="{FF2B5EF4-FFF2-40B4-BE49-F238E27FC236}">
                <a16:creationId xmlns:a16="http://schemas.microsoft.com/office/drawing/2014/main" id="{8B35512B-52B5-4896-BB02-CD914910435C}"/>
              </a:ext>
            </a:extLst>
          </p:cNvPr>
          <p:cNvPicPr>
            <a:picLocks noChangeAspect="1"/>
          </p:cNvPicPr>
          <p:nvPr/>
        </p:nvPicPr>
        <p:blipFill>
          <a:blip r:embed="rId2"/>
          <a:stretch>
            <a:fillRect/>
          </a:stretch>
        </p:blipFill>
        <p:spPr>
          <a:xfrm>
            <a:off x="4861366" y="2298598"/>
            <a:ext cx="6846251" cy="3859134"/>
          </a:xfrm>
          <a:prstGeom prst="rect">
            <a:avLst/>
          </a:prstGeom>
        </p:spPr>
      </p:pic>
      <p:sp>
        <p:nvSpPr>
          <p:cNvPr id="8" name="文本框 7">
            <a:extLst>
              <a:ext uri="{FF2B5EF4-FFF2-40B4-BE49-F238E27FC236}">
                <a16:creationId xmlns:a16="http://schemas.microsoft.com/office/drawing/2014/main" id="{F44A71AE-D9CA-48DC-BC43-76053B5FFF55}"/>
              </a:ext>
            </a:extLst>
          </p:cNvPr>
          <p:cNvSpPr txBox="1"/>
          <p:nvPr/>
        </p:nvSpPr>
        <p:spPr>
          <a:xfrm>
            <a:off x="646427" y="2513670"/>
            <a:ext cx="4327328" cy="2807948"/>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SpaceX的猎鹰（Falcon）运载火箭系列是</a:t>
            </a:r>
            <a:r>
              <a:rPr lang="zh-CN" altLang="en-US" sz="2000" b="1" dirty="0">
                <a:latin typeface="微软雅黑" panose="020B0503020204020204" pitchFamily="34" charset="-122"/>
                <a:ea typeface="微软雅黑" panose="020B0503020204020204" pitchFamily="34" charset="-122"/>
              </a:rPr>
              <a:t>首款也是唯一一种具有可重用能力</a:t>
            </a:r>
            <a:r>
              <a:rPr lang="zh-CN" altLang="en-US" sz="2000" dirty="0">
                <a:latin typeface="微软雅黑" panose="020B0503020204020204" pitchFamily="34" charset="-122"/>
                <a:ea typeface="微软雅黑" panose="020B0503020204020204" pitchFamily="34" charset="-122"/>
              </a:rPr>
              <a:t>的轨道级火箭。根据执行任务所需的性能，猎鹰将降落在其中一艘无人驾驶无人机上，最终降落在海洋或者发射台附近的一个着陆区中。</a:t>
            </a:r>
          </a:p>
        </p:txBody>
      </p:sp>
      <p:sp>
        <p:nvSpPr>
          <p:cNvPr id="9" name="文本框 8">
            <a:extLst>
              <a:ext uri="{FF2B5EF4-FFF2-40B4-BE49-F238E27FC236}">
                <a16:creationId xmlns:a16="http://schemas.microsoft.com/office/drawing/2014/main" id="{76A27E09-E92F-464F-8305-65BE486041E7}"/>
              </a:ext>
            </a:extLst>
          </p:cNvPr>
          <p:cNvSpPr txBox="1"/>
          <p:nvPr/>
        </p:nvSpPr>
        <p:spPr>
          <a:xfrm>
            <a:off x="646427" y="1841111"/>
            <a:ext cx="3023462"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可回收火箭</a:t>
            </a:r>
          </a:p>
        </p:txBody>
      </p:sp>
      <p:sp>
        <p:nvSpPr>
          <p:cNvPr id="11" name="标题 1">
            <a:extLst>
              <a:ext uri="{FF2B5EF4-FFF2-40B4-BE49-F238E27FC236}">
                <a16:creationId xmlns:a16="http://schemas.microsoft.com/office/drawing/2014/main" id="{B31CBE22-3272-4911-A24D-80BF074FCA5A}"/>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B68E62B1-C650-4A64-9570-03066B9C3AFC}"/>
              </a:ext>
            </a:extLst>
          </p:cNvPr>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13" name="文本框 12">
            <a:extLst>
              <a:ext uri="{FF2B5EF4-FFF2-40B4-BE49-F238E27FC236}">
                <a16:creationId xmlns:a16="http://schemas.microsoft.com/office/drawing/2014/main" id="{3DEDEC86-1301-4495-87BB-B6092BA815F2}"/>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479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57CB736-BF23-4F8F-8CFB-731D3FCE2EBA}"/>
              </a:ext>
            </a:extLst>
          </p:cNvPr>
          <p:cNvSpPr>
            <a:spLocks noGrp="1"/>
          </p:cNvSpPr>
          <p:nvPr>
            <p:ph type="sldNum" sz="quarter" idx="12"/>
          </p:nvPr>
        </p:nvSpPr>
        <p:spPr/>
        <p:txBody>
          <a:bodyPr/>
          <a:lstStyle/>
          <a:p>
            <a:fld id="{8D4D1E41-7A09-AB4A-A4E1-09765ADA2698}" type="slidenum">
              <a:rPr kumimoji="1" lang="zh-CN" altLang="en-US" smtClean="0"/>
              <a:t>116</a:t>
            </a:fld>
            <a:endParaRPr kumimoji="1" lang="zh-CN" altLang="en-US" dirty="0"/>
          </a:p>
        </p:txBody>
      </p:sp>
      <p:pic>
        <p:nvPicPr>
          <p:cNvPr id="5" name="图片 4">
            <a:extLst>
              <a:ext uri="{FF2B5EF4-FFF2-40B4-BE49-F238E27FC236}">
                <a16:creationId xmlns:a16="http://schemas.microsoft.com/office/drawing/2014/main" id="{2B98ED82-C9AC-41B6-A6DC-34F50D0D290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1441" y="1244212"/>
            <a:ext cx="8578769" cy="5324026"/>
          </a:xfrm>
          <a:prstGeom prst="rect">
            <a:avLst/>
          </a:prstGeom>
          <a:noFill/>
          <a:ln>
            <a:noFill/>
          </a:ln>
        </p:spPr>
      </p:pic>
      <p:sp>
        <p:nvSpPr>
          <p:cNvPr id="6" name="标题 1">
            <a:extLst>
              <a:ext uri="{FF2B5EF4-FFF2-40B4-BE49-F238E27FC236}">
                <a16:creationId xmlns:a16="http://schemas.microsoft.com/office/drawing/2014/main" id="{D87B7DAB-0FCB-4B9C-9A1F-375F7327C658}"/>
              </a:ext>
            </a:extLst>
          </p:cNvPr>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无线通信系统：从</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6G</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82B170A-A54B-4441-A777-560533D0B900}"/>
              </a:ext>
            </a:extLst>
          </p:cNvPr>
          <p:cNvSpPr txBox="1"/>
          <p:nvPr/>
        </p:nvSpPr>
        <p:spPr>
          <a:xfrm>
            <a:off x="141790" y="1641022"/>
            <a:ext cx="3329651" cy="1015663"/>
          </a:xfrm>
          <a:prstGeom prst="rect">
            <a:avLst/>
          </a:prstGeom>
          <a:solidFill>
            <a:schemeClr val="accent5">
              <a:lumMod val="20000"/>
              <a:lumOff val="80000"/>
            </a:schemeClr>
          </a:solidFill>
        </p:spPr>
        <p:txBody>
          <a:bodyPr wrap="square">
            <a:spAutoFit/>
          </a:bodyPr>
          <a:lstStyle/>
          <a:p>
            <a:r>
              <a:rPr lang="zh-CN" altLang="en-US" sz="2000" dirty="0">
                <a:latin typeface="微软雅黑" panose="020B0503020204020204" pitchFamily="34" charset="-122"/>
                <a:ea typeface="微软雅黑" panose="020B0503020204020204" pitchFamily="34" charset="-122"/>
              </a:rPr>
              <a:t>从最早的</a:t>
            </a:r>
            <a:r>
              <a:rPr lang="en-US" altLang="zh-CN" sz="2000" dirty="0">
                <a:latin typeface="微软雅黑" panose="020B0503020204020204" pitchFamily="34" charset="-122"/>
                <a:ea typeface="微软雅黑" panose="020B0503020204020204" pitchFamily="34" charset="-122"/>
              </a:rPr>
              <a:t>1G</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，每一代移动通信的升级，信息传输的速度都会翻倍</a:t>
            </a:r>
          </a:p>
        </p:txBody>
      </p:sp>
      <p:sp>
        <p:nvSpPr>
          <p:cNvPr id="10" name="文本框 9">
            <a:extLst>
              <a:ext uri="{FF2B5EF4-FFF2-40B4-BE49-F238E27FC236}">
                <a16:creationId xmlns:a16="http://schemas.microsoft.com/office/drawing/2014/main" id="{A09E3782-E924-4E88-B2A8-B11588D5985D}"/>
              </a:ext>
            </a:extLst>
          </p:cNvPr>
          <p:cNvSpPr txBox="1"/>
          <p:nvPr/>
        </p:nvSpPr>
        <p:spPr>
          <a:xfrm>
            <a:off x="141790" y="3279565"/>
            <a:ext cx="3329651" cy="3170099"/>
          </a:xfrm>
          <a:prstGeom prst="rect">
            <a:avLst/>
          </a:prstGeom>
          <a:solidFill>
            <a:schemeClr val="accent5">
              <a:lumMod val="20000"/>
              <a:lumOff val="80000"/>
            </a:schemeClr>
          </a:solidFill>
        </p:spPr>
        <p:txBody>
          <a:bodyPr wrap="square">
            <a:spAutoFit/>
          </a:bodyPr>
          <a:lstStyle/>
          <a:p>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1G</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4G</a:t>
            </a:r>
            <a:r>
              <a:rPr lang="zh-CN" altLang="en-US" sz="2000" dirty="0">
                <a:latin typeface="微软雅黑" panose="020B0503020204020204" pitchFamily="34" charset="-122"/>
                <a:ea typeface="微软雅黑" panose="020B0503020204020204" pitchFamily="34" charset="-122"/>
              </a:rPr>
              <a:t>主要解决了“人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人”间的网络连接，实现了“沟通泛在”；</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网络则打造了“人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物”工业互联体系，正在推动“信息泛在”成为现实；作为</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的延续，</a:t>
            </a:r>
            <a:r>
              <a:rPr lang="en-US" altLang="zh-CN" sz="2000" dirty="0">
                <a:latin typeface="微软雅黑" panose="020B0503020204020204" pitchFamily="34" charset="-122"/>
                <a:ea typeface="微软雅黑" panose="020B0503020204020204" pitchFamily="34" charset="-122"/>
              </a:rPr>
              <a:t>6G</a:t>
            </a:r>
            <a:r>
              <a:rPr lang="zh-CN" altLang="en-US" sz="2000" dirty="0">
                <a:latin typeface="微软雅黑" panose="020B0503020204020204" pitchFamily="34" charset="-122"/>
                <a:ea typeface="微软雅黑" panose="020B0503020204020204" pitchFamily="34" charset="-122"/>
              </a:rPr>
              <a:t>网络将进一步使万物的连接延伸至智慧层面，达到“人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智慧”的连接与融合，实现“智能泛在”</a:t>
            </a:r>
          </a:p>
        </p:txBody>
      </p:sp>
      <p:sp>
        <p:nvSpPr>
          <p:cNvPr id="9" name="文本框 8">
            <a:extLst>
              <a:ext uri="{FF2B5EF4-FFF2-40B4-BE49-F238E27FC236}">
                <a16:creationId xmlns:a16="http://schemas.microsoft.com/office/drawing/2014/main" id="{3788D318-E53A-4981-B506-36D088AE8A22}"/>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6809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lnSpc>
                <a:spcPct val="160000"/>
              </a:lnSpc>
              <a:buNone/>
            </a:pP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117</a:t>
            </a:fld>
            <a:endParaRPr kumimoji="1" lang="zh-CN" altLang="en-US" dirty="0"/>
          </a:p>
        </p:txBody>
      </p:sp>
      <p:sp>
        <p:nvSpPr>
          <p:cNvPr id="5" name="矩形标注 4">
            <a:extLst>
              <a:ext uri="{FF2B5EF4-FFF2-40B4-BE49-F238E27FC236}">
                <a16:creationId xmlns:a16="http://schemas.microsoft.com/office/drawing/2014/main" id="{E68820C5-EAF9-A743-8A01-851180035A1A}"/>
              </a:ext>
            </a:extLst>
          </p:cNvPr>
          <p:cNvSpPr/>
          <p:nvPr/>
        </p:nvSpPr>
        <p:spPr>
          <a:xfrm>
            <a:off x="6150592" y="3157774"/>
            <a:ext cx="4249002" cy="3381138"/>
          </a:xfrm>
          <a:prstGeom prst="wedgeRectCallout">
            <a:avLst>
              <a:gd name="adj1" fmla="val -96221"/>
              <a:gd name="adj2" fmla="val -305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频分复用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时分复用与统计时分复用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波分复用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码分复用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正交频分复用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Microsoft YaHei" panose="020B0503020204020204" pitchFamily="34" charset="-122"/>
                <a:ea typeface="Microsoft YaHei" panose="020B0503020204020204" pitchFamily="34" charset="-122"/>
              </a:rPr>
              <a:t>空分复用</a:t>
            </a: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schemeClr val="tx1"/>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55925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64E09-9DD9-4DB4-A589-8F8E04F99532}"/>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什么是复用技术？</a:t>
            </a:r>
          </a:p>
        </p:txBody>
      </p:sp>
      <p:sp>
        <p:nvSpPr>
          <p:cNvPr id="4" name="灯片编号占位符 3">
            <a:extLst>
              <a:ext uri="{FF2B5EF4-FFF2-40B4-BE49-F238E27FC236}">
                <a16:creationId xmlns:a16="http://schemas.microsoft.com/office/drawing/2014/main" id="{1EFBDE77-6A95-43FD-A23E-C1F43B03D515}"/>
              </a:ext>
            </a:extLst>
          </p:cNvPr>
          <p:cNvSpPr>
            <a:spLocks noGrp="1"/>
          </p:cNvSpPr>
          <p:nvPr>
            <p:ph type="sldNum" sz="quarter" idx="12"/>
          </p:nvPr>
        </p:nvSpPr>
        <p:spPr/>
        <p:txBody>
          <a:bodyPr/>
          <a:lstStyle/>
          <a:p>
            <a:fld id="{8D4D1E41-7A09-AB4A-A4E1-09765ADA2698}" type="slidenum">
              <a:rPr kumimoji="1" lang="zh-CN" altLang="en-US" smtClean="0"/>
              <a:t>118</a:t>
            </a:fld>
            <a:endParaRPr kumimoji="1" lang="zh-CN" altLang="en-US" dirty="0"/>
          </a:p>
        </p:txBody>
      </p:sp>
      <p:sp>
        <p:nvSpPr>
          <p:cNvPr id="7" name="矩形 6">
            <a:extLst>
              <a:ext uri="{FF2B5EF4-FFF2-40B4-BE49-F238E27FC236}">
                <a16:creationId xmlns:a16="http://schemas.microsoft.com/office/drawing/2014/main" id="{6F08E247-F26B-47C7-BD3E-8AB26A4EEE9D}"/>
              </a:ext>
            </a:extLst>
          </p:cNvPr>
          <p:cNvSpPr/>
          <p:nvPr/>
        </p:nvSpPr>
        <p:spPr>
          <a:xfrm>
            <a:off x="578295" y="3094676"/>
            <a:ext cx="3109452" cy="2598917"/>
          </a:xfrm>
          <a:prstGeom prst="rect">
            <a:avLst/>
          </a:prstGeom>
        </p:spPr>
        <p:txBody>
          <a:bodyPr wrap="square">
            <a:spAutoFit/>
          </a:bodyPr>
          <a:lstStyle/>
          <a:p>
            <a:pPr eaLnBrk="0" hangingPunct="0">
              <a:lnSpc>
                <a:spcPts val="3300"/>
              </a:lnSpc>
              <a:buClr>
                <a:srgbClr val="0070C0"/>
              </a:buClr>
            </a:pPr>
            <a:r>
              <a:rPr lang="zh-CN" altLang="en-US" sz="2400" dirty="0">
                <a:solidFill>
                  <a:srgbClr val="C00000"/>
                </a:solidFill>
                <a:latin typeface="微软雅黑" pitchFamily="34" charset="-122"/>
                <a:ea typeface="微软雅黑" pitchFamily="34" charset="-122"/>
              </a:rPr>
              <a:t>复用 </a:t>
            </a:r>
            <a:r>
              <a:rPr lang="en-US" altLang="zh-CN" sz="2400" dirty="0">
                <a:latin typeface="微软雅黑" pitchFamily="34" charset="-122"/>
                <a:ea typeface="微软雅黑" pitchFamily="34" charset="-122"/>
              </a:rPr>
              <a:t>(multiplexing) </a:t>
            </a:r>
            <a:r>
              <a:rPr lang="zh-CN" altLang="en-US" sz="2400" dirty="0">
                <a:latin typeface="微软雅黑" pitchFamily="34" charset="-122"/>
                <a:ea typeface="微软雅黑" pitchFamily="34" charset="-122"/>
              </a:rPr>
              <a:t>技术的目的是：允许用户使用一个共享信道进行通信，避免相互干扰，降低成本，提高利用率。</a:t>
            </a:r>
          </a:p>
        </p:txBody>
      </p:sp>
      <p:grpSp>
        <p:nvGrpSpPr>
          <p:cNvPr id="71" name="组合 70">
            <a:extLst>
              <a:ext uri="{FF2B5EF4-FFF2-40B4-BE49-F238E27FC236}">
                <a16:creationId xmlns:a16="http://schemas.microsoft.com/office/drawing/2014/main" id="{20C15AF4-7645-4A53-B8A7-5A7DC6B98B16}"/>
              </a:ext>
            </a:extLst>
          </p:cNvPr>
          <p:cNvGrpSpPr/>
          <p:nvPr/>
        </p:nvGrpSpPr>
        <p:grpSpPr>
          <a:xfrm>
            <a:off x="3956766" y="2778299"/>
            <a:ext cx="7806349" cy="3615580"/>
            <a:chOff x="3985946" y="2778299"/>
            <a:chExt cx="7806349" cy="3615580"/>
          </a:xfrm>
        </p:grpSpPr>
        <p:sp>
          <p:nvSpPr>
            <p:cNvPr id="5" name="圆角矩形 5">
              <a:extLst>
                <a:ext uri="{FF2B5EF4-FFF2-40B4-BE49-F238E27FC236}">
                  <a16:creationId xmlns:a16="http://schemas.microsoft.com/office/drawing/2014/main" id="{D581C624-91E8-4AB4-B6EC-B78FE2EBFDA9}"/>
                </a:ext>
              </a:extLst>
            </p:cNvPr>
            <p:cNvSpPr/>
            <p:nvPr/>
          </p:nvSpPr>
          <p:spPr>
            <a:xfrm>
              <a:off x="3996268" y="2778299"/>
              <a:ext cx="7796027" cy="3615580"/>
            </a:xfrm>
            <a:prstGeom prst="roundRect">
              <a:avLst>
                <a:gd name="adj" fmla="val 706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a:extLst>
                <a:ext uri="{FF2B5EF4-FFF2-40B4-BE49-F238E27FC236}">
                  <a16:creationId xmlns:a16="http://schemas.microsoft.com/office/drawing/2014/main" id="{45BB3C82-9EB3-4314-84CC-8B076FCDADDF}"/>
                </a:ext>
              </a:extLst>
            </p:cNvPr>
            <p:cNvSpPr/>
            <p:nvPr/>
          </p:nvSpPr>
          <p:spPr>
            <a:xfrm>
              <a:off x="3985946" y="3432685"/>
              <a:ext cx="553998" cy="2165684"/>
            </a:xfrm>
            <a:prstGeom prst="rect">
              <a:avLst/>
            </a:prstGeom>
          </p:spPr>
          <p:txBody>
            <a:bodyPr vert="eaVert" wrap="square">
              <a:spAutoFit/>
            </a:bodyPr>
            <a:lstStyle/>
            <a:p>
              <a:pPr algn="ctr"/>
              <a:r>
                <a:rPr lang="zh-CN" altLang="en-US" sz="2400" b="1" dirty="0">
                  <a:latin typeface="微软雅黑" pitchFamily="34" charset="-122"/>
                  <a:ea typeface="微软雅黑" pitchFamily="34" charset="-122"/>
                </a:rPr>
                <a:t>复用示意图</a:t>
              </a:r>
            </a:p>
          </p:txBody>
        </p:sp>
      </p:grpSp>
      <p:grpSp>
        <p:nvGrpSpPr>
          <p:cNvPr id="3" name="组合 2">
            <a:extLst>
              <a:ext uri="{FF2B5EF4-FFF2-40B4-BE49-F238E27FC236}">
                <a16:creationId xmlns:a16="http://schemas.microsoft.com/office/drawing/2014/main" id="{F13DE924-131D-45C2-B6F4-948D11A5C6D2}"/>
              </a:ext>
            </a:extLst>
          </p:cNvPr>
          <p:cNvGrpSpPr/>
          <p:nvPr/>
        </p:nvGrpSpPr>
        <p:grpSpPr>
          <a:xfrm>
            <a:off x="4755124" y="2805788"/>
            <a:ext cx="6762554" cy="1725522"/>
            <a:chOff x="4755124" y="2805788"/>
            <a:chExt cx="6762554" cy="1725522"/>
          </a:xfrm>
        </p:grpSpPr>
        <p:sp>
          <p:nvSpPr>
            <p:cNvPr id="9" name="Line 39">
              <a:extLst>
                <a:ext uri="{FF2B5EF4-FFF2-40B4-BE49-F238E27FC236}">
                  <a16:creationId xmlns:a16="http://schemas.microsoft.com/office/drawing/2014/main" id="{727C0C9C-F7BA-4EFD-A30F-C486846CBF0B}"/>
                </a:ext>
              </a:extLst>
            </p:cNvPr>
            <p:cNvSpPr>
              <a:spLocks noChangeShapeType="1"/>
            </p:cNvSpPr>
            <p:nvPr/>
          </p:nvSpPr>
          <p:spPr bwMode="auto">
            <a:xfrm>
              <a:off x="5133552" y="3137084"/>
              <a:ext cx="60794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10" name="Line 40">
              <a:extLst>
                <a:ext uri="{FF2B5EF4-FFF2-40B4-BE49-F238E27FC236}">
                  <a16:creationId xmlns:a16="http://schemas.microsoft.com/office/drawing/2014/main" id="{F9EA2B3F-426F-4C8A-B6A3-EC7C3EB415C9}"/>
                </a:ext>
              </a:extLst>
            </p:cNvPr>
            <p:cNvSpPr>
              <a:spLocks noChangeShapeType="1"/>
            </p:cNvSpPr>
            <p:nvPr/>
          </p:nvSpPr>
          <p:spPr bwMode="auto">
            <a:xfrm>
              <a:off x="5133552" y="3616306"/>
              <a:ext cx="60794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11" name="Line 41">
              <a:extLst>
                <a:ext uri="{FF2B5EF4-FFF2-40B4-BE49-F238E27FC236}">
                  <a16:creationId xmlns:a16="http://schemas.microsoft.com/office/drawing/2014/main" id="{1C019046-F33E-4816-9F61-844394098BDB}"/>
                </a:ext>
              </a:extLst>
            </p:cNvPr>
            <p:cNvSpPr>
              <a:spLocks noChangeShapeType="1"/>
            </p:cNvSpPr>
            <p:nvPr/>
          </p:nvSpPr>
          <p:spPr bwMode="auto">
            <a:xfrm>
              <a:off x="5133552" y="4095529"/>
              <a:ext cx="60794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12" name="Oval 42">
              <a:extLst>
                <a:ext uri="{FF2B5EF4-FFF2-40B4-BE49-F238E27FC236}">
                  <a16:creationId xmlns:a16="http://schemas.microsoft.com/office/drawing/2014/main" id="{25D8DBF3-F75D-47DE-B230-175DC8FE5B02}"/>
                </a:ext>
              </a:extLst>
            </p:cNvPr>
            <p:cNvSpPr>
              <a:spLocks noChangeArrowheads="1"/>
            </p:cNvSpPr>
            <p:nvPr/>
          </p:nvSpPr>
          <p:spPr bwMode="auto">
            <a:xfrm>
              <a:off x="4755124" y="2953716"/>
              <a:ext cx="378428" cy="366736"/>
            </a:xfrm>
            <a:prstGeom prst="ellipse">
              <a:avLst/>
            </a:prstGeom>
            <a:solidFill>
              <a:srgbClr val="92D05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1</a:t>
              </a:r>
            </a:p>
          </p:txBody>
        </p:sp>
        <p:sp>
          <p:nvSpPr>
            <p:cNvPr id="13" name="Oval 43">
              <a:extLst>
                <a:ext uri="{FF2B5EF4-FFF2-40B4-BE49-F238E27FC236}">
                  <a16:creationId xmlns:a16="http://schemas.microsoft.com/office/drawing/2014/main" id="{C5665DF6-172D-4FC8-ACDD-98B337C5B8CA}"/>
                </a:ext>
              </a:extLst>
            </p:cNvPr>
            <p:cNvSpPr>
              <a:spLocks noChangeArrowheads="1"/>
            </p:cNvSpPr>
            <p:nvPr/>
          </p:nvSpPr>
          <p:spPr bwMode="auto">
            <a:xfrm>
              <a:off x="11139250" y="2953716"/>
              <a:ext cx="378428" cy="366736"/>
            </a:xfrm>
            <a:prstGeom prst="ellipse">
              <a:avLst/>
            </a:prstGeom>
            <a:solidFill>
              <a:srgbClr val="92D05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1</a:t>
              </a:r>
            </a:p>
          </p:txBody>
        </p:sp>
        <p:sp>
          <p:nvSpPr>
            <p:cNvPr id="14" name="Oval 44">
              <a:extLst>
                <a:ext uri="{FF2B5EF4-FFF2-40B4-BE49-F238E27FC236}">
                  <a16:creationId xmlns:a16="http://schemas.microsoft.com/office/drawing/2014/main" id="{C53A294F-D588-4D97-834B-FBA20CD6EF52}"/>
                </a:ext>
              </a:extLst>
            </p:cNvPr>
            <p:cNvSpPr>
              <a:spLocks noChangeArrowheads="1"/>
            </p:cNvSpPr>
            <p:nvPr/>
          </p:nvSpPr>
          <p:spPr bwMode="auto">
            <a:xfrm>
              <a:off x="4755124" y="3432939"/>
              <a:ext cx="378428" cy="366736"/>
            </a:xfrm>
            <a:prstGeom prst="ellipse">
              <a:avLst/>
            </a:prstGeom>
            <a:solidFill>
              <a:srgbClr val="0070C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2</a:t>
              </a:r>
            </a:p>
          </p:txBody>
        </p:sp>
        <p:sp>
          <p:nvSpPr>
            <p:cNvPr id="15" name="Oval 45">
              <a:extLst>
                <a:ext uri="{FF2B5EF4-FFF2-40B4-BE49-F238E27FC236}">
                  <a16:creationId xmlns:a16="http://schemas.microsoft.com/office/drawing/2014/main" id="{120323F3-8679-4890-8E4C-76983BE18A06}"/>
                </a:ext>
              </a:extLst>
            </p:cNvPr>
            <p:cNvSpPr>
              <a:spLocks noChangeArrowheads="1"/>
            </p:cNvSpPr>
            <p:nvPr/>
          </p:nvSpPr>
          <p:spPr bwMode="auto">
            <a:xfrm>
              <a:off x="11139250" y="3432939"/>
              <a:ext cx="378428" cy="366736"/>
            </a:xfrm>
            <a:prstGeom prst="ellipse">
              <a:avLst/>
            </a:prstGeom>
            <a:solidFill>
              <a:srgbClr val="0070C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2</a:t>
              </a:r>
            </a:p>
          </p:txBody>
        </p:sp>
        <p:sp>
          <p:nvSpPr>
            <p:cNvPr id="16" name="Oval 46">
              <a:extLst>
                <a:ext uri="{FF2B5EF4-FFF2-40B4-BE49-F238E27FC236}">
                  <a16:creationId xmlns:a16="http://schemas.microsoft.com/office/drawing/2014/main" id="{B0EE5A21-78C9-4248-A10B-A0B5CB4EB2CC}"/>
                </a:ext>
              </a:extLst>
            </p:cNvPr>
            <p:cNvSpPr>
              <a:spLocks noChangeArrowheads="1"/>
            </p:cNvSpPr>
            <p:nvPr/>
          </p:nvSpPr>
          <p:spPr bwMode="auto">
            <a:xfrm>
              <a:off x="4755124" y="3912161"/>
              <a:ext cx="378428" cy="366736"/>
            </a:xfrm>
            <a:prstGeom prst="ellipse">
              <a:avLst/>
            </a:prstGeom>
            <a:solidFill>
              <a:srgbClr val="FFFF0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3</a:t>
              </a:r>
            </a:p>
          </p:txBody>
        </p:sp>
        <p:sp>
          <p:nvSpPr>
            <p:cNvPr id="17" name="Oval 47">
              <a:extLst>
                <a:ext uri="{FF2B5EF4-FFF2-40B4-BE49-F238E27FC236}">
                  <a16:creationId xmlns:a16="http://schemas.microsoft.com/office/drawing/2014/main" id="{B3C2689D-9B8F-4CBD-9631-9C057B9659FB}"/>
                </a:ext>
              </a:extLst>
            </p:cNvPr>
            <p:cNvSpPr>
              <a:spLocks noChangeArrowheads="1"/>
            </p:cNvSpPr>
            <p:nvPr/>
          </p:nvSpPr>
          <p:spPr bwMode="auto">
            <a:xfrm>
              <a:off x="11139250" y="3912161"/>
              <a:ext cx="378428" cy="366736"/>
            </a:xfrm>
            <a:prstGeom prst="ellipse">
              <a:avLst/>
            </a:prstGeom>
            <a:solidFill>
              <a:srgbClr val="FFFF0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3</a:t>
              </a:r>
            </a:p>
          </p:txBody>
        </p:sp>
        <p:sp>
          <p:nvSpPr>
            <p:cNvPr id="18" name="Text Box 60">
              <a:extLst>
                <a:ext uri="{FF2B5EF4-FFF2-40B4-BE49-F238E27FC236}">
                  <a16:creationId xmlns:a16="http://schemas.microsoft.com/office/drawing/2014/main" id="{FBE2218F-A695-4036-90F5-6A6FED0C883E}"/>
                </a:ext>
              </a:extLst>
            </p:cNvPr>
            <p:cNvSpPr txBox="1">
              <a:spLocks noChangeArrowheads="1"/>
            </p:cNvSpPr>
            <p:nvPr/>
          </p:nvSpPr>
          <p:spPr bwMode="auto">
            <a:xfrm>
              <a:off x="6968235" y="4151654"/>
              <a:ext cx="220899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7" b="1" dirty="0">
                  <a:latin typeface="微软雅黑" pitchFamily="34" charset="-122"/>
                  <a:ea typeface="微软雅黑" pitchFamily="34" charset="-122"/>
                </a:rPr>
                <a:t>(a) </a:t>
              </a:r>
              <a:r>
                <a:rPr lang="zh-CN" altLang="en-US" sz="1867" b="1" dirty="0">
                  <a:latin typeface="微软雅黑" pitchFamily="34" charset="-122"/>
                  <a:ea typeface="微软雅黑" pitchFamily="34" charset="-122"/>
                </a:rPr>
                <a:t>使用单独的信道</a:t>
              </a:r>
            </a:p>
          </p:txBody>
        </p:sp>
        <p:sp>
          <p:nvSpPr>
            <p:cNvPr id="19" name="Line 64">
              <a:extLst>
                <a:ext uri="{FF2B5EF4-FFF2-40B4-BE49-F238E27FC236}">
                  <a16:creationId xmlns:a16="http://schemas.microsoft.com/office/drawing/2014/main" id="{72D80C32-922D-4B88-815F-B2C8A678AA9E}"/>
                </a:ext>
              </a:extLst>
            </p:cNvPr>
            <p:cNvSpPr>
              <a:spLocks noChangeShapeType="1"/>
            </p:cNvSpPr>
            <p:nvPr/>
          </p:nvSpPr>
          <p:spPr bwMode="auto">
            <a:xfrm>
              <a:off x="6883166" y="3026138"/>
              <a:ext cx="227711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20" name="Line 65">
              <a:extLst>
                <a:ext uri="{FF2B5EF4-FFF2-40B4-BE49-F238E27FC236}">
                  <a16:creationId xmlns:a16="http://schemas.microsoft.com/office/drawing/2014/main" id="{43EA4EDF-8582-467C-A476-6C6ECD475245}"/>
                </a:ext>
              </a:extLst>
            </p:cNvPr>
            <p:cNvSpPr>
              <a:spLocks noChangeShapeType="1"/>
            </p:cNvSpPr>
            <p:nvPr/>
          </p:nvSpPr>
          <p:spPr bwMode="auto">
            <a:xfrm>
              <a:off x="6883166" y="3493033"/>
              <a:ext cx="227711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21" name="Line 66">
              <a:extLst>
                <a:ext uri="{FF2B5EF4-FFF2-40B4-BE49-F238E27FC236}">
                  <a16:creationId xmlns:a16="http://schemas.microsoft.com/office/drawing/2014/main" id="{E88736EC-9714-4DDB-BCC3-C2F71B1D19C5}"/>
                </a:ext>
              </a:extLst>
            </p:cNvPr>
            <p:cNvSpPr>
              <a:spLocks noChangeShapeType="1"/>
            </p:cNvSpPr>
            <p:nvPr/>
          </p:nvSpPr>
          <p:spPr bwMode="auto">
            <a:xfrm>
              <a:off x="6883166" y="3983042"/>
              <a:ext cx="227711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22" name="AutoShape 78">
              <a:extLst>
                <a:ext uri="{FF2B5EF4-FFF2-40B4-BE49-F238E27FC236}">
                  <a16:creationId xmlns:a16="http://schemas.microsoft.com/office/drawing/2014/main" id="{654CAA44-9BB1-4155-A6BB-4F3A75B5EEAD}"/>
                </a:ext>
              </a:extLst>
            </p:cNvPr>
            <p:cNvSpPr>
              <a:spLocks noChangeArrowheads="1"/>
            </p:cNvSpPr>
            <p:nvPr/>
          </p:nvSpPr>
          <p:spPr bwMode="auto">
            <a:xfrm>
              <a:off x="7946368" y="3764233"/>
              <a:ext cx="170374" cy="166418"/>
            </a:xfrm>
            <a:prstGeom prst="star5">
              <a:avLst/>
            </a:prstGeom>
            <a:solidFill>
              <a:srgbClr val="FFFF0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3" name="Oval 80">
              <a:extLst>
                <a:ext uri="{FF2B5EF4-FFF2-40B4-BE49-F238E27FC236}">
                  <a16:creationId xmlns:a16="http://schemas.microsoft.com/office/drawing/2014/main" id="{5F4D1F76-1D21-448C-917B-7E6AF2939F03}"/>
                </a:ext>
              </a:extLst>
            </p:cNvPr>
            <p:cNvSpPr>
              <a:spLocks noChangeArrowheads="1"/>
            </p:cNvSpPr>
            <p:nvPr/>
          </p:nvSpPr>
          <p:spPr bwMode="auto">
            <a:xfrm>
              <a:off x="5210548" y="2953715"/>
              <a:ext cx="152353" cy="147927"/>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4" name="Oval 81">
              <a:extLst>
                <a:ext uri="{FF2B5EF4-FFF2-40B4-BE49-F238E27FC236}">
                  <a16:creationId xmlns:a16="http://schemas.microsoft.com/office/drawing/2014/main" id="{06E1B7D4-5E15-45E3-89B4-7A0262CCA95A}"/>
                </a:ext>
              </a:extLst>
            </p:cNvPr>
            <p:cNvSpPr>
              <a:spLocks noChangeArrowheads="1"/>
            </p:cNvSpPr>
            <p:nvPr/>
          </p:nvSpPr>
          <p:spPr bwMode="auto">
            <a:xfrm>
              <a:off x="7954558" y="2805788"/>
              <a:ext cx="152354" cy="147927"/>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5" name="Oval 82">
              <a:extLst>
                <a:ext uri="{FF2B5EF4-FFF2-40B4-BE49-F238E27FC236}">
                  <a16:creationId xmlns:a16="http://schemas.microsoft.com/office/drawing/2014/main" id="{013117A1-A008-43E3-8A6D-5C88AAAEAED3}"/>
                </a:ext>
              </a:extLst>
            </p:cNvPr>
            <p:cNvSpPr>
              <a:spLocks noChangeArrowheads="1"/>
            </p:cNvSpPr>
            <p:nvPr/>
          </p:nvSpPr>
          <p:spPr bwMode="auto">
            <a:xfrm>
              <a:off x="10909900" y="2953715"/>
              <a:ext cx="152354" cy="147927"/>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6" name="Rectangle 83">
              <a:extLst>
                <a:ext uri="{FF2B5EF4-FFF2-40B4-BE49-F238E27FC236}">
                  <a16:creationId xmlns:a16="http://schemas.microsoft.com/office/drawing/2014/main" id="{47B75584-1059-426C-929A-861413BCE574}"/>
                </a:ext>
              </a:extLst>
            </p:cNvPr>
            <p:cNvSpPr>
              <a:spLocks noChangeArrowheads="1"/>
            </p:cNvSpPr>
            <p:nvPr/>
          </p:nvSpPr>
          <p:spPr bwMode="auto">
            <a:xfrm>
              <a:off x="10909900" y="3468379"/>
              <a:ext cx="121228" cy="118650"/>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7" name="Rectangle 84">
              <a:extLst>
                <a:ext uri="{FF2B5EF4-FFF2-40B4-BE49-F238E27FC236}">
                  <a16:creationId xmlns:a16="http://schemas.microsoft.com/office/drawing/2014/main" id="{8565E9E1-20A8-44DC-8F0C-28DD9B00308D}"/>
                </a:ext>
              </a:extLst>
            </p:cNvPr>
            <p:cNvSpPr>
              <a:spLocks noChangeArrowheads="1"/>
            </p:cNvSpPr>
            <p:nvPr/>
          </p:nvSpPr>
          <p:spPr bwMode="auto">
            <a:xfrm>
              <a:off x="5210548" y="3468379"/>
              <a:ext cx="122866" cy="118650"/>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8" name="Rectangle 85">
              <a:extLst>
                <a:ext uri="{FF2B5EF4-FFF2-40B4-BE49-F238E27FC236}">
                  <a16:creationId xmlns:a16="http://schemas.microsoft.com/office/drawing/2014/main" id="{CE5C194F-F433-4078-973C-D1DC24A7DA98}"/>
                </a:ext>
              </a:extLst>
            </p:cNvPr>
            <p:cNvSpPr>
              <a:spLocks noChangeArrowheads="1"/>
            </p:cNvSpPr>
            <p:nvPr/>
          </p:nvSpPr>
          <p:spPr bwMode="auto">
            <a:xfrm>
              <a:off x="7969303" y="3321994"/>
              <a:ext cx="122866" cy="118650"/>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29" name="AutoShape 86">
              <a:extLst>
                <a:ext uri="{FF2B5EF4-FFF2-40B4-BE49-F238E27FC236}">
                  <a16:creationId xmlns:a16="http://schemas.microsoft.com/office/drawing/2014/main" id="{60D7B3A3-7C95-4218-B23C-E4640D9EC0FF}"/>
                </a:ext>
              </a:extLst>
            </p:cNvPr>
            <p:cNvSpPr>
              <a:spLocks noChangeArrowheads="1"/>
            </p:cNvSpPr>
            <p:nvPr/>
          </p:nvSpPr>
          <p:spPr bwMode="auto">
            <a:xfrm>
              <a:off x="10911009" y="3878262"/>
              <a:ext cx="170374" cy="164878"/>
            </a:xfrm>
            <a:prstGeom prst="star5">
              <a:avLst/>
            </a:prstGeom>
            <a:solidFill>
              <a:srgbClr val="FFFF0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30" name="AutoShape 87">
              <a:extLst>
                <a:ext uri="{FF2B5EF4-FFF2-40B4-BE49-F238E27FC236}">
                  <a16:creationId xmlns:a16="http://schemas.microsoft.com/office/drawing/2014/main" id="{A42E55EB-AC3E-4E71-B63E-95DA5A40F6B5}"/>
                </a:ext>
              </a:extLst>
            </p:cNvPr>
            <p:cNvSpPr>
              <a:spLocks noChangeArrowheads="1"/>
            </p:cNvSpPr>
            <p:nvPr/>
          </p:nvSpPr>
          <p:spPr bwMode="auto">
            <a:xfrm>
              <a:off x="5185975" y="3892129"/>
              <a:ext cx="170374" cy="166418"/>
            </a:xfrm>
            <a:prstGeom prst="star5">
              <a:avLst/>
            </a:prstGeom>
            <a:solidFill>
              <a:srgbClr val="FFFF0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grpSp>
      <p:grpSp>
        <p:nvGrpSpPr>
          <p:cNvPr id="70" name="组合 69">
            <a:extLst>
              <a:ext uri="{FF2B5EF4-FFF2-40B4-BE49-F238E27FC236}">
                <a16:creationId xmlns:a16="http://schemas.microsoft.com/office/drawing/2014/main" id="{BFD65A44-D4F1-4F20-BF6C-B9823E661BB2}"/>
              </a:ext>
            </a:extLst>
          </p:cNvPr>
          <p:cNvGrpSpPr/>
          <p:nvPr/>
        </p:nvGrpSpPr>
        <p:grpSpPr>
          <a:xfrm>
            <a:off x="4755124" y="4704199"/>
            <a:ext cx="6762554" cy="1476844"/>
            <a:chOff x="4755124" y="4704199"/>
            <a:chExt cx="6762554" cy="1476844"/>
          </a:xfrm>
        </p:grpSpPr>
        <p:sp>
          <p:nvSpPr>
            <p:cNvPr id="32" name="Text Box 92">
              <a:extLst>
                <a:ext uri="{FF2B5EF4-FFF2-40B4-BE49-F238E27FC236}">
                  <a16:creationId xmlns:a16="http://schemas.microsoft.com/office/drawing/2014/main" id="{19F3ADEE-56A0-474E-B480-1FDF32A30A46}"/>
                </a:ext>
              </a:extLst>
            </p:cNvPr>
            <p:cNvSpPr txBox="1">
              <a:spLocks noChangeArrowheads="1"/>
            </p:cNvSpPr>
            <p:nvPr/>
          </p:nvSpPr>
          <p:spPr bwMode="auto">
            <a:xfrm>
              <a:off x="7684616"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7" b="1">
                  <a:latin typeface="微软雅黑" pitchFamily="34" charset="-122"/>
                  <a:ea typeface="微软雅黑" pitchFamily="34" charset="-122"/>
                </a:rPr>
                <a:t>+</a:t>
              </a:r>
            </a:p>
          </p:txBody>
        </p:sp>
        <p:sp>
          <p:nvSpPr>
            <p:cNvPr id="33" name="Text Box 93">
              <a:extLst>
                <a:ext uri="{FF2B5EF4-FFF2-40B4-BE49-F238E27FC236}">
                  <a16:creationId xmlns:a16="http://schemas.microsoft.com/office/drawing/2014/main" id="{8B7EF12A-77E2-4334-81BC-3449ACCFEE27}"/>
                </a:ext>
              </a:extLst>
            </p:cNvPr>
            <p:cNvSpPr txBox="1">
              <a:spLocks noChangeArrowheads="1"/>
            </p:cNvSpPr>
            <p:nvPr/>
          </p:nvSpPr>
          <p:spPr bwMode="auto">
            <a:xfrm>
              <a:off x="7138463" y="4881671"/>
              <a:ext cx="185564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867" b="1" dirty="0">
                  <a:latin typeface="微软雅黑" pitchFamily="34" charset="-122"/>
                  <a:ea typeface="微软雅黑" pitchFamily="34" charset="-122"/>
                </a:rPr>
                <a:t>(               )</a:t>
              </a:r>
            </a:p>
          </p:txBody>
        </p:sp>
        <p:sp>
          <p:nvSpPr>
            <p:cNvPr id="34" name="Text Box 37">
              <a:extLst>
                <a:ext uri="{FF2B5EF4-FFF2-40B4-BE49-F238E27FC236}">
                  <a16:creationId xmlns:a16="http://schemas.microsoft.com/office/drawing/2014/main" id="{4D3D78DC-CFBB-4938-B3BF-EF53C2CEB557}"/>
                </a:ext>
              </a:extLst>
            </p:cNvPr>
            <p:cNvSpPr txBox="1">
              <a:spLocks noChangeArrowheads="1"/>
            </p:cNvSpPr>
            <p:nvPr/>
          </p:nvSpPr>
          <p:spPr bwMode="auto">
            <a:xfrm>
              <a:off x="8072872"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7" b="1" dirty="0">
                  <a:latin typeface="微软雅黑" pitchFamily="34" charset="-122"/>
                  <a:ea typeface="微软雅黑" pitchFamily="34" charset="-122"/>
                </a:rPr>
                <a:t>+</a:t>
              </a:r>
            </a:p>
          </p:txBody>
        </p:sp>
        <p:sp>
          <p:nvSpPr>
            <p:cNvPr id="35" name="Line 38">
              <a:extLst>
                <a:ext uri="{FF2B5EF4-FFF2-40B4-BE49-F238E27FC236}">
                  <a16:creationId xmlns:a16="http://schemas.microsoft.com/office/drawing/2014/main" id="{A60D0D72-8515-4FFD-851E-7D4D6F9D47A9}"/>
                </a:ext>
              </a:extLst>
            </p:cNvPr>
            <p:cNvSpPr>
              <a:spLocks noChangeShapeType="1"/>
            </p:cNvSpPr>
            <p:nvPr/>
          </p:nvSpPr>
          <p:spPr bwMode="auto">
            <a:xfrm>
              <a:off x="5133552" y="5366789"/>
              <a:ext cx="60794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6" name="Line 48">
              <a:extLst>
                <a:ext uri="{FF2B5EF4-FFF2-40B4-BE49-F238E27FC236}">
                  <a16:creationId xmlns:a16="http://schemas.microsoft.com/office/drawing/2014/main" id="{2ABA853F-ECE5-4EC8-9F1B-5C5C720B6F6A}"/>
                </a:ext>
              </a:extLst>
            </p:cNvPr>
            <p:cNvSpPr>
              <a:spLocks noChangeShapeType="1"/>
            </p:cNvSpPr>
            <p:nvPr/>
          </p:nvSpPr>
          <p:spPr bwMode="auto">
            <a:xfrm>
              <a:off x="5969041" y="5366789"/>
              <a:ext cx="448543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7" name="Line 49">
              <a:extLst>
                <a:ext uri="{FF2B5EF4-FFF2-40B4-BE49-F238E27FC236}">
                  <a16:creationId xmlns:a16="http://schemas.microsoft.com/office/drawing/2014/main" id="{A3DF94E2-F782-4DA5-B185-E21F1B3D095D}"/>
                </a:ext>
              </a:extLst>
            </p:cNvPr>
            <p:cNvSpPr>
              <a:spLocks noChangeShapeType="1"/>
            </p:cNvSpPr>
            <p:nvPr/>
          </p:nvSpPr>
          <p:spPr bwMode="auto">
            <a:xfrm>
              <a:off x="10454476" y="5440753"/>
              <a:ext cx="835490" cy="3682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8" name="Line 50">
              <a:extLst>
                <a:ext uri="{FF2B5EF4-FFF2-40B4-BE49-F238E27FC236}">
                  <a16:creationId xmlns:a16="http://schemas.microsoft.com/office/drawing/2014/main" id="{FD6C3E2D-E9D9-4A54-B1D9-8C74DB476CA2}"/>
                </a:ext>
              </a:extLst>
            </p:cNvPr>
            <p:cNvSpPr>
              <a:spLocks noChangeShapeType="1"/>
            </p:cNvSpPr>
            <p:nvPr/>
          </p:nvSpPr>
          <p:spPr bwMode="auto">
            <a:xfrm flipH="1">
              <a:off x="10454476" y="4924548"/>
              <a:ext cx="835490" cy="3698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9" name="Line 51">
              <a:extLst>
                <a:ext uri="{FF2B5EF4-FFF2-40B4-BE49-F238E27FC236}">
                  <a16:creationId xmlns:a16="http://schemas.microsoft.com/office/drawing/2014/main" id="{11FDE095-5FA8-44F4-AE34-B2664E3121D5}"/>
                </a:ext>
              </a:extLst>
            </p:cNvPr>
            <p:cNvSpPr>
              <a:spLocks noChangeShapeType="1"/>
            </p:cNvSpPr>
            <p:nvPr/>
          </p:nvSpPr>
          <p:spPr bwMode="auto">
            <a:xfrm flipV="1">
              <a:off x="5056555" y="5440753"/>
              <a:ext cx="837128" cy="3682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40" name="Line 52">
              <a:extLst>
                <a:ext uri="{FF2B5EF4-FFF2-40B4-BE49-F238E27FC236}">
                  <a16:creationId xmlns:a16="http://schemas.microsoft.com/office/drawing/2014/main" id="{0E328B3D-540C-451D-8B83-6DC7E5374E72}"/>
                </a:ext>
              </a:extLst>
            </p:cNvPr>
            <p:cNvSpPr>
              <a:spLocks noChangeShapeType="1"/>
            </p:cNvSpPr>
            <p:nvPr/>
          </p:nvSpPr>
          <p:spPr bwMode="auto">
            <a:xfrm>
              <a:off x="5056555" y="4924548"/>
              <a:ext cx="837128" cy="3698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41" name="Oval 53">
              <a:extLst>
                <a:ext uri="{FF2B5EF4-FFF2-40B4-BE49-F238E27FC236}">
                  <a16:creationId xmlns:a16="http://schemas.microsoft.com/office/drawing/2014/main" id="{2783CB71-634F-4E93-AFCD-B48238F73055}"/>
                </a:ext>
              </a:extLst>
            </p:cNvPr>
            <p:cNvSpPr>
              <a:spLocks noChangeArrowheads="1"/>
            </p:cNvSpPr>
            <p:nvPr/>
          </p:nvSpPr>
          <p:spPr bwMode="auto">
            <a:xfrm>
              <a:off x="4755124" y="4704199"/>
              <a:ext cx="378427" cy="366737"/>
            </a:xfrm>
            <a:prstGeom prst="ellipse">
              <a:avLst/>
            </a:prstGeom>
            <a:solidFill>
              <a:srgbClr val="92D05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1</a:t>
              </a:r>
            </a:p>
          </p:txBody>
        </p:sp>
        <p:sp>
          <p:nvSpPr>
            <p:cNvPr id="42" name="Oval 54">
              <a:extLst>
                <a:ext uri="{FF2B5EF4-FFF2-40B4-BE49-F238E27FC236}">
                  <a16:creationId xmlns:a16="http://schemas.microsoft.com/office/drawing/2014/main" id="{18519B59-9E52-477C-9E95-B39E2740B334}"/>
                </a:ext>
              </a:extLst>
            </p:cNvPr>
            <p:cNvSpPr>
              <a:spLocks noChangeArrowheads="1"/>
            </p:cNvSpPr>
            <p:nvPr/>
          </p:nvSpPr>
          <p:spPr bwMode="auto">
            <a:xfrm>
              <a:off x="11139250" y="4704199"/>
              <a:ext cx="378428" cy="366737"/>
            </a:xfrm>
            <a:prstGeom prst="ellipse">
              <a:avLst/>
            </a:prstGeom>
            <a:solidFill>
              <a:srgbClr val="92D05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1</a:t>
              </a:r>
            </a:p>
          </p:txBody>
        </p:sp>
        <p:sp>
          <p:nvSpPr>
            <p:cNvPr id="43" name="Oval 55">
              <a:extLst>
                <a:ext uri="{FF2B5EF4-FFF2-40B4-BE49-F238E27FC236}">
                  <a16:creationId xmlns:a16="http://schemas.microsoft.com/office/drawing/2014/main" id="{79ACA4E1-90FF-435A-8594-26376021E5C1}"/>
                </a:ext>
              </a:extLst>
            </p:cNvPr>
            <p:cNvSpPr>
              <a:spLocks noChangeArrowheads="1"/>
            </p:cNvSpPr>
            <p:nvPr/>
          </p:nvSpPr>
          <p:spPr bwMode="auto">
            <a:xfrm>
              <a:off x="4755124" y="5172636"/>
              <a:ext cx="378427" cy="366737"/>
            </a:xfrm>
            <a:prstGeom prst="ellipse">
              <a:avLst/>
            </a:prstGeom>
            <a:solidFill>
              <a:srgbClr val="0070C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2</a:t>
              </a:r>
            </a:p>
          </p:txBody>
        </p:sp>
        <p:sp>
          <p:nvSpPr>
            <p:cNvPr id="44" name="Oval 56">
              <a:extLst>
                <a:ext uri="{FF2B5EF4-FFF2-40B4-BE49-F238E27FC236}">
                  <a16:creationId xmlns:a16="http://schemas.microsoft.com/office/drawing/2014/main" id="{953FEC30-4B3C-4B19-A962-F5BF7E4296D7}"/>
                </a:ext>
              </a:extLst>
            </p:cNvPr>
            <p:cNvSpPr>
              <a:spLocks noChangeArrowheads="1"/>
            </p:cNvSpPr>
            <p:nvPr/>
          </p:nvSpPr>
          <p:spPr bwMode="auto">
            <a:xfrm>
              <a:off x="11139250" y="5172636"/>
              <a:ext cx="378428" cy="366737"/>
            </a:xfrm>
            <a:prstGeom prst="ellipse">
              <a:avLst/>
            </a:prstGeom>
            <a:solidFill>
              <a:srgbClr val="0070C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2</a:t>
              </a:r>
            </a:p>
          </p:txBody>
        </p:sp>
        <p:sp>
          <p:nvSpPr>
            <p:cNvPr id="45" name="Oval 57">
              <a:extLst>
                <a:ext uri="{FF2B5EF4-FFF2-40B4-BE49-F238E27FC236}">
                  <a16:creationId xmlns:a16="http://schemas.microsoft.com/office/drawing/2014/main" id="{4DD01261-5BB7-4713-B1CE-B1D7C384813A}"/>
                </a:ext>
              </a:extLst>
            </p:cNvPr>
            <p:cNvSpPr>
              <a:spLocks noChangeArrowheads="1"/>
            </p:cNvSpPr>
            <p:nvPr/>
          </p:nvSpPr>
          <p:spPr bwMode="auto">
            <a:xfrm>
              <a:off x="4755124" y="5662645"/>
              <a:ext cx="378427" cy="366737"/>
            </a:xfrm>
            <a:prstGeom prst="ellipse">
              <a:avLst/>
            </a:prstGeom>
            <a:solidFill>
              <a:srgbClr val="FFFF0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S</a:t>
              </a:r>
              <a:r>
                <a:rPr lang="en-US" altLang="zh-CN" sz="1867" b="1" baseline="-25000" dirty="0">
                  <a:latin typeface="微软雅黑" pitchFamily="34" charset="-122"/>
                  <a:ea typeface="微软雅黑" pitchFamily="34" charset="-122"/>
                </a:rPr>
                <a:t>3</a:t>
              </a:r>
            </a:p>
          </p:txBody>
        </p:sp>
        <p:sp>
          <p:nvSpPr>
            <p:cNvPr id="46" name="Oval 58">
              <a:extLst>
                <a:ext uri="{FF2B5EF4-FFF2-40B4-BE49-F238E27FC236}">
                  <a16:creationId xmlns:a16="http://schemas.microsoft.com/office/drawing/2014/main" id="{416EE1D5-6094-40D9-9160-F19E07A7BA66}"/>
                </a:ext>
              </a:extLst>
            </p:cNvPr>
            <p:cNvSpPr>
              <a:spLocks noChangeArrowheads="1"/>
            </p:cNvSpPr>
            <p:nvPr/>
          </p:nvSpPr>
          <p:spPr bwMode="auto">
            <a:xfrm>
              <a:off x="11139250" y="5662645"/>
              <a:ext cx="378428" cy="366737"/>
            </a:xfrm>
            <a:prstGeom prst="ellipse">
              <a:avLst/>
            </a:prstGeom>
            <a:solidFill>
              <a:srgbClr val="FFFF00"/>
            </a:solidFill>
            <a:ln w="9525">
              <a:solidFill>
                <a:schemeClr val="tx1"/>
              </a:solidFill>
              <a:round/>
              <a:headEnd/>
              <a:tailEnd/>
            </a:ln>
            <a:effectLst/>
          </p:spPr>
          <p:txBody>
            <a:bodyPr wrap="none" anchor="ctr"/>
            <a:lstStyle/>
            <a:p>
              <a:pPr algn="ctr"/>
              <a:r>
                <a:rPr lang="en-US" altLang="zh-CN" sz="1867" b="1" dirty="0">
                  <a:latin typeface="微软雅黑" pitchFamily="34" charset="-122"/>
                  <a:ea typeface="微软雅黑" pitchFamily="34" charset="-122"/>
                </a:rPr>
                <a:t>R</a:t>
              </a:r>
              <a:r>
                <a:rPr lang="en-US" altLang="zh-CN" sz="1867" b="1" baseline="-25000" dirty="0">
                  <a:latin typeface="微软雅黑" pitchFamily="34" charset="-122"/>
                  <a:ea typeface="微软雅黑" pitchFamily="34" charset="-122"/>
                </a:rPr>
                <a:t>3</a:t>
              </a:r>
            </a:p>
          </p:txBody>
        </p:sp>
        <p:sp>
          <p:nvSpPr>
            <p:cNvPr id="47" name="Text Box 59">
              <a:extLst>
                <a:ext uri="{FF2B5EF4-FFF2-40B4-BE49-F238E27FC236}">
                  <a16:creationId xmlns:a16="http://schemas.microsoft.com/office/drawing/2014/main" id="{2ADF641B-90D0-4115-ABEA-5E2AC4D16E67}"/>
                </a:ext>
              </a:extLst>
            </p:cNvPr>
            <p:cNvSpPr txBox="1">
              <a:spLocks noChangeArrowheads="1"/>
            </p:cNvSpPr>
            <p:nvPr/>
          </p:nvSpPr>
          <p:spPr bwMode="auto">
            <a:xfrm>
              <a:off x="7504048" y="5391445"/>
              <a:ext cx="111881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67" b="1" dirty="0">
                  <a:solidFill>
                    <a:srgbClr val="C00000"/>
                  </a:solidFill>
                  <a:latin typeface="微软雅黑" pitchFamily="34" charset="-122"/>
                  <a:ea typeface="微软雅黑" pitchFamily="34" charset="-122"/>
                </a:rPr>
                <a:t>共享信道</a:t>
              </a:r>
            </a:p>
          </p:txBody>
        </p:sp>
        <p:sp>
          <p:nvSpPr>
            <p:cNvPr id="48" name="Text Box 61">
              <a:extLst>
                <a:ext uri="{FF2B5EF4-FFF2-40B4-BE49-F238E27FC236}">
                  <a16:creationId xmlns:a16="http://schemas.microsoft.com/office/drawing/2014/main" id="{CDF513AD-2AA4-4B6B-AB26-FDF299E1E999}"/>
                </a:ext>
              </a:extLst>
            </p:cNvPr>
            <p:cNvSpPr txBox="1">
              <a:spLocks noChangeArrowheads="1"/>
            </p:cNvSpPr>
            <p:nvPr/>
          </p:nvSpPr>
          <p:spPr bwMode="auto">
            <a:xfrm>
              <a:off x="7111302" y="5801387"/>
              <a:ext cx="199505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7" b="1" dirty="0">
                  <a:latin typeface="微软雅黑" pitchFamily="34" charset="-122"/>
                  <a:ea typeface="微软雅黑" pitchFamily="34" charset="-122"/>
                </a:rPr>
                <a:t>(b) </a:t>
              </a:r>
              <a:r>
                <a:rPr lang="zh-CN" altLang="en-US" sz="1867" b="1" dirty="0">
                  <a:latin typeface="微软雅黑" pitchFamily="34" charset="-122"/>
                  <a:ea typeface="微软雅黑" pitchFamily="34" charset="-122"/>
                </a:rPr>
                <a:t>使用共享信道</a:t>
              </a:r>
            </a:p>
          </p:txBody>
        </p:sp>
        <p:sp>
          <p:nvSpPr>
            <p:cNvPr id="49" name="Oval 62">
              <a:extLst>
                <a:ext uri="{FF2B5EF4-FFF2-40B4-BE49-F238E27FC236}">
                  <a16:creationId xmlns:a16="http://schemas.microsoft.com/office/drawing/2014/main" id="{397C9D88-CA17-44AD-A5A7-E47554409F52}"/>
                </a:ext>
              </a:extLst>
            </p:cNvPr>
            <p:cNvSpPr>
              <a:spLocks noChangeArrowheads="1"/>
            </p:cNvSpPr>
            <p:nvPr/>
          </p:nvSpPr>
          <p:spPr bwMode="auto">
            <a:xfrm>
              <a:off x="5697097" y="5171094"/>
              <a:ext cx="683137" cy="368278"/>
            </a:xfrm>
            <a:prstGeom prst="ellipse">
              <a:avLst/>
            </a:prstGeom>
            <a:solidFill>
              <a:schemeClr val="bg1"/>
            </a:solidFill>
            <a:ln w="9525">
              <a:solidFill>
                <a:schemeClr val="tx1"/>
              </a:solidFill>
              <a:round/>
              <a:headEnd/>
              <a:tailEnd/>
            </a:ln>
            <a:effectLst/>
          </p:spPr>
          <p:txBody>
            <a:bodyPr wrap="none" anchor="ctr"/>
            <a:lstStyle/>
            <a:p>
              <a:pPr algn="ctr"/>
              <a:r>
                <a:rPr lang="zh-CN" altLang="en-US" sz="1867" b="1">
                  <a:solidFill>
                    <a:srgbClr val="0000FF"/>
                  </a:solidFill>
                  <a:latin typeface="微软雅黑" pitchFamily="34" charset="-122"/>
                  <a:ea typeface="微软雅黑" pitchFamily="34" charset="-122"/>
                </a:rPr>
                <a:t>复用</a:t>
              </a:r>
            </a:p>
          </p:txBody>
        </p:sp>
        <p:sp>
          <p:nvSpPr>
            <p:cNvPr id="50" name="Oval 63">
              <a:extLst>
                <a:ext uri="{FF2B5EF4-FFF2-40B4-BE49-F238E27FC236}">
                  <a16:creationId xmlns:a16="http://schemas.microsoft.com/office/drawing/2014/main" id="{B5373644-8B63-4325-8F8F-36D4D7C564B0}"/>
                </a:ext>
              </a:extLst>
            </p:cNvPr>
            <p:cNvSpPr>
              <a:spLocks noChangeArrowheads="1"/>
            </p:cNvSpPr>
            <p:nvPr/>
          </p:nvSpPr>
          <p:spPr bwMode="auto">
            <a:xfrm>
              <a:off x="10094068" y="5184962"/>
              <a:ext cx="683137" cy="368277"/>
            </a:xfrm>
            <a:prstGeom prst="ellipse">
              <a:avLst/>
            </a:prstGeom>
            <a:solidFill>
              <a:schemeClr val="bg1"/>
            </a:solidFill>
            <a:ln w="9525">
              <a:solidFill>
                <a:schemeClr val="tx1"/>
              </a:solidFill>
              <a:round/>
              <a:headEnd/>
              <a:tailEnd/>
            </a:ln>
            <a:effectLst/>
          </p:spPr>
          <p:txBody>
            <a:bodyPr wrap="none" anchor="ctr"/>
            <a:lstStyle/>
            <a:p>
              <a:pPr algn="ctr"/>
              <a:r>
                <a:rPr lang="zh-CN" altLang="en-US" sz="1867" b="1">
                  <a:solidFill>
                    <a:srgbClr val="0000FF"/>
                  </a:solidFill>
                  <a:latin typeface="微软雅黑" pitchFamily="34" charset="-122"/>
                  <a:ea typeface="微软雅黑" pitchFamily="34" charset="-122"/>
                </a:rPr>
                <a:t>分用</a:t>
              </a:r>
            </a:p>
          </p:txBody>
        </p:sp>
        <p:sp>
          <p:nvSpPr>
            <p:cNvPr id="51" name="Line 67">
              <a:extLst>
                <a:ext uri="{FF2B5EF4-FFF2-40B4-BE49-F238E27FC236}">
                  <a16:creationId xmlns:a16="http://schemas.microsoft.com/office/drawing/2014/main" id="{F30D117A-EA34-4F8F-9F0E-2D99091A8761}"/>
                </a:ext>
              </a:extLst>
            </p:cNvPr>
            <p:cNvSpPr>
              <a:spLocks noChangeShapeType="1"/>
            </p:cNvSpPr>
            <p:nvPr/>
          </p:nvSpPr>
          <p:spPr bwMode="auto">
            <a:xfrm>
              <a:off x="6883166" y="5243517"/>
              <a:ext cx="2277119"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2" name="Line 68">
              <a:extLst>
                <a:ext uri="{FF2B5EF4-FFF2-40B4-BE49-F238E27FC236}">
                  <a16:creationId xmlns:a16="http://schemas.microsoft.com/office/drawing/2014/main" id="{30E46474-5CA1-4FAC-8ECA-8912E1D8BB7F}"/>
                </a:ext>
              </a:extLst>
            </p:cNvPr>
            <p:cNvSpPr>
              <a:spLocks noChangeShapeType="1"/>
            </p:cNvSpPr>
            <p:nvPr/>
          </p:nvSpPr>
          <p:spPr bwMode="auto">
            <a:xfrm>
              <a:off x="5200718" y="5323644"/>
              <a:ext cx="380066"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3" name="Line 69">
              <a:extLst>
                <a:ext uri="{FF2B5EF4-FFF2-40B4-BE49-F238E27FC236}">
                  <a16:creationId xmlns:a16="http://schemas.microsoft.com/office/drawing/2014/main" id="{3918306A-66BD-4C61-BC7A-FB81A0C4988C}"/>
                </a:ext>
              </a:extLst>
            </p:cNvPr>
            <p:cNvSpPr>
              <a:spLocks noChangeShapeType="1"/>
            </p:cNvSpPr>
            <p:nvPr/>
          </p:nvSpPr>
          <p:spPr bwMode="auto">
            <a:xfrm>
              <a:off x="10757545" y="5294366"/>
              <a:ext cx="380066"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4" name="Line 70">
              <a:extLst>
                <a:ext uri="{FF2B5EF4-FFF2-40B4-BE49-F238E27FC236}">
                  <a16:creationId xmlns:a16="http://schemas.microsoft.com/office/drawing/2014/main" id="{154A4EBA-870A-441B-80A3-3838029F7214}"/>
                </a:ext>
              </a:extLst>
            </p:cNvPr>
            <p:cNvSpPr>
              <a:spLocks noChangeShapeType="1"/>
            </p:cNvSpPr>
            <p:nvPr/>
          </p:nvSpPr>
          <p:spPr bwMode="auto">
            <a:xfrm rot="1484370">
              <a:off x="5266247" y="5027789"/>
              <a:ext cx="380066"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5" name="Line 71">
              <a:extLst>
                <a:ext uri="{FF2B5EF4-FFF2-40B4-BE49-F238E27FC236}">
                  <a16:creationId xmlns:a16="http://schemas.microsoft.com/office/drawing/2014/main" id="{3B79C2D7-3B79-496D-A489-2C6D47DAA157}"/>
                </a:ext>
              </a:extLst>
            </p:cNvPr>
            <p:cNvSpPr>
              <a:spLocks noChangeShapeType="1"/>
            </p:cNvSpPr>
            <p:nvPr/>
          </p:nvSpPr>
          <p:spPr bwMode="auto">
            <a:xfrm rot="1484370">
              <a:off x="10813245" y="5627203"/>
              <a:ext cx="380066"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6" name="Line 72">
              <a:extLst>
                <a:ext uri="{FF2B5EF4-FFF2-40B4-BE49-F238E27FC236}">
                  <a16:creationId xmlns:a16="http://schemas.microsoft.com/office/drawing/2014/main" id="{B9286034-6530-4C82-A3A8-DC0CAFD2BB7C}"/>
                </a:ext>
              </a:extLst>
            </p:cNvPr>
            <p:cNvSpPr>
              <a:spLocks noChangeShapeType="1"/>
            </p:cNvSpPr>
            <p:nvPr/>
          </p:nvSpPr>
          <p:spPr bwMode="auto">
            <a:xfrm rot="19951492">
              <a:off x="5212185" y="5594845"/>
              <a:ext cx="380066" cy="154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7" name="Line 73">
              <a:extLst>
                <a:ext uri="{FF2B5EF4-FFF2-40B4-BE49-F238E27FC236}">
                  <a16:creationId xmlns:a16="http://schemas.microsoft.com/office/drawing/2014/main" id="{D65945B5-A683-4E38-834E-DE25D0295547}"/>
                </a:ext>
              </a:extLst>
            </p:cNvPr>
            <p:cNvSpPr>
              <a:spLocks noChangeShapeType="1"/>
            </p:cNvSpPr>
            <p:nvPr/>
          </p:nvSpPr>
          <p:spPr bwMode="auto">
            <a:xfrm rot="19951492">
              <a:off x="10677273" y="5037036"/>
              <a:ext cx="380066" cy="154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58" name="Oval 74">
              <a:extLst>
                <a:ext uri="{FF2B5EF4-FFF2-40B4-BE49-F238E27FC236}">
                  <a16:creationId xmlns:a16="http://schemas.microsoft.com/office/drawing/2014/main" id="{901FB8AB-AD99-431A-BF79-A0D600ED9E9E}"/>
                </a:ext>
              </a:extLst>
            </p:cNvPr>
            <p:cNvSpPr>
              <a:spLocks noChangeArrowheads="1"/>
            </p:cNvSpPr>
            <p:nvPr/>
          </p:nvSpPr>
          <p:spPr bwMode="auto">
            <a:xfrm>
              <a:off x="5379284" y="4774094"/>
              <a:ext cx="152354" cy="147927"/>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59" name="Oval 75">
              <a:extLst>
                <a:ext uri="{FF2B5EF4-FFF2-40B4-BE49-F238E27FC236}">
                  <a16:creationId xmlns:a16="http://schemas.microsoft.com/office/drawing/2014/main" id="{43AAE4A1-9BC3-4E40-9722-45A1D5363CBE}"/>
                </a:ext>
              </a:extLst>
            </p:cNvPr>
            <p:cNvSpPr>
              <a:spLocks noChangeArrowheads="1"/>
            </p:cNvSpPr>
            <p:nvPr/>
          </p:nvSpPr>
          <p:spPr bwMode="auto">
            <a:xfrm>
              <a:off x="10742802" y="4843988"/>
              <a:ext cx="152354" cy="146386"/>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0" name="Rectangle 76">
              <a:extLst>
                <a:ext uri="{FF2B5EF4-FFF2-40B4-BE49-F238E27FC236}">
                  <a16:creationId xmlns:a16="http://schemas.microsoft.com/office/drawing/2014/main" id="{7E022094-4B69-4B10-8268-C4FF78F54E0B}"/>
                </a:ext>
              </a:extLst>
            </p:cNvPr>
            <p:cNvSpPr>
              <a:spLocks noChangeArrowheads="1"/>
            </p:cNvSpPr>
            <p:nvPr/>
          </p:nvSpPr>
          <p:spPr bwMode="auto">
            <a:xfrm>
              <a:off x="5297373" y="5161848"/>
              <a:ext cx="122867" cy="118651"/>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1" name="Rectangle 77">
              <a:extLst>
                <a:ext uri="{FF2B5EF4-FFF2-40B4-BE49-F238E27FC236}">
                  <a16:creationId xmlns:a16="http://schemas.microsoft.com/office/drawing/2014/main" id="{F1C06A16-0EF2-4E2E-BAA6-EAD09088A875}"/>
                </a:ext>
              </a:extLst>
            </p:cNvPr>
            <p:cNvSpPr>
              <a:spLocks noChangeArrowheads="1"/>
            </p:cNvSpPr>
            <p:nvPr/>
          </p:nvSpPr>
          <p:spPr bwMode="auto">
            <a:xfrm>
              <a:off x="10882051" y="5149521"/>
              <a:ext cx="122866" cy="118651"/>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2" name="AutoShape 79">
              <a:extLst>
                <a:ext uri="{FF2B5EF4-FFF2-40B4-BE49-F238E27FC236}">
                  <a16:creationId xmlns:a16="http://schemas.microsoft.com/office/drawing/2014/main" id="{E74FA6D2-0DDD-4B3F-B12E-D77D0964E28B}"/>
                </a:ext>
              </a:extLst>
            </p:cNvPr>
            <p:cNvSpPr>
              <a:spLocks noChangeArrowheads="1"/>
            </p:cNvSpPr>
            <p:nvPr/>
          </p:nvSpPr>
          <p:spPr bwMode="auto">
            <a:xfrm>
              <a:off x="10924644" y="5423802"/>
              <a:ext cx="170374" cy="166418"/>
            </a:xfrm>
            <a:prstGeom prst="star5">
              <a:avLst/>
            </a:prstGeom>
            <a:solidFill>
              <a:srgbClr val="FFFF00"/>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sp>
          <p:nvSpPr>
            <p:cNvPr id="63" name="AutoShape 88">
              <a:extLst>
                <a:ext uri="{FF2B5EF4-FFF2-40B4-BE49-F238E27FC236}">
                  <a16:creationId xmlns:a16="http://schemas.microsoft.com/office/drawing/2014/main" id="{39EC8AA7-1135-46CD-A07C-3DC5E51AC15D}"/>
                </a:ext>
              </a:extLst>
            </p:cNvPr>
            <p:cNvSpPr>
              <a:spLocks noChangeArrowheads="1"/>
            </p:cNvSpPr>
            <p:nvPr/>
          </p:nvSpPr>
          <p:spPr bwMode="auto">
            <a:xfrm>
              <a:off x="5231843" y="5439213"/>
              <a:ext cx="172013" cy="164878"/>
            </a:xfrm>
            <a:prstGeom prst="star5">
              <a:avLst/>
            </a:prstGeom>
            <a:solidFill>
              <a:srgbClr val="FFFF0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4" name="Oval 89">
              <a:extLst>
                <a:ext uri="{FF2B5EF4-FFF2-40B4-BE49-F238E27FC236}">
                  <a16:creationId xmlns:a16="http://schemas.microsoft.com/office/drawing/2014/main" id="{BFB2342A-9254-4725-B0D8-57D0A930F74F}"/>
                </a:ext>
              </a:extLst>
            </p:cNvPr>
            <p:cNvSpPr>
              <a:spLocks noChangeArrowheads="1"/>
            </p:cNvSpPr>
            <p:nvPr/>
          </p:nvSpPr>
          <p:spPr bwMode="auto">
            <a:xfrm>
              <a:off x="7599429" y="5021625"/>
              <a:ext cx="152353" cy="147927"/>
            </a:xfrm>
            <a:prstGeom prst="ellipse">
              <a:avLst/>
            </a:prstGeom>
            <a:solidFill>
              <a:schemeClr val="accent6"/>
            </a:solidFill>
            <a:ln w="9525">
              <a:solidFill>
                <a:srgbClr val="000099"/>
              </a:solidFill>
              <a:round/>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5" name="Rectangle 90">
              <a:extLst>
                <a:ext uri="{FF2B5EF4-FFF2-40B4-BE49-F238E27FC236}">
                  <a16:creationId xmlns:a16="http://schemas.microsoft.com/office/drawing/2014/main" id="{82472865-953A-40CC-BD41-2B7F09953124}"/>
                </a:ext>
              </a:extLst>
            </p:cNvPr>
            <p:cNvSpPr>
              <a:spLocks noChangeArrowheads="1"/>
            </p:cNvSpPr>
            <p:nvPr/>
          </p:nvSpPr>
          <p:spPr bwMode="auto">
            <a:xfrm>
              <a:off x="7979494" y="5035493"/>
              <a:ext cx="122866" cy="118651"/>
            </a:xfrm>
            <a:prstGeom prst="rect">
              <a:avLst/>
            </a:prstGeom>
            <a:solidFill>
              <a:srgbClr val="0070C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sp>
          <p:nvSpPr>
            <p:cNvPr id="66" name="AutoShape 91">
              <a:extLst>
                <a:ext uri="{FF2B5EF4-FFF2-40B4-BE49-F238E27FC236}">
                  <a16:creationId xmlns:a16="http://schemas.microsoft.com/office/drawing/2014/main" id="{397D5A6E-0B31-4DB5-8E9A-A71AEE913C94}"/>
                </a:ext>
              </a:extLst>
            </p:cNvPr>
            <p:cNvSpPr>
              <a:spLocks noChangeArrowheads="1"/>
            </p:cNvSpPr>
            <p:nvPr/>
          </p:nvSpPr>
          <p:spPr bwMode="auto">
            <a:xfrm>
              <a:off x="8339902" y="5010839"/>
              <a:ext cx="170374" cy="166418"/>
            </a:xfrm>
            <a:prstGeom prst="star5">
              <a:avLst/>
            </a:prstGeom>
            <a:solidFill>
              <a:srgbClr val="FFFF00"/>
            </a:solidFill>
            <a:ln w="9525">
              <a:solidFill>
                <a:srgbClr val="000099"/>
              </a:solidFill>
              <a:miter lim="800000"/>
              <a:headEnd/>
              <a:tailEnd/>
            </a:ln>
            <a:effectLst/>
          </p:spPr>
          <p:txBody>
            <a:bodyPr wrap="none" anchor="ctr"/>
            <a:lstStyle/>
            <a:p>
              <a:endParaRPr lang="zh-CN" altLang="en-US" sz="1867" b="1">
                <a:latin typeface="微软雅黑" pitchFamily="34" charset="-122"/>
                <a:ea typeface="微软雅黑" pitchFamily="34" charset="-122"/>
              </a:endParaRPr>
            </a:p>
          </p:txBody>
        </p:sp>
      </p:grpSp>
      <p:sp>
        <p:nvSpPr>
          <p:cNvPr id="68" name="文本框 67">
            <a:extLst>
              <a:ext uri="{FF2B5EF4-FFF2-40B4-BE49-F238E27FC236}">
                <a16:creationId xmlns:a16="http://schemas.microsoft.com/office/drawing/2014/main" id="{F5069BB2-AA14-4B2D-8326-25B02AB200B5}"/>
              </a:ext>
            </a:extLst>
          </p:cNvPr>
          <p:cNvSpPr txBox="1"/>
          <p:nvPr/>
        </p:nvSpPr>
        <p:spPr>
          <a:xfrm>
            <a:off x="483809" y="1486490"/>
            <a:ext cx="11542127" cy="1329338"/>
          </a:xfrm>
          <a:prstGeom prst="rect">
            <a:avLst/>
          </a:prstGeom>
        </p:spPr>
        <p:txBody>
          <a:bodyPr wrap="square">
            <a:spAutoFit/>
          </a:bodyPr>
          <a:lstStyle>
            <a:defPPr>
              <a:defRPr lang="zh-CN"/>
            </a:defPPr>
            <a:lvl1pPr eaLnBrk="0" hangingPunct="0">
              <a:lnSpc>
                <a:spcPts val="3300"/>
              </a:lnSpc>
              <a:buClr>
                <a:srgbClr val="0070C0"/>
              </a:buClr>
              <a:defRPr sz="2400">
                <a:solidFill>
                  <a:srgbClr val="C00000"/>
                </a:solidFill>
                <a:latin typeface="微软雅黑" pitchFamily="34" charset="-122"/>
                <a:ea typeface="微软雅黑" pitchFamily="34" charset="-122"/>
              </a:defRPr>
            </a:lvl1pPr>
          </a:lstStyle>
          <a:p>
            <a:pPr marL="342900" indent="-342900">
              <a:buFont typeface="Wingdings" panose="05000000000000000000" pitchFamily="2" charset="2"/>
              <a:buChar char="Ø"/>
            </a:pPr>
            <a:r>
              <a:rPr lang="zh-CN" altLang="en-US" dirty="0">
                <a:solidFill>
                  <a:schemeClr val="tx1"/>
                </a:solidFill>
              </a:rPr>
              <a:t>信道资源是有限的，实际网络中，多对用户往往需要利用相同的信道资源传输信息</a:t>
            </a:r>
            <a:endParaRPr lang="en-US" altLang="zh-CN" dirty="0">
              <a:solidFill>
                <a:schemeClr val="tx1"/>
              </a:solidFill>
            </a:endParaRPr>
          </a:p>
          <a:p>
            <a:pPr marL="342900" indent="-342900">
              <a:buFont typeface="Wingdings" panose="05000000000000000000" pitchFamily="2" charset="2"/>
              <a:buChar char="Ø"/>
            </a:pPr>
            <a:r>
              <a:rPr lang="zh-CN" altLang="en-US" dirty="0">
                <a:solidFill>
                  <a:schemeClr val="tx1"/>
                </a:solidFill>
              </a:rPr>
              <a:t>不同的信号同时在同一信道中传输会产生严重的相互干扰，导致传输失败。</a:t>
            </a:r>
            <a:endParaRPr lang="en-US" altLang="zh-CN" dirty="0">
              <a:solidFill>
                <a:schemeClr val="tx1"/>
              </a:solidFill>
            </a:endParaRPr>
          </a:p>
          <a:p>
            <a:endParaRPr lang="zh-CN" altLang="en-US" dirty="0">
              <a:solidFill>
                <a:schemeClr val="tx1"/>
              </a:solidFill>
            </a:endParaRPr>
          </a:p>
        </p:txBody>
      </p:sp>
      <p:sp>
        <p:nvSpPr>
          <p:cNvPr id="72" name="文本框 71">
            <a:extLst>
              <a:ext uri="{FF2B5EF4-FFF2-40B4-BE49-F238E27FC236}">
                <a16:creationId xmlns:a16="http://schemas.microsoft.com/office/drawing/2014/main" id="{4315D43F-CFB7-41CC-8DDB-88EAE783532B}"/>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018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3CB60-64B7-4F67-8D40-5ABF972A54D1}"/>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频分复用</a:t>
            </a:r>
            <a:r>
              <a:rPr lang="en-US" altLang="zh-CN" dirty="0">
                <a:latin typeface="微软雅黑" panose="020B0503020204020204" pitchFamily="34" charset="-122"/>
                <a:ea typeface="微软雅黑" panose="020B0503020204020204" pitchFamily="34" charset="-122"/>
              </a:rPr>
              <a:t>(FDM)</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8228EF8-A5D2-4CE4-8911-05ABD1F03B27}"/>
              </a:ext>
            </a:extLst>
          </p:cNvPr>
          <p:cNvSpPr>
            <a:spLocks noGrp="1"/>
          </p:cNvSpPr>
          <p:nvPr>
            <p:ph type="sldNum" sz="quarter" idx="12"/>
          </p:nvPr>
        </p:nvSpPr>
        <p:spPr/>
        <p:txBody>
          <a:bodyPr/>
          <a:lstStyle/>
          <a:p>
            <a:fld id="{8D4D1E41-7A09-AB4A-A4E1-09765ADA2698}" type="slidenum">
              <a:rPr kumimoji="1" lang="zh-CN" altLang="en-US" smtClean="0"/>
              <a:t>119</a:t>
            </a:fld>
            <a:endParaRPr kumimoji="1" lang="zh-CN" altLang="en-US" dirty="0"/>
          </a:p>
        </p:txBody>
      </p:sp>
      <p:sp>
        <p:nvSpPr>
          <p:cNvPr id="5" name="Rectangle 68">
            <a:extLst>
              <a:ext uri="{FF2B5EF4-FFF2-40B4-BE49-F238E27FC236}">
                <a16:creationId xmlns:a16="http://schemas.microsoft.com/office/drawing/2014/main" id="{04C62C0C-65EE-4C55-8A71-C3CE08EC9180}"/>
              </a:ext>
            </a:extLst>
          </p:cNvPr>
          <p:cNvSpPr>
            <a:spLocks noChangeArrowheads="1"/>
          </p:cNvSpPr>
          <p:nvPr/>
        </p:nvSpPr>
        <p:spPr bwMode="auto">
          <a:xfrm>
            <a:off x="439845" y="1587659"/>
            <a:ext cx="6281207" cy="4320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频分复用（</a:t>
            </a:r>
            <a:r>
              <a:rPr lang="en-US" altLang="zh-CN" sz="2400" dirty="0">
                <a:latin typeface="微软雅黑" panose="020B0503020204020204" pitchFamily="34" charset="-122"/>
                <a:ea typeface="微软雅黑" panose="020B0503020204020204" pitchFamily="34" charset="-122"/>
              </a:rPr>
              <a:t>Frequency-division multiplexing,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FDM</a:t>
            </a:r>
            <a:r>
              <a:rPr lang="zh-CN" altLang="en-US" sz="2400" dirty="0">
                <a:latin typeface="微软雅黑" panose="020B0503020204020204" pitchFamily="34" charset="-122"/>
                <a:ea typeface="微软雅黑" panose="020B0503020204020204" pitchFamily="34" charset="-122"/>
              </a:rPr>
              <a:t>），是一种将多路基带信号调制到不同频率载波上，再进行叠加形成一个复合信号的多路复用技术</a:t>
            </a:r>
            <a:endParaRPr lang="en-US" altLang="zh-CN" sz="2400" dirty="0">
              <a:latin typeface="微软雅黑" panose="020B0503020204020204" pitchFamily="34" charset="-122"/>
              <a:ea typeface="微软雅黑" panose="020B0503020204020204" pitchFamily="34" charset="-122"/>
            </a:endParaRPr>
          </a:p>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itchFamily="34" charset="-122"/>
                <a:ea typeface="微软雅黑" pitchFamily="34" charset="-122"/>
              </a:rPr>
              <a:t>频分复用将整个带宽分为多份，用户在分配到一定的频带后，在通信过程中自始至终都占用这个频带</a:t>
            </a:r>
          </a:p>
          <a:p>
            <a:pPr marL="457200" indent="-457200" eaLnBrk="0" hangingPunct="0">
              <a:lnSpc>
                <a:spcPts val="3200"/>
              </a:lnSpc>
              <a:spcBef>
                <a:spcPts val="600"/>
              </a:spcBef>
              <a:buFont typeface="Wingdings" panose="05000000000000000000" pitchFamily="2" charset="2"/>
              <a:buChar char="Ø"/>
            </a:pPr>
            <a:r>
              <a:rPr lang="zh-CN" altLang="en-US" sz="2400" dirty="0">
                <a:solidFill>
                  <a:srgbClr val="C00000"/>
                </a:solidFill>
                <a:latin typeface="微软雅黑" pitchFamily="34" charset="-122"/>
                <a:ea typeface="微软雅黑" pitchFamily="34" charset="-122"/>
              </a:rPr>
              <a:t>频分复用</a:t>
            </a:r>
            <a:r>
              <a:rPr lang="zh-CN" altLang="en-US" sz="2400" dirty="0">
                <a:latin typeface="微软雅黑" pitchFamily="34" charset="-122"/>
                <a:ea typeface="微软雅黑" pitchFamily="34" charset="-122"/>
              </a:rPr>
              <a:t>的所有用户在同样的时间</a:t>
            </a:r>
            <a:r>
              <a:rPr lang="zh-CN" altLang="en-US" sz="2400" dirty="0">
                <a:solidFill>
                  <a:srgbClr val="C00000"/>
                </a:solidFill>
                <a:latin typeface="微软雅黑" pitchFamily="34" charset="-122"/>
                <a:ea typeface="微软雅黑" pitchFamily="34" charset="-122"/>
              </a:rPr>
              <a:t>占用不同的带宽资源</a:t>
            </a:r>
            <a:r>
              <a:rPr lang="zh-CN" altLang="en-US" sz="2400" dirty="0">
                <a:latin typeface="微软雅黑" pitchFamily="34" charset="-122"/>
                <a:ea typeface="微软雅黑" pitchFamily="34" charset="-122"/>
              </a:rPr>
              <a:t>（请注意，这里的“带宽”是</a:t>
            </a:r>
            <a:r>
              <a:rPr lang="zh-CN" altLang="en-US" sz="2400" b="1" dirty="0">
                <a:latin typeface="微软雅黑" pitchFamily="34" charset="-122"/>
                <a:ea typeface="微软雅黑" pitchFamily="34" charset="-122"/>
              </a:rPr>
              <a:t>频率带宽</a:t>
            </a:r>
            <a:r>
              <a:rPr lang="zh-CN" altLang="en-US" sz="2400" dirty="0">
                <a:latin typeface="微软雅黑" pitchFamily="34" charset="-122"/>
                <a:ea typeface="微软雅黑" pitchFamily="34" charset="-122"/>
              </a:rPr>
              <a:t>而不是数据的</a:t>
            </a:r>
            <a:r>
              <a:rPr lang="zh-CN" altLang="en-US" sz="2400" b="1" dirty="0">
                <a:latin typeface="微软雅黑" pitchFamily="34" charset="-122"/>
                <a:ea typeface="微软雅黑" pitchFamily="34" charset="-122"/>
              </a:rPr>
              <a:t>发送速率</a:t>
            </a:r>
            <a:r>
              <a:rPr lang="zh-CN" altLang="en-US" sz="2400" dirty="0">
                <a:latin typeface="微软雅黑" pitchFamily="34" charset="-122"/>
                <a:ea typeface="微软雅黑" pitchFamily="34" charset="-122"/>
              </a:rPr>
              <a:t>） </a:t>
            </a:r>
          </a:p>
        </p:txBody>
      </p:sp>
      <p:sp>
        <p:nvSpPr>
          <p:cNvPr id="7" name="Text Box 29">
            <a:extLst>
              <a:ext uri="{FF2B5EF4-FFF2-40B4-BE49-F238E27FC236}">
                <a16:creationId xmlns:a16="http://schemas.microsoft.com/office/drawing/2014/main" id="{4C2AB722-54B7-4CA9-9DF6-BACE18B2A558}"/>
              </a:ext>
            </a:extLst>
          </p:cNvPr>
          <p:cNvSpPr txBox="1">
            <a:spLocks noChangeArrowheads="1"/>
          </p:cNvSpPr>
          <p:nvPr/>
        </p:nvSpPr>
        <p:spPr bwMode="auto">
          <a:xfrm>
            <a:off x="6597571" y="1275878"/>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7" dirty="0">
                <a:latin typeface="微软雅黑" pitchFamily="34" charset="-122"/>
                <a:ea typeface="微软雅黑" pitchFamily="34" charset="-122"/>
              </a:rPr>
              <a:t>频率</a:t>
            </a:r>
          </a:p>
        </p:txBody>
      </p:sp>
      <p:sp>
        <p:nvSpPr>
          <p:cNvPr id="8" name="Text Box 30">
            <a:extLst>
              <a:ext uri="{FF2B5EF4-FFF2-40B4-BE49-F238E27FC236}">
                <a16:creationId xmlns:a16="http://schemas.microsoft.com/office/drawing/2014/main" id="{1378363E-AAE7-4A4D-89E2-16585A8780EC}"/>
              </a:ext>
            </a:extLst>
          </p:cNvPr>
          <p:cNvSpPr txBox="1">
            <a:spLocks noChangeArrowheads="1"/>
          </p:cNvSpPr>
          <p:nvPr/>
        </p:nvSpPr>
        <p:spPr bwMode="auto">
          <a:xfrm>
            <a:off x="11342301" y="3159080"/>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7" dirty="0">
                <a:latin typeface="微软雅黑" pitchFamily="34" charset="-122"/>
                <a:ea typeface="微软雅黑" pitchFamily="34" charset="-122"/>
              </a:rPr>
              <a:t>时间</a:t>
            </a:r>
          </a:p>
        </p:txBody>
      </p:sp>
      <p:sp>
        <p:nvSpPr>
          <p:cNvPr id="9" name="Rectangle 31">
            <a:extLst>
              <a:ext uri="{FF2B5EF4-FFF2-40B4-BE49-F238E27FC236}">
                <a16:creationId xmlns:a16="http://schemas.microsoft.com/office/drawing/2014/main" id="{AB163AA6-EE0C-4354-9D85-CA5339978EC8}"/>
              </a:ext>
            </a:extLst>
          </p:cNvPr>
          <p:cNvSpPr>
            <a:spLocks noChangeArrowheads="1"/>
          </p:cNvSpPr>
          <p:nvPr/>
        </p:nvSpPr>
        <p:spPr bwMode="auto">
          <a:xfrm>
            <a:off x="6954632" y="1763304"/>
            <a:ext cx="4628207" cy="252340"/>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dirty="0">
              <a:solidFill>
                <a:srgbClr val="0000FF"/>
              </a:solidFill>
              <a:latin typeface="微软雅黑" pitchFamily="34" charset="-122"/>
              <a:ea typeface="微软雅黑" pitchFamily="34" charset="-122"/>
            </a:endParaRPr>
          </a:p>
        </p:txBody>
      </p:sp>
      <p:sp>
        <p:nvSpPr>
          <p:cNvPr id="10" name="Rectangle 32">
            <a:extLst>
              <a:ext uri="{FF2B5EF4-FFF2-40B4-BE49-F238E27FC236}">
                <a16:creationId xmlns:a16="http://schemas.microsoft.com/office/drawing/2014/main" id="{7D979761-68A6-451E-A12C-173974E26B8A}"/>
              </a:ext>
            </a:extLst>
          </p:cNvPr>
          <p:cNvSpPr>
            <a:spLocks noChangeArrowheads="1"/>
          </p:cNvSpPr>
          <p:nvPr/>
        </p:nvSpPr>
        <p:spPr bwMode="auto">
          <a:xfrm>
            <a:off x="6954632" y="2015644"/>
            <a:ext cx="4628207" cy="2523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FF"/>
              </a:solidFill>
              <a:latin typeface="微软雅黑" pitchFamily="34" charset="-122"/>
              <a:ea typeface="微软雅黑" pitchFamily="34" charset="-122"/>
            </a:endParaRPr>
          </a:p>
        </p:txBody>
      </p:sp>
      <p:sp>
        <p:nvSpPr>
          <p:cNvPr id="11" name="Rectangle 34">
            <a:extLst>
              <a:ext uri="{FF2B5EF4-FFF2-40B4-BE49-F238E27FC236}">
                <a16:creationId xmlns:a16="http://schemas.microsoft.com/office/drawing/2014/main" id="{A3719FE7-5E41-4F1F-9B43-17D467032550}"/>
              </a:ext>
            </a:extLst>
          </p:cNvPr>
          <p:cNvSpPr>
            <a:spLocks noChangeArrowheads="1"/>
          </p:cNvSpPr>
          <p:nvPr/>
        </p:nvSpPr>
        <p:spPr bwMode="auto">
          <a:xfrm>
            <a:off x="6954632" y="2520324"/>
            <a:ext cx="4628207" cy="252340"/>
          </a:xfrm>
          <a:prstGeom prst="rect">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FF"/>
              </a:solidFill>
              <a:latin typeface="微软雅黑" pitchFamily="34" charset="-122"/>
              <a:ea typeface="微软雅黑" pitchFamily="34" charset="-122"/>
            </a:endParaRPr>
          </a:p>
        </p:txBody>
      </p:sp>
      <p:sp>
        <p:nvSpPr>
          <p:cNvPr id="12" name="Rectangle 35">
            <a:extLst>
              <a:ext uri="{FF2B5EF4-FFF2-40B4-BE49-F238E27FC236}">
                <a16:creationId xmlns:a16="http://schemas.microsoft.com/office/drawing/2014/main" id="{D8595BB3-E8AB-4232-8CC3-7E9553F9C56B}"/>
              </a:ext>
            </a:extLst>
          </p:cNvPr>
          <p:cNvSpPr>
            <a:spLocks noChangeArrowheads="1"/>
          </p:cNvSpPr>
          <p:nvPr/>
        </p:nvSpPr>
        <p:spPr bwMode="auto">
          <a:xfrm>
            <a:off x="6954632" y="2772664"/>
            <a:ext cx="4628207" cy="252340"/>
          </a:xfrm>
          <a:prstGeom prst="rect">
            <a:avLst/>
          </a:prstGeom>
          <a:solidFill>
            <a:srgbClr val="7030A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FF"/>
              </a:solidFill>
              <a:latin typeface="微软雅黑" pitchFamily="34" charset="-122"/>
              <a:ea typeface="微软雅黑" pitchFamily="34" charset="-122"/>
            </a:endParaRPr>
          </a:p>
        </p:txBody>
      </p:sp>
      <p:sp>
        <p:nvSpPr>
          <p:cNvPr id="13" name="Text Box 36">
            <a:extLst>
              <a:ext uri="{FF2B5EF4-FFF2-40B4-BE49-F238E27FC236}">
                <a16:creationId xmlns:a16="http://schemas.microsoft.com/office/drawing/2014/main" id="{FA566667-3BDF-4F38-B7D2-70C3C5F1C809}"/>
              </a:ext>
            </a:extLst>
          </p:cNvPr>
          <p:cNvSpPr txBox="1">
            <a:spLocks noChangeArrowheads="1"/>
          </p:cNvSpPr>
          <p:nvPr/>
        </p:nvSpPr>
        <p:spPr bwMode="auto">
          <a:xfrm>
            <a:off x="8937395" y="2728461"/>
            <a:ext cx="150037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itchFamily="34" charset="-122"/>
                <a:ea typeface="微软雅黑" pitchFamily="34" charset="-122"/>
              </a:rPr>
              <a:t>频带 </a:t>
            </a:r>
            <a:r>
              <a:rPr kumimoji="1" lang="en-US" altLang="zh-CN" dirty="0">
                <a:latin typeface="微软雅黑" pitchFamily="34" charset="-122"/>
                <a:ea typeface="微软雅黑" pitchFamily="34" charset="-122"/>
              </a:rPr>
              <a:t>1</a:t>
            </a:r>
          </a:p>
        </p:txBody>
      </p:sp>
      <p:sp>
        <p:nvSpPr>
          <p:cNvPr id="14" name="Text Box 37">
            <a:extLst>
              <a:ext uri="{FF2B5EF4-FFF2-40B4-BE49-F238E27FC236}">
                <a16:creationId xmlns:a16="http://schemas.microsoft.com/office/drawing/2014/main" id="{E19D7A04-F6F9-472D-9C5F-D1FEC5A30286}"/>
              </a:ext>
            </a:extLst>
          </p:cNvPr>
          <p:cNvSpPr txBox="1">
            <a:spLocks noChangeArrowheads="1"/>
          </p:cNvSpPr>
          <p:nvPr/>
        </p:nvSpPr>
        <p:spPr bwMode="auto">
          <a:xfrm>
            <a:off x="8937395" y="2475088"/>
            <a:ext cx="1665753" cy="3509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itchFamily="34" charset="-122"/>
                <a:ea typeface="微软雅黑" pitchFamily="34" charset="-122"/>
              </a:rPr>
              <a:t>频带</a:t>
            </a:r>
            <a:r>
              <a:rPr kumimoji="1" lang="zh-CN" altLang="en-US" sz="1867" dirty="0">
                <a:latin typeface="微软雅黑" pitchFamily="34" charset="-122"/>
                <a:ea typeface="微软雅黑" pitchFamily="34" charset="-122"/>
              </a:rPr>
              <a:t> </a:t>
            </a:r>
            <a:r>
              <a:rPr kumimoji="1" lang="en-US" altLang="zh-CN" sz="1867" dirty="0">
                <a:latin typeface="微软雅黑" pitchFamily="34" charset="-122"/>
                <a:ea typeface="微软雅黑" pitchFamily="34" charset="-122"/>
              </a:rPr>
              <a:t>2</a:t>
            </a:r>
          </a:p>
        </p:txBody>
      </p:sp>
      <p:sp>
        <p:nvSpPr>
          <p:cNvPr id="15" name="Text Box 39">
            <a:extLst>
              <a:ext uri="{FF2B5EF4-FFF2-40B4-BE49-F238E27FC236}">
                <a16:creationId xmlns:a16="http://schemas.microsoft.com/office/drawing/2014/main" id="{45234B47-1215-4195-B526-44CE4CB0A57D}"/>
              </a:ext>
            </a:extLst>
          </p:cNvPr>
          <p:cNvSpPr txBox="1">
            <a:spLocks noChangeArrowheads="1"/>
          </p:cNvSpPr>
          <p:nvPr/>
        </p:nvSpPr>
        <p:spPr bwMode="auto">
          <a:xfrm>
            <a:off x="9052697" y="1911947"/>
            <a:ext cx="684687"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en-US" altLang="zh-CN" sz="1867" b="1" dirty="0">
                <a:latin typeface="微软雅黑" pitchFamily="34" charset="-122"/>
                <a:ea typeface="微软雅黑" pitchFamily="34" charset="-122"/>
                <a:sym typeface="Symbol" pitchFamily="18" charset="2"/>
              </a:rPr>
              <a:t></a:t>
            </a:r>
            <a:endParaRPr kumimoji="1" lang="zh-CN" altLang="zh-CN" sz="1867" b="1" dirty="0">
              <a:latin typeface="微软雅黑" pitchFamily="34" charset="-122"/>
              <a:ea typeface="微软雅黑" pitchFamily="34" charset="-122"/>
              <a:sym typeface="Symbol" pitchFamily="18" charset="2"/>
            </a:endParaRPr>
          </a:p>
        </p:txBody>
      </p:sp>
      <p:sp>
        <p:nvSpPr>
          <p:cNvPr id="16" name="Text Box 40">
            <a:extLst>
              <a:ext uri="{FF2B5EF4-FFF2-40B4-BE49-F238E27FC236}">
                <a16:creationId xmlns:a16="http://schemas.microsoft.com/office/drawing/2014/main" id="{00747745-441A-4ECE-8386-518A33CD8E63}"/>
              </a:ext>
            </a:extLst>
          </p:cNvPr>
          <p:cNvSpPr txBox="1">
            <a:spLocks noChangeArrowheads="1"/>
          </p:cNvSpPr>
          <p:nvPr/>
        </p:nvSpPr>
        <p:spPr bwMode="auto">
          <a:xfrm>
            <a:off x="8937395" y="1709794"/>
            <a:ext cx="119621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itchFamily="34" charset="-122"/>
                <a:ea typeface="微软雅黑" pitchFamily="34" charset="-122"/>
              </a:rPr>
              <a:t>频带 </a:t>
            </a:r>
            <a:r>
              <a:rPr kumimoji="1" lang="en-US" altLang="zh-CN" dirty="0">
                <a:latin typeface="微软雅黑" pitchFamily="34" charset="-122"/>
                <a:ea typeface="微软雅黑" pitchFamily="34" charset="-122"/>
              </a:rPr>
              <a:t>n</a:t>
            </a:r>
          </a:p>
        </p:txBody>
      </p:sp>
      <p:sp>
        <p:nvSpPr>
          <p:cNvPr id="17" name="Rectangle 34">
            <a:extLst>
              <a:ext uri="{FF2B5EF4-FFF2-40B4-BE49-F238E27FC236}">
                <a16:creationId xmlns:a16="http://schemas.microsoft.com/office/drawing/2014/main" id="{B38297C0-CC63-4FD5-9151-DC162878A28E}"/>
              </a:ext>
            </a:extLst>
          </p:cNvPr>
          <p:cNvSpPr>
            <a:spLocks noChangeArrowheads="1"/>
          </p:cNvSpPr>
          <p:nvPr/>
        </p:nvSpPr>
        <p:spPr bwMode="auto">
          <a:xfrm>
            <a:off x="6960151" y="2267984"/>
            <a:ext cx="4622688" cy="238344"/>
          </a:xfrm>
          <a:prstGeom prst="rect">
            <a:avLst/>
          </a:prstGeom>
          <a:solidFill>
            <a:srgbClr val="00B050"/>
          </a:solidFill>
          <a:ln>
            <a:solidFill>
              <a:schemeClr val="tx1"/>
            </a:solidFill>
          </a:ln>
          <a:effectLst/>
        </p:spPr>
        <p:txBody>
          <a:bodyPr wrap="none" anchor="ctr"/>
          <a:lstStyle/>
          <a:p>
            <a:endParaRPr lang="zh-CN" altLang="en-US" sz="1867" b="1">
              <a:solidFill>
                <a:srgbClr val="0000FF"/>
              </a:solidFill>
              <a:latin typeface="微软雅黑" pitchFamily="34" charset="-122"/>
              <a:ea typeface="微软雅黑" pitchFamily="34" charset="-122"/>
            </a:endParaRPr>
          </a:p>
        </p:txBody>
      </p:sp>
      <p:sp>
        <p:nvSpPr>
          <p:cNvPr id="18" name="Text Box 38">
            <a:extLst>
              <a:ext uri="{FF2B5EF4-FFF2-40B4-BE49-F238E27FC236}">
                <a16:creationId xmlns:a16="http://schemas.microsoft.com/office/drawing/2014/main" id="{C24F04F1-F147-491E-AB48-A4E28A2B80EF}"/>
              </a:ext>
            </a:extLst>
          </p:cNvPr>
          <p:cNvSpPr txBox="1">
            <a:spLocks noChangeArrowheads="1"/>
          </p:cNvSpPr>
          <p:nvPr/>
        </p:nvSpPr>
        <p:spPr bwMode="auto">
          <a:xfrm>
            <a:off x="8937395" y="2218235"/>
            <a:ext cx="1500380"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itchFamily="34" charset="-122"/>
                <a:ea typeface="微软雅黑" pitchFamily="34" charset="-122"/>
              </a:rPr>
              <a:t>频带 </a:t>
            </a:r>
            <a:r>
              <a:rPr kumimoji="1" lang="en-US" altLang="zh-CN" dirty="0">
                <a:latin typeface="微软雅黑" pitchFamily="34" charset="-122"/>
                <a:ea typeface="微软雅黑" pitchFamily="34" charset="-122"/>
              </a:rPr>
              <a:t>3</a:t>
            </a:r>
          </a:p>
        </p:txBody>
      </p:sp>
      <p:cxnSp>
        <p:nvCxnSpPr>
          <p:cNvPr id="19" name="直接箭头连接符 18">
            <a:extLst>
              <a:ext uri="{FF2B5EF4-FFF2-40B4-BE49-F238E27FC236}">
                <a16:creationId xmlns:a16="http://schemas.microsoft.com/office/drawing/2014/main" id="{49467F2A-3D2C-4905-BA37-46F28D4917E9}"/>
              </a:ext>
            </a:extLst>
          </p:cNvPr>
          <p:cNvCxnSpPr>
            <a:cxnSpLocks/>
          </p:cNvCxnSpPr>
          <p:nvPr/>
        </p:nvCxnSpPr>
        <p:spPr bwMode="auto">
          <a:xfrm>
            <a:off x="6954632" y="3125808"/>
            <a:ext cx="495740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41">
            <a:extLst>
              <a:ext uri="{FF2B5EF4-FFF2-40B4-BE49-F238E27FC236}">
                <a16:creationId xmlns:a16="http://schemas.microsoft.com/office/drawing/2014/main" id="{46B6FF8A-4D52-49BA-AC30-416C29406C06}"/>
              </a:ext>
            </a:extLst>
          </p:cNvPr>
          <p:cNvSpPr>
            <a:spLocks noChangeShapeType="1"/>
          </p:cNvSpPr>
          <p:nvPr/>
        </p:nvSpPr>
        <p:spPr bwMode="auto">
          <a:xfrm rot="16200000">
            <a:off x="6166845" y="2353519"/>
            <a:ext cx="1575573" cy="0"/>
          </a:xfrm>
          <a:prstGeom prst="line">
            <a:avLst/>
          </a:prstGeom>
          <a:noFill/>
          <a:ln w="28575">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FF"/>
              </a:solidFill>
              <a:latin typeface="微软雅黑" pitchFamily="34" charset="-122"/>
              <a:ea typeface="微软雅黑" pitchFamily="34" charset="-122"/>
            </a:endParaRPr>
          </a:p>
        </p:txBody>
      </p:sp>
      <p:sp>
        <p:nvSpPr>
          <p:cNvPr id="21" name="矩形 20">
            <a:extLst>
              <a:ext uri="{FF2B5EF4-FFF2-40B4-BE49-F238E27FC236}">
                <a16:creationId xmlns:a16="http://schemas.microsoft.com/office/drawing/2014/main" id="{39024797-5722-4B56-ABA8-87E58463190D}"/>
              </a:ext>
            </a:extLst>
          </p:cNvPr>
          <p:cNvSpPr/>
          <p:nvPr/>
        </p:nvSpPr>
        <p:spPr>
          <a:xfrm>
            <a:off x="8923026" y="3300553"/>
            <a:ext cx="1210588"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频分复用</a:t>
            </a:r>
          </a:p>
        </p:txBody>
      </p:sp>
      <p:sp>
        <p:nvSpPr>
          <p:cNvPr id="23" name="矩形 22">
            <a:extLst>
              <a:ext uri="{FF2B5EF4-FFF2-40B4-BE49-F238E27FC236}">
                <a16:creationId xmlns:a16="http://schemas.microsoft.com/office/drawing/2014/main" id="{AAE160E7-5F31-42A3-9176-372BE1495F8F}"/>
              </a:ext>
            </a:extLst>
          </p:cNvPr>
          <p:cNvSpPr/>
          <p:nvPr/>
        </p:nvSpPr>
        <p:spPr>
          <a:xfrm>
            <a:off x="6467348" y="6322387"/>
            <a:ext cx="7332531" cy="369332"/>
          </a:xfrm>
          <a:prstGeom prst="rect">
            <a:avLst/>
          </a:prstGeom>
        </p:spPr>
        <p:txBody>
          <a:bodyPr wrap="square">
            <a:spAutoFit/>
          </a:bodyPr>
          <a:lstStyle/>
          <a:p>
            <a:r>
              <a:rPr lang="en-US" altLang="zh-CN" b="1" dirty="0"/>
              <a:t>(a) </a:t>
            </a:r>
            <a:r>
              <a:rPr lang="zh-CN" altLang="en-US" b="1" dirty="0"/>
              <a:t>原始频带</a:t>
            </a:r>
            <a:r>
              <a:rPr lang="en-US" altLang="zh-CN" b="1" dirty="0"/>
              <a:t>  (b) </a:t>
            </a:r>
            <a:r>
              <a:rPr lang="zh-CN" altLang="en-US" b="1" dirty="0"/>
              <a:t>叠加到不同频率上的频带 </a:t>
            </a:r>
            <a:r>
              <a:rPr lang="en-US" altLang="zh-CN" b="1" dirty="0"/>
              <a:t> (c) </a:t>
            </a:r>
            <a:r>
              <a:rPr lang="zh-CN" altLang="en-US" b="1" dirty="0"/>
              <a:t>复用信道</a:t>
            </a:r>
            <a:endParaRPr lang="en-US" altLang="zh-CN" b="1" dirty="0"/>
          </a:p>
        </p:txBody>
      </p:sp>
      <p:grpSp>
        <p:nvGrpSpPr>
          <p:cNvPr id="196" name="组合 195">
            <a:extLst>
              <a:ext uri="{FF2B5EF4-FFF2-40B4-BE49-F238E27FC236}">
                <a16:creationId xmlns:a16="http://schemas.microsoft.com/office/drawing/2014/main" id="{C9CD4E1C-272C-4F11-A614-91F5E6CA608C}"/>
              </a:ext>
            </a:extLst>
          </p:cNvPr>
          <p:cNvGrpSpPr/>
          <p:nvPr/>
        </p:nvGrpSpPr>
        <p:grpSpPr>
          <a:xfrm>
            <a:off x="6522152" y="3510838"/>
            <a:ext cx="5709176" cy="2794852"/>
            <a:chOff x="6964605" y="3530502"/>
            <a:chExt cx="6075431" cy="2794852"/>
          </a:xfrm>
        </p:grpSpPr>
        <p:grpSp>
          <p:nvGrpSpPr>
            <p:cNvPr id="94" name="组合 93">
              <a:extLst>
                <a:ext uri="{FF2B5EF4-FFF2-40B4-BE49-F238E27FC236}">
                  <a16:creationId xmlns:a16="http://schemas.microsoft.com/office/drawing/2014/main" id="{932D73B7-F474-42D7-A655-D27B9DE8AF9D}"/>
                </a:ext>
              </a:extLst>
            </p:cNvPr>
            <p:cNvGrpSpPr/>
            <p:nvPr/>
          </p:nvGrpSpPr>
          <p:grpSpPr>
            <a:xfrm>
              <a:off x="6964605" y="3530502"/>
              <a:ext cx="5817274" cy="2794852"/>
              <a:chOff x="7222648" y="3503635"/>
              <a:chExt cx="6173848" cy="2794852"/>
            </a:xfrm>
          </p:grpSpPr>
          <p:grpSp>
            <p:nvGrpSpPr>
              <p:cNvPr id="63" name="组合 62">
                <a:extLst>
                  <a:ext uri="{FF2B5EF4-FFF2-40B4-BE49-F238E27FC236}">
                    <a16:creationId xmlns:a16="http://schemas.microsoft.com/office/drawing/2014/main" id="{CE952207-720F-4596-A493-A7BF2D518A95}"/>
                  </a:ext>
                </a:extLst>
              </p:cNvPr>
              <p:cNvGrpSpPr/>
              <p:nvPr/>
            </p:nvGrpSpPr>
            <p:grpSpPr>
              <a:xfrm>
                <a:off x="7603615" y="3503635"/>
                <a:ext cx="1068351" cy="654416"/>
                <a:chOff x="7451730" y="3800726"/>
                <a:chExt cx="1220487" cy="740869"/>
              </a:xfrm>
            </p:grpSpPr>
            <p:grpSp>
              <p:nvGrpSpPr>
                <p:cNvPr id="61" name="组合 60">
                  <a:extLst>
                    <a:ext uri="{FF2B5EF4-FFF2-40B4-BE49-F238E27FC236}">
                      <a16:creationId xmlns:a16="http://schemas.microsoft.com/office/drawing/2014/main" id="{C83A80A2-E952-4C66-ADB0-A3C86CC1A15D}"/>
                    </a:ext>
                  </a:extLst>
                </p:cNvPr>
                <p:cNvGrpSpPr/>
                <p:nvPr/>
              </p:nvGrpSpPr>
              <p:grpSpPr>
                <a:xfrm>
                  <a:off x="7451730" y="3926396"/>
                  <a:ext cx="1040076" cy="615199"/>
                  <a:chOff x="8012621" y="4138047"/>
                  <a:chExt cx="1040076" cy="615199"/>
                </a:xfrm>
              </p:grpSpPr>
              <p:sp>
                <p:nvSpPr>
                  <p:cNvPr id="52" name="任意多边形: 形状 51">
                    <a:extLst>
                      <a:ext uri="{FF2B5EF4-FFF2-40B4-BE49-F238E27FC236}">
                        <a16:creationId xmlns:a16="http://schemas.microsoft.com/office/drawing/2014/main" id="{A125DFAF-9004-49CB-9936-61541A780928}"/>
                      </a:ext>
                    </a:extLst>
                  </p:cNvPr>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BD19B44C-E236-44A6-8CC6-FEA9D88C4302}"/>
                      </a:ext>
                    </a:extLst>
                  </p:cNvPr>
                  <p:cNvCxnSpPr>
                    <a:cxnSpLocks/>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472017C-6767-46AF-9E6D-2A9D28644982}"/>
                      </a:ext>
                    </a:extLst>
                  </p:cNvPr>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CE57617-5C13-4909-8025-DFE436C155B7}"/>
                      </a:ext>
                    </a:extLst>
                  </p:cNvPr>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7896A147-D7E9-4D26-A516-92138738F57C}"/>
                      </a:ext>
                    </a:extLst>
                  </p:cNvPr>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2" name="文本框 61">
                  <a:extLst>
                    <a:ext uri="{FF2B5EF4-FFF2-40B4-BE49-F238E27FC236}">
                      <a16:creationId xmlns:a16="http://schemas.microsoft.com/office/drawing/2014/main" id="{04A56976-7D11-4426-9E31-8C5DDE8DB50E}"/>
                    </a:ext>
                  </a:extLst>
                </p:cNvPr>
                <p:cNvSpPr txBox="1"/>
                <p:nvPr/>
              </p:nvSpPr>
              <p:spPr>
                <a:xfrm>
                  <a:off x="7568886" y="3800726"/>
                  <a:ext cx="1103331" cy="247428"/>
                </a:xfrm>
                <a:prstGeom prst="rect">
                  <a:avLst/>
                </a:prstGeom>
                <a:noFill/>
              </p:spPr>
              <p:txBody>
                <a:bodyPr wrap="square" rtlCol="0">
                  <a:spAutoFit/>
                </a:bodyPr>
                <a:lstStyle/>
                <a:p>
                  <a:r>
                    <a:rPr lang="en-US" altLang="zh-CN" sz="1100" dirty="0"/>
                    <a:t>Channel 1</a:t>
                  </a:r>
                  <a:endParaRPr lang="zh-CN" altLang="en-US" sz="1100" dirty="0"/>
                </a:p>
              </p:txBody>
            </p:sp>
          </p:grpSp>
          <p:grpSp>
            <p:nvGrpSpPr>
              <p:cNvPr id="64" name="组合 63">
                <a:extLst>
                  <a:ext uri="{FF2B5EF4-FFF2-40B4-BE49-F238E27FC236}">
                    <a16:creationId xmlns:a16="http://schemas.microsoft.com/office/drawing/2014/main" id="{0F662D7F-4F8F-4763-AA44-884920F99550}"/>
                  </a:ext>
                </a:extLst>
              </p:cNvPr>
              <p:cNvGrpSpPr/>
              <p:nvPr/>
            </p:nvGrpSpPr>
            <p:grpSpPr>
              <a:xfrm>
                <a:off x="7603615" y="4262186"/>
                <a:ext cx="1068351" cy="648746"/>
                <a:chOff x="7451730" y="3800727"/>
                <a:chExt cx="1220487" cy="740868"/>
              </a:xfrm>
            </p:grpSpPr>
            <p:grpSp>
              <p:nvGrpSpPr>
                <p:cNvPr id="65" name="组合 64">
                  <a:extLst>
                    <a:ext uri="{FF2B5EF4-FFF2-40B4-BE49-F238E27FC236}">
                      <a16:creationId xmlns:a16="http://schemas.microsoft.com/office/drawing/2014/main" id="{589892C0-76F7-4ABE-BA36-252B428F9B3B}"/>
                    </a:ext>
                  </a:extLst>
                </p:cNvPr>
                <p:cNvGrpSpPr/>
                <p:nvPr/>
              </p:nvGrpSpPr>
              <p:grpSpPr>
                <a:xfrm>
                  <a:off x="7451730" y="3926396"/>
                  <a:ext cx="1040076" cy="615199"/>
                  <a:chOff x="8012621" y="4138047"/>
                  <a:chExt cx="1040076" cy="615199"/>
                </a:xfrm>
              </p:grpSpPr>
              <p:sp>
                <p:nvSpPr>
                  <p:cNvPr id="67" name="任意多边形: 形状 66">
                    <a:extLst>
                      <a:ext uri="{FF2B5EF4-FFF2-40B4-BE49-F238E27FC236}">
                        <a16:creationId xmlns:a16="http://schemas.microsoft.com/office/drawing/2014/main" id="{82E18A81-4C8B-4205-872F-692661D55E49}"/>
                      </a:ext>
                    </a:extLst>
                  </p:cNvPr>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6EE7C36E-6250-4AAA-9431-7F8E9BFE2110}"/>
                      </a:ext>
                    </a:extLst>
                  </p:cNvPr>
                  <p:cNvCxnSpPr>
                    <a:cxnSpLocks/>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03CF613-99D2-4270-B64E-E8E442712B9E}"/>
                      </a:ext>
                    </a:extLst>
                  </p:cNvPr>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CAEEF319-A8F4-457E-AC3F-CEBD07885F5E}"/>
                      </a:ext>
                    </a:extLst>
                  </p:cNvPr>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24F401DB-9D40-435D-AE1A-B01E377E774F}"/>
                      </a:ext>
                    </a:extLst>
                  </p:cNvPr>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6" name="文本框 65">
                  <a:extLst>
                    <a:ext uri="{FF2B5EF4-FFF2-40B4-BE49-F238E27FC236}">
                      <a16:creationId xmlns:a16="http://schemas.microsoft.com/office/drawing/2014/main" id="{C5D3784F-ECC8-4919-806F-E8C3E1368E0F}"/>
                    </a:ext>
                  </a:extLst>
                </p:cNvPr>
                <p:cNvSpPr txBox="1"/>
                <p:nvPr/>
              </p:nvSpPr>
              <p:spPr>
                <a:xfrm>
                  <a:off x="7568886" y="3800727"/>
                  <a:ext cx="1103331" cy="247428"/>
                </a:xfrm>
                <a:prstGeom prst="rect">
                  <a:avLst/>
                </a:prstGeom>
                <a:noFill/>
              </p:spPr>
              <p:txBody>
                <a:bodyPr wrap="square" rtlCol="0">
                  <a:spAutoFit/>
                </a:bodyPr>
                <a:lstStyle/>
                <a:p>
                  <a:r>
                    <a:rPr lang="en-US" altLang="zh-CN" sz="1100" dirty="0">
                      <a:cs typeface="Times New Roman" panose="02020603050405020304" pitchFamily="18" charset="0"/>
                    </a:rPr>
                    <a:t>Channel 2</a:t>
                  </a:r>
                  <a:endParaRPr lang="zh-CN" altLang="en-US" sz="1100" dirty="0">
                    <a:cs typeface="Times New Roman" panose="02020603050405020304" pitchFamily="18" charset="0"/>
                  </a:endParaRPr>
                </a:p>
              </p:txBody>
            </p:sp>
          </p:grpSp>
          <p:grpSp>
            <p:nvGrpSpPr>
              <p:cNvPr id="91" name="组合 90">
                <a:extLst>
                  <a:ext uri="{FF2B5EF4-FFF2-40B4-BE49-F238E27FC236}">
                    <a16:creationId xmlns:a16="http://schemas.microsoft.com/office/drawing/2014/main" id="{95BE4C0F-86F3-47CF-B8C1-D3320EDC7651}"/>
                  </a:ext>
                </a:extLst>
              </p:cNvPr>
              <p:cNvGrpSpPr/>
              <p:nvPr/>
            </p:nvGrpSpPr>
            <p:grpSpPr>
              <a:xfrm>
                <a:off x="7603613" y="5015076"/>
                <a:ext cx="3525361" cy="845680"/>
                <a:chOff x="7603615" y="5193295"/>
                <a:chExt cx="4136868" cy="1017328"/>
              </a:xfrm>
            </p:grpSpPr>
            <p:grpSp>
              <p:nvGrpSpPr>
                <p:cNvPr id="88" name="组合 87">
                  <a:extLst>
                    <a:ext uri="{FF2B5EF4-FFF2-40B4-BE49-F238E27FC236}">
                      <a16:creationId xmlns:a16="http://schemas.microsoft.com/office/drawing/2014/main" id="{BC606B64-5B86-433E-BA08-EBAB15879AB4}"/>
                    </a:ext>
                  </a:extLst>
                </p:cNvPr>
                <p:cNvGrpSpPr/>
                <p:nvPr/>
              </p:nvGrpSpPr>
              <p:grpSpPr>
                <a:xfrm>
                  <a:off x="7603615" y="5193295"/>
                  <a:ext cx="1253666" cy="727059"/>
                  <a:chOff x="7603615" y="5193295"/>
                  <a:chExt cx="1253666" cy="727059"/>
                </a:xfrm>
              </p:grpSpPr>
              <p:grpSp>
                <p:nvGrpSpPr>
                  <p:cNvPr id="72" name="组合 71">
                    <a:extLst>
                      <a:ext uri="{FF2B5EF4-FFF2-40B4-BE49-F238E27FC236}">
                        <a16:creationId xmlns:a16="http://schemas.microsoft.com/office/drawing/2014/main" id="{598DB2F5-17C3-4322-A2B0-A72D3430165B}"/>
                      </a:ext>
                    </a:extLst>
                  </p:cNvPr>
                  <p:cNvGrpSpPr/>
                  <p:nvPr/>
                </p:nvGrpSpPr>
                <p:grpSpPr>
                  <a:xfrm>
                    <a:off x="7603615" y="5193295"/>
                    <a:ext cx="1253666" cy="719973"/>
                    <a:chOff x="7451730" y="3800726"/>
                    <a:chExt cx="1220487" cy="740869"/>
                  </a:xfrm>
                </p:grpSpPr>
                <p:grpSp>
                  <p:nvGrpSpPr>
                    <p:cNvPr id="73" name="组合 72">
                      <a:extLst>
                        <a:ext uri="{FF2B5EF4-FFF2-40B4-BE49-F238E27FC236}">
                          <a16:creationId xmlns:a16="http://schemas.microsoft.com/office/drawing/2014/main" id="{E86D501D-8C8D-48FD-8827-2BC430FB5F4F}"/>
                        </a:ext>
                      </a:extLst>
                    </p:cNvPr>
                    <p:cNvGrpSpPr/>
                    <p:nvPr/>
                  </p:nvGrpSpPr>
                  <p:grpSpPr>
                    <a:xfrm>
                      <a:off x="7451730" y="3926396"/>
                      <a:ext cx="1040076" cy="615199"/>
                      <a:chOff x="8012621" y="4138047"/>
                      <a:chExt cx="1040076" cy="615199"/>
                    </a:xfrm>
                  </p:grpSpPr>
                  <p:sp>
                    <p:nvSpPr>
                      <p:cNvPr id="75" name="任意多边形: 形状 74">
                        <a:extLst>
                          <a:ext uri="{FF2B5EF4-FFF2-40B4-BE49-F238E27FC236}">
                            <a16:creationId xmlns:a16="http://schemas.microsoft.com/office/drawing/2014/main" id="{3FA3CA3E-1CE8-4043-BFF0-465E4B0EE63A}"/>
                          </a:ext>
                        </a:extLst>
                      </p:cNvPr>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35632A17-2CF6-4470-B9BA-C7B3759888B4}"/>
                          </a:ext>
                        </a:extLst>
                      </p:cNvPr>
                      <p:cNvCxnSpPr>
                        <a:cxnSpLocks/>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005F8C7-9F34-44C9-8A04-3CD37167E2C5}"/>
                          </a:ext>
                        </a:extLst>
                      </p:cNvPr>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A86FB02-4A7E-4362-8011-61F43D59E832}"/>
                          </a:ext>
                        </a:extLst>
                      </p:cNvPr>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FB30F459-5792-458B-9A30-700F325B8190}"/>
                          </a:ext>
                        </a:extLst>
                      </p:cNvPr>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74" name="文本框 73">
                      <a:extLst>
                        <a:ext uri="{FF2B5EF4-FFF2-40B4-BE49-F238E27FC236}">
                          <a16:creationId xmlns:a16="http://schemas.microsoft.com/office/drawing/2014/main" id="{D5561ACD-5DD8-49F5-84C8-2C92649DC8E6}"/>
                        </a:ext>
                      </a:extLst>
                    </p:cNvPr>
                    <p:cNvSpPr txBox="1"/>
                    <p:nvPr/>
                  </p:nvSpPr>
                  <p:spPr>
                    <a:xfrm>
                      <a:off x="7568886" y="3800726"/>
                      <a:ext cx="1103331" cy="269202"/>
                    </a:xfrm>
                    <a:prstGeom prst="rect">
                      <a:avLst/>
                    </a:prstGeom>
                    <a:noFill/>
                  </p:spPr>
                  <p:txBody>
                    <a:bodyPr wrap="square" rtlCol="0">
                      <a:spAutoFit/>
                    </a:bodyPr>
                    <a:lstStyle/>
                    <a:p>
                      <a:r>
                        <a:rPr lang="en-US" altLang="zh-CN" sz="1100" dirty="0">
                          <a:cs typeface="Times New Roman" panose="02020603050405020304" pitchFamily="18" charset="0"/>
                        </a:rPr>
                        <a:t>Channel 3</a:t>
                      </a:r>
                      <a:endParaRPr lang="zh-CN" altLang="en-US" sz="1100" dirty="0">
                        <a:cs typeface="Times New Roman" panose="02020603050405020304" pitchFamily="18" charset="0"/>
                      </a:endParaRPr>
                    </a:p>
                  </p:txBody>
                </p:sp>
              </p:grpSp>
              <p:cxnSp>
                <p:nvCxnSpPr>
                  <p:cNvPr id="83" name="直接连接符 82">
                    <a:extLst>
                      <a:ext uri="{FF2B5EF4-FFF2-40B4-BE49-F238E27FC236}">
                        <a16:creationId xmlns:a16="http://schemas.microsoft.com/office/drawing/2014/main" id="{E8B90B3F-4842-42D9-AB08-389E1F1C7536}"/>
                      </a:ext>
                    </a:extLst>
                  </p:cNvPr>
                  <p:cNvCxnSpPr>
                    <a:cxnSpLocks/>
                  </p:cNvCxnSpPr>
                  <p:nvPr/>
                </p:nvCxnSpPr>
                <p:spPr>
                  <a:xfrm>
                    <a:off x="7880887" y="5861573"/>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34B8F9D5-7AE9-42B4-8633-207D78C02E2D}"/>
                      </a:ext>
                    </a:extLst>
                  </p:cNvPr>
                  <p:cNvCxnSpPr>
                    <a:cxnSpLocks/>
                  </p:cNvCxnSpPr>
                  <p:nvPr/>
                </p:nvCxnSpPr>
                <p:spPr>
                  <a:xfrm>
                    <a:off x="8459487" y="5850280"/>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文本框 88">
                  <a:extLst>
                    <a:ext uri="{FF2B5EF4-FFF2-40B4-BE49-F238E27FC236}">
                      <a16:creationId xmlns:a16="http://schemas.microsoft.com/office/drawing/2014/main" id="{36B56D47-DF19-4380-81F1-BB04CAC4BF99}"/>
                    </a:ext>
                  </a:extLst>
                </p:cNvPr>
                <p:cNvSpPr txBox="1"/>
                <p:nvPr/>
              </p:nvSpPr>
              <p:spPr>
                <a:xfrm>
                  <a:off x="7700711" y="5863563"/>
                  <a:ext cx="535412" cy="314710"/>
                </a:xfrm>
                <a:prstGeom prst="rect">
                  <a:avLst/>
                </a:prstGeom>
                <a:noFill/>
              </p:spPr>
              <p:txBody>
                <a:bodyPr wrap="square" rtlCol="0">
                  <a:spAutoFit/>
                </a:bodyPr>
                <a:lstStyle/>
                <a:p>
                  <a:r>
                    <a:rPr lang="en-US" altLang="zh-CN" sz="1100" dirty="0"/>
                    <a:t>300</a:t>
                  </a:r>
                  <a:endParaRPr lang="zh-CN" altLang="en-US" sz="1100" dirty="0"/>
                </a:p>
              </p:txBody>
            </p:sp>
            <p:sp>
              <p:nvSpPr>
                <p:cNvPr id="90" name="文本框 89">
                  <a:extLst>
                    <a:ext uri="{FF2B5EF4-FFF2-40B4-BE49-F238E27FC236}">
                      <a16:creationId xmlns:a16="http://schemas.microsoft.com/office/drawing/2014/main" id="{2CD10A60-866F-4C83-9728-589AEEE51262}"/>
                    </a:ext>
                  </a:extLst>
                </p:cNvPr>
                <p:cNvSpPr txBox="1"/>
                <p:nvPr/>
              </p:nvSpPr>
              <p:spPr>
                <a:xfrm>
                  <a:off x="8236126" y="5864213"/>
                  <a:ext cx="616017" cy="314710"/>
                </a:xfrm>
                <a:prstGeom prst="rect">
                  <a:avLst/>
                </a:prstGeom>
                <a:noFill/>
              </p:spPr>
              <p:txBody>
                <a:bodyPr wrap="square" rtlCol="0">
                  <a:spAutoFit/>
                </a:bodyPr>
                <a:lstStyle/>
                <a:p>
                  <a:r>
                    <a:rPr lang="en-US" altLang="zh-CN" sz="1100" dirty="0"/>
                    <a:t>3100</a:t>
                  </a:r>
                  <a:endParaRPr lang="zh-CN" altLang="en-US" sz="1100" dirty="0"/>
                </a:p>
              </p:txBody>
            </p:sp>
            <p:sp>
              <p:nvSpPr>
                <p:cNvPr id="160" name="文本框 159">
                  <a:extLst>
                    <a:ext uri="{FF2B5EF4-FFF2-40B4-BE49-F238E27FC236}">
                      <a16:creationId xmlns:a16="http://schemas.microsoft.com/office/drawing/2014/main" id="{F162E913-9D28-44B7-872D-AE6493101CD1}"/>
                    </a:ext>
                  </a:extLst>
                </p:cNvPr>
                <p:cNvSpPr txBox="1"/>
                <p:nvPr/>
              </p:nvSpPr>
              <p:spPr>
                <a:xfrm>
                  <a:off x="9227691" y="5866205"/>
                  <a:ext cx="535412" cy="314709"/>
                </a:xfrm>
                <a:prstGeom prst="rect">
                  <a:avLst/>
                </a:prstGeom>
                <a:noFill/>
              </p:spPr>
              <p:txBody>
                <a:bodyPr wrap="square" rtlCol="0">
                  <a:spAutoFit/>
                </a:bodyPr>
                <a:lstStyle/>
                <a:p>
                  <a:r>
                    <a:rPr lang="en-US" altLang="zh-CN" sz="1100" dirty="0"/>
                    <a:t>60</a:t>
                  </a:r>
                  <a:endParaRPr lang="zh-CN" altLang="en-US" sz="1100" dirty="0"/>
                </a:p>
              </p:txBody>
            </p:sp>
            <p:sp>
              <p:nvSpPr>
                <p:cNvPr id="161" name="文本框 160">
                  <a:extLst>
                    <a:ext uri="{FF2B5EF4-FFF2-40B4-BE49-F238E27FC236}">
                      <a16:creationId xmlns:a16="http://schemas.microsoft.com/office/drawing/2014/main" id="{EC07100F-DA90-4E38-A133-ED6475A883F7}"/>
                    </a:ext>
                  </a:extLst>
                </p:cNvPr>
                <p:cNvSpPr txBox="1"/>
                <p:nvPr/>
              </p:nvSpPr>
              <p:spPr>
                <a:xfrm>
                  <a:off x="9930538" y="5866205"/>
                  <a:ext cx="535412" cy="314709"/>
                </a:xfrm>
                <a:prstGeom prst="rect">
                  <a:avLst/>
                </a:prstGeom>
                <a:noFill/>
              </p:spPr>
              <p:txBody>
                <a:bodyPr wrap="square" rtlCol="0">
                  <a:spAutoFit/>
                </a:bodyPr>
                <a:lstStyle/>
                <a:p>
                  <a:r>
                    <a:rPr lang="en-US" altLang="zh-CN" sz="1100" dirty="0"/>
                    <a:t>64</a:t>
                  </a:r>
                  <a:endParaRPr lang="zh-CN" altLang="en-US" sz="1100" dirty="0"/>
                </a:p>
              </p:txBody>
            </p:sp>
            <p:sp>
              <p:nvSpPr>
                <p:cNvPr id="162" name="文本框 161">
                  <a:extLst>
                    <a:ext uri="{FF2B5EF4-FFF2-40B4-BE49-F238E27FC236}">
                      <a16:creationId xmlns:a16="http://schemas.microsoft.com/office/drawing/2014/main" id="{705BDFB8-1E8B-4978-9E29-C7888D5B2358}"/>
                    </a:ext>
                  </a:extLst>
                </p:cNvPr>
                <p:cNvSpPr txBox="1"/>
                <p:nvPr/>
              </p:nvSpPr>
              <p:spPr>
                <a:xfrm>
                  <a:off x="10578473" y="5895914"/>
                  <a:ext cx="535412" cy="314709"/>
                </a:xfrm>
                <a:prstGeom prst="rect">
                  <a:avLst/>
                </a:prstGeom>
                <a:noFill/>
              </p:spPr>
              <p:txBody>
                <a:bodyPr wrap="square" rtlCol="0">
                  <a:spAutoFit/>
                </a:bodyPr>
                <a:lstStyle/>
                <a:p>
                  <a:r>
                    <a:rPr lang="en-US" altLang="zh-CN" sz="1100" dirty="0"/>
                    <a:t>68</a:t>
                  </a:r>
                  <a:endParaRPr lang="zh-CN" altLang="en-US" sz="1100" dirty="0"/>
                </a:p>
              </p:txBody>
            </p:sp>
            <p:sp>
              <p:nvSpPr>
                <p:cNvPr id="163" name="文本框 162">
                  <a:extLst>
                    <a:ext uri="{FF2B5EF4-FFF2-40B4-BE49-F238E27FC236}">
                      <a16:creationId xmlns:a16="http://schemas.microsoft.com/office/drawing/2014/main" id="{8DD8118C-CF4A-4031-AAD4-E979AA2F23A1}"/>
                    </a:ext>
                  </a:extLst>
                </p:cNvPr>
                <p:cNvSpPr txBox="1"/>
                <p:nvPr/>
              </p:nvSpPr>
              <p:spPr>
                <a:xfrm>
                  <a:off x="11205071" y="5868332"/>
                  <a:ext cx="535412" cy="314709"/>
                </a:xfrm>
                <a:prstGeom prst="rect">
                  <a:avLst/>
                </a:prstGeom>
                <a:noFill/>
              </p:spPr>
              <p:txBody>
                <a:bodyPr wrap="square" rtlCol="0">
                  <a:spAutoFit/>
                </a:bodyPr>
                <a:lstStyle/>
                <a:p>
                  <a:r>
                    <a:rPr lang="en-US" altLang="zh-CN" sz="1100" dirty="0"/>
                    <a:t>72</a:t>
                  </a:r>
                  <a:endParaRPr lang="zh-CN" altLang="en-US" sz="1100" dirty="0"/>
                </a:p>
              </p:txBody>
            </p:sp>
          </p:grpSp>
          <p:sp>
            <p:nvSpPr>
              <p:cNvPr id="92" name="文本框 91">
                <a:extLst>
                  <a:ext uri="{FF2B5EF4-FFF2-40B4-BE49-F238E27FC236}">
                    <a16:creationId xmlns:a16="http://schemas.microsoft.com/office/drawing/2014/main" id="{2A629F5F-1AAD-4BD2-B829-AFEB355EB92E}"/>
                  </a:ext>
                </a:extLst>
              </p:cNvPr>
              <p:cNvSpPr txBox="1"/>
              <p:nvPr/>
            </p:nvSpPr>
            <p:spPr>
              <a:xfrm rot="10800000">
                <a:off x="7222648" y="3943864"/>
                <a:ext cx="400110" cy="1597788"/>
              </a:xfrm>
              <a:prstGeom prst="rect">
                <a:avLst/>
              </a:prstGeom>
              <a:noFill/>
            </p:spPr>
            <p:txBody>
              <a:bodyPr vert="eaVert" wrap="square" rtlCol="0">
                <a:spAutoFit/>
              </a:bodyPr>
              <a:lstStyle/>
              <a:p>
                <a:r>
                  <a:rPr lang="en-US" altLang="zh-CN" sz="1400" dirty="0"/>
                  <a:t>Attenuation factor</a:t>
                </a:r>
                <a:endParaRPr lang="zh-CN" altLang="en-US" sz="1400" dirty="0"/>
              </a:p>
            </p:txBody>
          </p:sp>
          <p:sp>
            <p:nvSpPr>
              <p:cNvPr id="93" name="文本框 92">
                <a:extLst>
                  <a:ext uri="{FF2B5EF4-FFF2-40B4-BE49-F238E27FC236}">
                    <a16:creationId xmlns:a16="http://schemas.microsoft.com/office/drawing/2014/main" id="{71B98928-07A3-4CEB-B803-EA4438E316BE}"/>
                  </a:ext>
                </a:extLst>
              </p:cNvPr>
              <p:cNvSpPr txBox="1"/>
              <p:nvPr/>
            </p:nvSpPr>
            <p:spPr>
              <a:xfrm>
                <a:off x="7527363" y="5813363"/>
                <a:ext cx="1382548" cy="461665"/>
              </a:xfrm>
              <a:prstGeom prst="rect">
                <a:avLst/>
              </a:prstGeom>
              <a:noFill/>
            </p:spPr>
            <p:txBody>
              <a:bodyPr wrap="square" rtlCol="0">
                <a:spAutoFit/>
              </a:bodyPr>
              <a:lstStyle/>
              <a:p>
                <a:r>
                  <a:rPr lang="en-US" altLang="zh-CN" sz="1200" dirty="0"/>
                  <a:t>Frequency (Hz)</a:t>
                </a:r>
              </a:p>
              <a:p>
                <a:pPr algn="ctr"/>
                <a:r>
                  <a:rPr lang="en-US" altLang="zh-CN" sz="1200" dirty="0"/>
                  <a:t>(a)</a:t>
                </a:r>
                <a:endParaRPr lang="zh-CN" altLang="en-US" sz="1200" dirty="0"/>
              </a:p>
            </p:txBody>
          </p:sp>
          <p:sp>
            <p:nvSpPr>
              <p:cNvPr id="164" name="文本框 163">
                <a:extLst>
                  <a:ext uri="{FF2B5EF4-FFF2-40B4-BE49-F238E27FC236}">
                    <a16:creationId xmlns:a16="http://schemas.microsoft.com/office/drawing/2014/main" id="{CA0AB235-0EDA-44E0-B936-67B2B668AE3A}"/>
                  </a:ext>
                </a:extLst>
              </p:cNvPr>
              <p:cNvSpPr txBox="1"/>
              <p:nvPr/>
            </p:nvSpPr>
            <p:spPr>
              <a:xfrm>
                <a:off x="9446660" y="5836822"/>
                <a:ext cx="1517798" cy="461665"/>
              </a:xfrm>
              <a:prstGeom prst="rect">
                <a:avLst/>
              </a:prstGeom>
              <a:noFill/>
            </p:spPr>
            <p:txBody>
              <a:bodyPr wrap="square" rtlCol="0">
                <a:spAutoFit/>
              </a:bodyPr>
              <a:lstStyle/>
              <a:p>
                <a:r>
                  <a:rPr lang="en-US" altLang="zh-CN" sz="1200" dirty="0"/>
                  <a:t>Frequency (kHz)</a:t>
                </a:r>
              </a:p>
              <a:p>
                <a:pPr algn="ctr"/>
                <a:r>
                  <a:rPr lang="en-US" altLang="zh-CN" sz="1200" dirty="0"/>
                  <a:t>(b)</a:t>
                </a:r>
                <a:endParaRPr lang="zh-CN" altLang="en-US" sz="1200" dirty="0"/>
              </a:p>
            </p:txBody>
          </p:sp>
          <p:sp>
            <p:nvSpPr>
              <p:cNvPr id="195" name="文本框 194">
                <a:extLst>
                  <a:ext uri="{FF2B5EF4-FFF2-40B4-BE49-F238E27FC236}">
                    <a16:creationId xmlns:a16="http://schemas.microsoft.com/office/drawing/2014/main" id="{ED7B7624-7380-4ED9-84F7-B07B4309075A}"/>
                  </a:ext>
                </a:extLst>
              </p:cNvPr>
              <p:cNvSpPr txBox="1"/>
              <p:nvPr/>
            </p:nvSpPr>
            <p:spPr>
              <a:xfrm>
                <a:off x="11831718" y="5108934"/>
                <a:ext cx="1564778" cy="461665"/>
              </a:xfrm>
              <a:prstGeom prst="rect">
                <a:avLst/>
              </a:prstGeom>
              <a:noFill/>
            </p:spPr>
            <p:txBody>
              <a:bodyPr wrap="square" rtlCol="0">
                <a:spAutoFit/>
              </a:bodyPr>
              <a:lstStyle/>
              <a:p>
                <a:r>
                  <a:rPr lang="en-US" altLang="zh-CN" sz="1200" dirty="0"/>
                  <a:t>Frequency (kHz)</a:t>
                </a:r>
              </a:p>
              <a:p>
                <a:pPr algn="ctr"/>
                <a:r>
                  <a:rPr lang="en-US" altLang="zh-CN" sz="1200" dirty="0"/>
                  <a:t>(c)</a:t>
                </a:r>
                <a:endParaRPr lang="zh-CN" altLang="en-US" sz="1200" dirty="0"/>
              </a:p>
            </p:txBody>
          </p:sp>
        </p:grpSp>
        <p:grpSp>
          <p:nvGrpSpPr>
            <p:cNvPr id="122" name="组合 121">
              <a:extLst>
                <a:ext uri="{FF2B5EF4-FFF2-40B4-BE49-F238E27FC236}">
                  <a16:creationId xmlns:a16="http://schemas.microsoft.com/office/drawing/2014/main" id="{F2169451-6137-4C7E-AA9D-F44F21A36740}"/>
                </a:ext>
              </a:extLst>
            </p:cNvPr>
            <p:cNvGrpSpPr/>
            <p:nvPr/>
          </p:nvGrpSpPr>
          <p:grpSpPr>
            <a:xfrm>
              <a:off x="8481984" y="3669667"/>
              <a:ext cx="1948376" cy="721585"/>
              <a:chOff x="8481984" y="3669667"/>
              <a:chExt cx="1948376" cy="721585"/>
            </a:xfrm>
          </p:grpSpPr>
          <p:grpSp>
            <p:nvGrpSpPr>
              <p:cNvPr id="104" name="组合 103">
                <a:extLst>
                  <a:ext uri="{FF2B5EF4-FFF2-40B4-BE49-F238E27FC236}">
                    <a16:creationId xmlns:a16="http://schemas.microsoft.com/office/drawing/2014/main" id="{0E80F357-26C0-4DCC-84D3-5F6668EC73A7}"/>
                  </a:ext>
                </a:extLst>
              </p:cNvPr>
              <p:cNvGrpSpPr/>
              <p:nvPr/>
            </p:nvGrpSpPr>
            <p:grpSpPr>
              <a:xfrm>
                <a:off x="8481984" y="3669667"/>
                <a:ext cx="1948376" cy="721585"/>
                <a:chOff x="8481984" y="3669667"/>
                <a:chExt cx="1948376" cy="721585"/>
              </a:xfrm>
            </p:grpSpPr>
            <p:cxnSp>
              <p:nvCxnSpPr>
                <p:cNvPr id="96" name="直接连接符 95">
                  <a:extLst>
                    <a:ext uri="{FF2B5EF4-FFF2-40B4-BE49-F238E27FC236}">
                      <a16:creationId xmlns:a16="http://schemas.microsoft.com/office/drawing/2014/main" id="{2552A041-EDEE-4256-A586-7A1EDA1E7F9D}"/>
                    </a:ext>
                  </a:extLst>
                </p:cNvPr>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8AC5217-BCB3-4683-80B0-E1648748A613}"/>
                    </a:ext>
                  </a:extLst>
                </p:cNvPr>
                <p:cNvCxnSpPr>
                  <a:cxnSpLocks/>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C7650839-05ED-404D-874B-F66FC37C2ACD}"/>
                    </a:ext>
                  </a:extLst>
                </p:cNvPr>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a:extLst>
                    <a:ext uri="{FF2B5EF4-FFF2-40B4-BE49-F238E27FC236}">
                      <a16:creationId xmlns:a16="http://schemas.microsoft.com/office/drawing/2014/main" id="{E55D6E75-B963-4BF9-9997-47B34CDA36B8}"/>
                    </a:ext>
                  </a:extLst>
                </p:cNvPr>
                <p:cNvGrpSpPr/>
                <p:nvPr/>
              </p:nvGrpSpPr>
              <p:grpSpPr>
                <a:xfrm>
                  <a:off x="8481984" y="4019797"/>
                  <a:ext cx="425032" cy="371455"/>
                  <a:chOff x="8667961" y="4879950"/>
                  <a:chExt cx="425032" cy="371455"/>
                </a:xfrm>
              </p:grpSpPr>
              <p:sp>
                <p:nvSpPr>
                  <p:cNvPr id="100" name="文本框 99">
                    <a:extLst>
                      <a:ext uri="{FF2B5EF4-FFF2-40B4-BE49-F238E27FC236}">
                        <a16:creationId xmlns:a16="http://schemas.microsoft.com/office/drawing/2014/main" id="{27EF0769-BA6B-4E4F-A955-43C55FCC7BFA}"/>
                      </a:ext>
                    </a:extLst>
                  </p:cNvPr>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01" name="文本框 100">
                    <a:extLst>
                      <a:ext uri="{FF2B5EF4-FFF2-40B4-BE49-F238E27FC236}">
                        <a16:creationId xmlns:a16="http://schemas.microsoft.com/office/drawing/2014/main" id="{568C86A6-166B-47CC-9EBB-161EF33009AA}"/>
                      </a:ext>
                    </a:extLst>
                  </p:cNvPr>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05" name="任意多边形: 形状 104">
                <a:extLst>
                  <a:ext uri="{FF2B5EF4-FFF2-40B4-BE49-F238E27FC236}">
                    <a16:creationId xmlns:a16="http://schemas.microsoft.com/office/drawing/2014/main" id="{664B0559-AC3E-4CB3-B8E0-77E1F0B8AD6A}"/>
                  </a:ext>
                </a:extLst>
              </p:cNvPr>
              <p:cNvSpPr/>
              <p:nvPr/>
            </p:nvSpPr>
            <p:spPr>
              <a:xfrm>
                <a:off x="880958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153BDC27-2DD4-4BC0-9550-A8C2E12A0EFB}"/>
                </a:ext>
              </a:extLst>
            </p:cNvPr>
            <p:cNvGrpSpPr/>
            <p:nvPr/>
          </p:nvGrpSpPr>
          <p:grpSpPr>
            <a:xfrm>
              <a:off x="8481984" y="4397939"/>
              <a:ext cx="1948376" cy="721585"/>
              <a:chOff x="8481984" y="3669667"/>
              <a:chExt cx="1948376" cy="721585"/>
            </a:xfrm>
          </p:grpSpPr>
          <p:grpSp>
            <p:nvGrpSpPr>
              <p:cNvPr id="124" name="组合 123">
                <a:extLst>
                  <a:ext uri="{FF2B5EF4-FFF2-40B4-BE49-F238E27FC236}">
                    <a16:creationId xmlns:a16="http://schemas.microsoft.com/office/drawing/2014/main" id="{53337674-F947-4200-950B-9DC89527152A}"/>
                  </a:ext>
                </a:extLst>
              </p:cNvPr>
              <p:cNvGrpSpPr/>
              <p:nvPr/>
            </p:nvGrpSpPr>
            <p:grpSpPr>
              <a:xfrm>
                <a:off x="8481984" y="3669667"/>
                <a:ext cx="1948376" cy="721585"/>
                <a:chOff x="8481984" y="3669667"/>
                <a:chExt cx="1948376" cy="721585"/>
              </a:xfrm>
            </p:grpSpPr>
            <p:cxnSp>
              <p:nvCxnSpPr>
                <p:cNvPr id="126" name="直接连接符 125">
                  <a:extLst>
                    <a:ext uri="{FF2B5EF4-FFF2-40B4-BE49-F238E27FC236}">
                      <a16:creationId xmlns:a16="http://schemas.microsoft.com/office/drawing/2014/main" id="{438403E3-5865-4699-A668-AFA29084E3D8}"/>
                    </a:ext>
                  </a:extLst>
                </p:cNvPr>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3565AE69-43B6-4ADB-9764-E13589AB8461}"/>
                    </a:ext>
                  </a:extLst>
                </p:cNvPr>
                <p:cNvCxnSpPr>
                  <a:cxnSpLocks/>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06DF455-1774-4FCC-85D7-AF27753C87FB}"/>
                    </a:ext>
                  </a:extLst>
                </p:cNvPr>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a:extLst>
                    <a:ext uri="{FF2B5EF4-FFF2-40B4-BE49-F238E27FC236}">
                      <a16:creationId xmlns:a16="http://schemas.microsoft.com/office/drawing/2014/main" id="{3A672E28-8893-4ED9-B43F-FAACA68D9FB1}"/>
                    </a:ext>
                  </a:extLst>
                </p:cNvPr>
                <p:cNvGrpSpPr/>
                <p:nvPr/>
              </p:nvGrpSpPr>
              <p:grpSpPr>
                <a:xfrm>
                  <a:off x="8481984" y="4019797"/>
                  <a:ext cx="425032" cy="371455"/>
                  <a:chOff x="8667961" y="4879950"/>
                  <a:chExt cx="425032" cy="371455"/>
                </a:xfrm>
              </p:grpSpPr>
              <p:sp>
                <p:nvSpPr>
                  <p:cNvPr id="130" name="文本框 129">
                    <a:extLst>
                      <a:ext uri="{FF2B5EF4-FFF2-40B4-BE49-F238E27FC236}">
                        <a16:creationId xmlns:a16="http://schemas.microsoft.com/office/drawing/2014/main" id="{019DFB89-6DCC-46F1-ACC8-F22B9A1B23C6}"/>
                      </a:ext>
                    </a:extLst>
                  </p:cNvPr>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31" name="文本框 130">
                    <a:extLst>
                      <a:ext uri="{FF2B5EF4-FFF2-40B4-BE49-F238E27FC236}">
                        <a16:creationId xmlns:a16="http://schemas.microsoft.com/office/drawing/2014/main" id="{FA2DBBFA-C033-48BE-8168-E2737A16C4E3}"/>
                      </a:ext>
                    </a:extLst>
                  </p:cNvPr>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25" name="任意多边形: 形状 124">
                <a:extLst>
                  <a:ext uri="{FF2B5EF4-FFF2-40B4-BE49-F238E27FC236}">
                    <a16:creationId xmlns:a16="http://schemas.microsoft.com/office/drawing/2014/main" id="{4645C781-2BCA-42B8-8F07-123F10ED1777}"/>
                  </a:ext>
                </a:extLst>
              </p:cNvPr>
              <p:cNvSpPr/>
              <p:nvPr/>
            </p:nvSpPr>
            <p:spPr>
              <a:xfrm>
                <a:off x="9313284"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2" name="组合 131">
              <a:extLst>
                <a:ext uri="{FF2B5EF4-FFF2-40B4-BE49-F238E27FC236}">
                  <a16:creationId xmlns:a16="http://schemas.microsoft.com/office/drawing/2014/main" id="{CD06D022-2F20-4EB7-B246-B85E3FF79F21}"/>
                </a:ext>
              </a:extLst>
            </p:cNvPr>
            <p:cNvGrpSpPr/>
            <p:nvPr/>
          </p:nvGrpSpPr>
          <p:grpSpPr>
            <a:xfrm>
              <a:off x="8481984" y="5126211"/>
              <a:ext cx="1948376" cy="721585"/>
              <a:chOff x="8481984" y="3669667"/>
              <a:chExt cx="1948376" cy="721585"/>
            </a:xfrm>
          </p:grpSpPr>
          <p:grpSp>
            <p:nvGrpSpPr>
              <p:cNvPr id="133" name="组合 132">
                <a:extLst>
                  <a:ext uri="{FF2B5EF4-FFF2-40B4-BE49-F238E27FC236}">
                    <a16:creationId xmlns:a16="http://schemas.microsoft.com/office/drawing/2014/main" id="{D1D3DAB2-542B-4B36-8F58-3396A8D0A2A6}"/>
                  </a:ext>
                </a:extLst>
              </p:cNvPr>
              <p:cNvGrpSpPr/>
              <p:nvPr/>
            </p:nvGrpSpPr>
            <p:grpSpPr>
              <a:xfrm>
                <a:off x="8481984" y="3669667"/>
                <a:ext cx="1948376" cy="721585"/>
                <a:chOff x="8481984" y="3669667"/>
                <a:chExt cx="1948376" cy="721585"/>
              </a:xfrm>
            </p:grpSpPr>
            <p:cxnSp>
              <p:nvCxnSpPr>
                <p:cNvPr id="135" name="直接连接符 134">
                  <a:extLst>
                    <a:ext uri="{FF2B5EF4-FFF2-40B4-BE49-F238E27FC236}">
                      <a16:creationId xmlns:a16="http://schemas.microsoft.com/office/drawing/2014/main" id="{560C96D8-E991-4270-8CFF-EA58589C4DF1}"/>
                    </a:ext>
                  </a:extLst>
                </p:cNvPr>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EFA7B5A3-7671-4417-B792-FF3690801588}"/>
                    </a:ext>
                  </a:extLst>
                </p:cNvPr>
                <p:cNvCxnSpPr>
                  <a:cxnSpLocks/>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矩形 136">
                  <a:extLst>
                    <a:ext uri="{FF2B5EF4-FFF2-40B4-BE49-F238E27FC236}">
                      <a16:creationId xmlns:a16="http://schemas.microsoft.com/office/drawing/2014/main" id="{2364986E-6BFB-4D64-A22B-4893BB3D6CC7}"/>
                    </a:ext>
                  </a:extLst>
                </p:cNvPr>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EF00A373-4A0F-4A9B-A9F8-21996784E09B}"/>
                    </a:ext>
                  </a:extLst>
                </p:cNvPr>
                <p:cNvGrpSpPr/>
                <p:nvPr/>
              </p:nvGrpSpPr>
              <p:grpSpPr>
                <a:xfrm>
                  <a:off x="8481984" y="4019797"/>
                  <a:ext cx="425032" cy="371455"/>
                  <a:chOff x="8667961" y="4879950"/>
                  <a:chExt cx="425032" cy="371455"/>
                </a:xfrm>
              </p:grpSpPr>
              <p:sp>
                <p:nvSpPr>
                  <p:cNvPr id="139" name="文本框 138">
                    <a:extLst>
                      <a:ext uri="{FF2B5EF4-FFF2-40B4-BE49-F238E27FC236}">
                        <a16:creationId xmlns:a16="http://schemas.microsoft.com/office/drawing/2014/main" id="{60043640-048C-4C49-9ED4-D98B622B85D1}"/>
                      </a:ext>
                    </a:extLst>
                  </p:cNvPr>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40" name="文本框 139">
                    <a:extLst>
                      <a:ext uri="{FF2B5EF4-FFF2-40B4-BE49-F238E27FC236}">
                        <a16:creationId xmlns:a16="http://schemas.microsoft.com/office/drawing/2014/main" id="{0B321A37-AED7-48B3-95C3-23CD49ADD8E6}"/>
                      </a:ext>
                    </a:extLst>
                  </p:cNvPr>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34" name="任意多边形: 形状 133">
                <a:extLst>
                  <a:ext uri="{FF2B5EF4-FFF2-40B4-BE49-F238E27FC236}">
                    <a16:creationId xmlns:a16="http://schemas.microsoft.com/office/drawing/2014/main" id="{1AE25618-34CA-4ED0-B35D-C4D38D9F2F0C}"/>
                  </a:ext>
                </a:extLst>
              </p:cNvPr>
              <p:cNvSpPr/>
              <p:nvPr/>
            </p:nvSpPr>
            <p:spPr>
              <a:xfrm>
                <a:off x="980147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2" name="直接连接符 141">
              <a:extLst>
                <a:ext uri="{FF2B5EF4-FFF2-40B4-BE49-F238E27FC236}">
                  <a16:creationId xmlns:a16="http://schemas.microsoft.com/office/drawing/2014/main" id="{DC2A0E36-BA69-4518-8130-B6A9F604B1EA}"/>
                </a:ext>
              </a:extLst>
            </p:cNvPr>
            <p:cNvCxnSpPr>
              <a:cxnSpLocks/>
            </p:cNvCxnSpPr>
            <p:nvPr/>
          </p:nvCxnSpPr>
          <p:spPr>
            <a:xfrm>
              <a:off x="8796218" y="4119306"/>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67564CE2-66FA-4254-A7F9-A34DF57ED4FC}"/>
                </a:ext>
              </a:extLst>
            </p:cNvPr>
            <p:cNvCxnSpPr>
              <a:cxnSpLocks/>
            </p:cNvCxnSpPr>
            <p:nvPr/>
          </p:nvCxnSpPr>
          <p:spPr>
            <a:xfrm>
              <a:off x="8778139" y="5581307"/>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D0755A0A-D594-4856-A535-1A4DC71B1099}"/>
                </a:ext>
              </a:extLst>
            </p:cNvPr>
            <p:cNvCxnSpPr>
              <a:cxnSpLocks/>
            </p:cNvCxnSpPr>
            <p:nvPr/>
          </p:nvCxnSpPr>
          <p:spPr>
            <a:xfrm>
              <a:off x="9317994" y="5570973"/>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B281CDD0-225D-4A27-88D5-81859862F97D}"/>
                </a:ext>
              </a:extLst>
            </p:cNvPr>
            <p:cNvCxnSpPr>
              <a:cxnSpLocks/>
            </p:cNvCxnSpPr>
            <p:nvPr/>
          </p:nvCxnSpPr>
          <p:spPr>
            <a:xfrm>
              <a:off x="9842348" y="557614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94170BEA-1E65-4359-9F86-052F90CE36AF}"/>
                </a:ext>
              </a:extLst>
            </p:cNvPr>
            <p:cNvCxnSpPr>
              <a:cxnSpLocks/>
            </p:cNvCxnSpPr>
            <p:nvPr/>
          </p:nvCxnSpPr>
          <p:spPr>
            <a:xfrm>
              <a:off x="10374456" y="557356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1CFC0C3A-C940-44D4-958E-30AA040C40F1}"/>
                </a:ext>
              </a:extLst>
            </p:cNvPr>
            <p:cNvCxnSpPr/>
            <p:nvPr/>
          </p:nvCxnSpPr>
          <p:spPr>
            <a:xfrm>
              <a:off x="10855708" y="4397939"/>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90B76CA-3E37-4D42-AE10-E542563D3AB0}"/>
                </a:ext>
              </a:extLst>
            </p:cNvPr>
            <p:cNvCxnSpPr>
              <a:cxnSpLocks/>
            </p:cNvCxnSpPr>
            <p:nvPr/>
          </p:nvCxnSpPr>
          <p:spPr>
            <a:xfrm>
              <a:off x="10855708" y="4909570"/>
              <a:ext cx="2131872"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矩形 169">
              <a:extLst>
                <a:ext uri="{FF2B5EF4-FFF2-40B4-BE49-F238E27FC236}">
                  <a16:creationId xmlns:a16="http://schemas.microsoft.com/office/drawing/2014/main" id="{1E96EF27-D8DA-417E-B70A-C2C17770A23C}"/>
                </a:ext>
              </a:extLst>
            </p:cNvPr>
            <p:cNvSpPr/>
            <p:nvPr/>
          </p:nvSpPr>
          <p:spPr>
            <a:xfrm>
              <a:off x="10959194" y="4863440"/>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170">
              <a:extLst>
                <a:ext uri="{FF2B5EF4-FFF2-40B4-BE49-F238E27FC236}">
                  <a16:creationId xmlns:a16="http://schemas.microsoft.com/office/drawing/2014/main" id="{9492D93D-2B57-4149-9D1E-886C8D6CBE88}"/>
                </a:ext>
              </a:extLst>
            </p:cNvPr>
            <p:cNvGrpSpPr/>
            <p:nvPr/>
          </p:nvGrpSpPr>
          <p:grpSpPr>
            <a:xfrm>
              <a:off x="10803252" y="4748069"/>
              <a:ext cx="425032" cy="371455"/>
              <a:chOff x="8667961" y="4879950"/>
              <a:chExt cx="425032" cy="371455"/>
            </a:xfrm>
          </p:grpSpPr>
          <p:sp>
            <p:nvSpPr>
              <p:cNvPr id="172" name="文本框 171">
                <a:extLst>
                  <a:ext uri="{FF2B5EF4-FFF2-40B4-BE49-F238E27FC236}">
                    <a16:creationId xmlns:a16="http://schemas.microsoft.com/office/drawing/2014/main" id="{C5AE71EE-9C42-46AC-99E1-CE587820F795}"/>
                  </a:ext>
                </a:extLst>
              </p:cNvPr>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73" name="文本框 172">
                <a:extLst>
                  <a:ext uri="{FF2B5EF4-FFF2-40B4-BE49-F238E27FC236}">
                    <a16:creationId xmlns:a16="http://schemas.microsoft.com/office/drawing/2014/main" id="{486BCDDE-6932-4323-B6B5-4D36C760DC95}"/>
                  </a:ext>
                </a:extLst>
              </p:cNvPr>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sp>
          <p:nvSpPr>
            <p:cNvPr id="167" name="任意多边形: 形状 166">
              <a:extLst>
                <a:ext uri="{FF2B5EF4-FFF2-40B4-BE49-F238E27FC236}">
                  <a16:creationId xmlns:a16="http://schemas.microsoft.com/office/drawing/2014/main" id="{6A8F2B3B-249D-4048-9EEB-69BCF911796C}"/>
                </a:ext>
              </a:extLst>
            </p:cNvPr>
            <p:cNvSpPr/>
            <p:nvPr/>
          </p:nvSpPr>
          <p:spPr>
            <a:xfrm>
              <a:off x="11130855" y="4542648"/>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a:extLst>
                <a:ext uri="{FF2B5EF4-FFF2-40B4-BE49-F238E27FC236}">
                  <a16:creationId xmlns:a16="http://schemas.microsoft.com/office/drawing/2014/main" id="{87C0E2E6-57CF-4A9C-923A-3868D1CA2D4A}"/>
                </a:ext>
              </a:extLst>
            </p:cNvPr>
            <p:cNvSpPr/>
            <p:nvPr/>
          </p:nvSpPr>
          <p:spPr>
            <a:xfrm>
              <a:off x="11650948" y="4572001"/>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任意多边形: 形状 174">
              <a:extLst>
                <a:ext uri="{FF2B5EF4-FFF2-40B4-BE49-F238E27FC236}">
                  <a16:creationId xmlns:a16="http://schemas.microsoft.com/office/drawing/2014/main" id="{ED23EDA6-178C-47CC-A2A9-A7E968FF59AF}"/>
                </a:ext>
              </a:extLst>
            </p:cNvPr>
            <p:cNvSpPr/>
            <p:nvPr/>
          </p:nvSpPr>
          <p:spPr>
            <a:xfrm>
              <a:off x="12183054" y="4577170"/>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7" name="直接连接符 176">
              <a:extLst>
                <a:ext uri="{FF2B5EF4-FFF2-40B4-BE49-F238E27FC236}">
                  <a16:creationId xmlns:a16="http://schemas.microsoft.com/office/drawing/2014/main" id="{2ABB8AAA-77A4-4B8B-AD97-ED3AA864B4A9}"/>
                </a:ext>
              </a:extLst>
            </p:cNvPr>
            <p:cNvCxnSpPr>
              <a:cxnSpLocks/>
            </p:cNvCxnSpPr>
            <p:nvPr/>
          </p:nvCxnSpPr>
          <p:spPr>
            <a:xfrm>
              <a:off x="11118390" y="4845139"/>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DCE7FD73-2896-40B9-B21B-3128248819B4}"/>
                </a:ext>
              </a:extLst>
            </p:cNvPr>
            <p:cNvCxnSpPr>
              <a:cxnSpLocks/>
            </p:cNvCxnSpPr>
            <p:nvPr/>
          </p:nvCxnSpPr>
          <p:spPr>
            <a:xfrm>
              <a:off x="12781880" y="4850308"/>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文本框 178">
              <a:extLst>
                <a:ext uri="{FF2B5EF4-FFF2-40B4-BE49-F238E27FC236}">
                  <a16:creationId xmlns:a16="http://schemas.microsoft.com/office/drawing/2014/main" id="{79044E3E-A09E-4DAF-B6A2-4C0FC882DA42}"/>
                </a:ext>
              </a:extLst>
            </p:cNvPr>
            <p:cNvSpPr txBox="1"/>
            <p:nvPr/>
          </p:nvSpPr>
          <p:spPr>
            <a:xfrm>
              <a:off x="10972792" y="4864018"/>
              <a:ext cx="429916" cy="261610"/>
            </a:xfrm>
            <a:prstGeom prst="rect">
              <a:avLst/>
            </a:prstGeom>
            <a:noFill/>
          </p:spPr>
          <p:txBody>
            <a:bodyPr wrap="square" rtlCol="0">
              <a:spAutoFit/>
            </a:bodyPr>
            <a:lstStyle/>
            <a:p>
              <a:r>
                <a:rPr lang="en-US" altLang="zh-CN" sz="1100" dirty="0"/>
                <a:t>60</a:t>
              </a:r>
              <a:endParaRPr lang="zh-CN" altLang="en-US" sz="1100" dirty="0"/>
            </a:p>
          </p:txBody>
        </p:sp>
        <p:sp>
          <p:nvSpPr>
            <p:cNvPr id="180" name="文本框 179">
              <a:extLst>
                <a:ext uri="{FF2B5EF4-FFF2-40B4-BE49-F238E27FC236}">
                  <a16:creationId xmlns:a16="http://schemas.microsoft.com/office/drawing/2014/main" id="{CEA737FC-7C41-4A64-ACF2-14DA365A8498}"/>
                </a:ext>
              </a:extLst>
            </p:cNvPr>
            <p:cNvSpPr txBox="1"/>
            <p:nvPr/>
          </p:nvSpPr>
          <p:spPr>
            <a:xfrm>
              <a:off x="11527646" y="4884236"/>
              <a:ext cx="429916" cy="261610"/>
            </a:xfrm>
            <a:prstGeom prst="rect">
              <a:avLst/>
            </a:prstGeom>
            <a:noFill/>
          </p:spPr>
          <p:txBody>
            <a:bodyPr wrap="square" rtlCol="0">
              <a:spAutoFit/>
            </a:bodyPr>
            <a:lstStyle/>
            <a:p>
              <a:r>
                <a:rPr lang="en-US" altLang="zh-CN" sz="1100" dirty="0"/>
                <a:t>64</a:t>
              </a:r>
              <a:endParaRPr lang="zh-CN" altLang="en-US" sz="1100" dirty="0"/>
            </a:p>
          </p:txBody>
        </p:sp>
        <p:sp>
          <p:nvSpPr>
            <p:cNvPr id="181" name="文本框 180">
              <a:extLst>
                <a:ext uri="{FF2B5EF4-FFF2-40B4-BE49-F238E27FC236}">
                  <a16:creationId xmlns:a16="http://schemas.microsoft.com/office/drawing/2014/main" id="{84E7F4A5-8630-47AE-95E8-A3B55CBB5082}"/>
                </a:ext>
              </a:extLst>
            </p:cNvPr>
            <p:cNvSpPr txBox="1"/>
            <p:nvPr/>
          </p:nvSpPr>
          <p:spPr>
            <a:xfrm>
              <a:off x="12068338" y="4878984"/>
              <a:ext cx="429916" cy="261610"/>
            </a:xfrm>
            <a:prstGeom prst="rect">
              <a:avLst/>
            </a:prstGeom>
            <a:noFill/>
          </p:spPr>
          <p:txBody>
            <a:bodyPr wrap="square" rtlCol="0">
              <a:spAutoFit/>
            </a:bodyPr>
            <a:lstStyle/>
            <a:p>
              <a:r>
                <a:rPr lang="en-US" altLang="zh-CN" sz="1100" dirty="0"/>
                <a:t>68</a:t>
              </a:r>
              <a:endParaRPr lang="zh-CN" altLang="en-US" sz="1100" dirty="0"/>
            </a:p>
          </p:txBody>
        </p:sp>
        <p:sp>
          <p:nvSpPr>
            <p:cNvPr id="182" name="文本框 181">
              <a:extLst>
                <a:ext uri="{FF2B5EF4-FFF2-40B4-BE49-F238E27FC236}">
                  <a16:creationId xmlns:a16="http://schemas.microsoft.com/office/drawing/2014/main" id="{0475DBED-648C-40C5-BC7F-448FE0790C77}"/>
                </a:ext>
              </a:extLst>
            </p:cNvPr>
            <p:cNvSpPr txBox="1"/>
            <p:nvPr/>
          </p:nvSpPr>
          <p:spPr>
            <a:xfrm>
              <a:off x="12610120" y="4879923"/>
              <a:ext cx="429916" cy="261610"/>
            </a:xfrm>
            <a:prstGeom prst="rect">
              <a:avLst/>
            </a:prstGeom>
            <a:noFill/>
          </p:spPr>
          <p:txBody>
            <a:bodyPr wrap="square" rtlCol="0">
              <a:spAutoFit/>
            </a:bodyPr>
            <a:lstStyle/>
            <a:p>
              <a:r>
                <a:rPr lang="en-US" altLang="zh-CN" sz="1100" dirty="0"/>
                <a:t>72</a:t>
              </a:r>
              <a:endParaRPr lang="zh-CN" altLang="en-US" sz="1100" dirty="0"/>
            </a:p>
          </p:txBody>
        </p:sp>
        <p:sp>
          <p:nvSpPr>
            <p:cNvPr id="183" name="文本框 182">
              <a:extLst>
                <a:ext uri="{FF2B5EF4-FFF2-40B4-BE49-F238E27FC236}">
                  <a16:creationId xmlns:a16="http://schemas.microsoft.com/office/drawing/2014/main" id="{BF7CB108-24E6-47FF-BAE6-4936B508E57C}"/>
                </a:ext>
              </a:extLst>
            </p:cNvPr>
            <p:cNvSpPr txBox="1"/>
            <p:nvPr/>
          </p:nvSpPr>
          <p:spPr>
            <a:xfrm>
              <a:off x="11024434" y="4232994"/>
              <a:ext cx="910019" cy="218555"/>
            </a:xfrm>
            <a:prstGeom prst="rect">
              <a:avLst/>
            </a:prstGeom>
            <a:noFill/>
          </p:spPr>
          <p:txBody>
            <a:bodyPr wrap="square" rtlCol="0">
              <a:spAutoFit/>
            </a:bodyPr>
            <a:lstStyle/>
            <a:p>
              <a:r>
                <a:rPr lang="en-US" altLang="zh-CN" sz="1100" dirty="0"/>
                <a:t>Channel 1</a:t>
              </a:r>
              <a:endParaRPr lang="zh-CN" altLang="en-US" sz="1100" dirty="0"/>
            </a:p>
          </p:txBody>
        </p:sp>
        <p:sp>
          <p:nvSpPr>
            <p:cNvPr id="184" name="文本框 183">
              <a:extLst>
                <a:ext uri="{FF2B5EF4-FFF2-40B4-BE49-F238E27FC236}">
                  <a16:creationId xmlns:a16="http://schemas.microsoft.com/office/drawing/2014/main" id="{B1DA97F3-1FB3-45DA-881F-8671A38252F8}"/>
                </a:ext>
              </a:extLst>
            </p:cNvPr>
            <p:cNvSpPr txBox="1"/>
            <p:nvPr/>
          </p:nvSpPr>
          <p:spPr>
            <a:xfrm>
              <a:off x="12078096" y="4271739"/>
              <a:ext cx="910019" cy="261610"/>
            </a:xfrm>
            <a:prstGeom prst="rect">
              <a:avLst/>
            </a:prstGeom>
            <a:noFill/>
          </p:spPr>
          <p:txBody>
            <a:bodyPr wrap="square" rtlCol="0">
              <a:spAutoFit/>
            </a:bodyPr>
            <a:lstStyle/>
            <a:p>
              <a:r>
                <a:rPr lang="en-US" altLang="zh-CN" sz="1100" dirty="0"/>
                <a:t>Channel 3</a:t>
              </a:r>
              <a:endParaRPr lang="zh-CN" altLang="en-US" sz="1100" dirty="0"/>
            </a:p>
          </p:txBody>
        </p:sp>
        <p:sp>
          <p:nvSpPr>
            <p:cNvPr id="186" name="文本框 185">
              <a:extLst>
                <a:ext uri="{FF2B5EF4-FFF2-40B4-BE49-F238E27FC236}">
                  <a16:creationId xmlns:a16="http://schemas.microsoft.com/office/drawing/2014/main" id="{CF51B36C-B21F-4A7F-9C93-583926D2EAA4}"/>
                </a:ext>
              </a:extLst>
            </p:cNvPr>
            <p:cNvSpPr txBox="1"/>
            <p:nvPr/>
          </p:nvSpPr>
          <p:spPr>
            <a:xfrm>
              <a:off x="11542907" y="3987431"/>
              <a:ext cx="910019" cy="261610"/>
            </a:xfrm>
            <a:prstGeom prst="rect">
              <a:avLst/>
            </a:prstGeom>
            <a:noFill/>
          </p:spPr>
          <p:txBody>
            <a:bodyPr wrap="square" rtlCol="0">
              <a:spAutoFit/>
            </a:bodyPr>
            <a:lstStyle/>
            <a:p>
              <a:r>
                <a:rPr lang="en-US" altLang="zh-CN" sz="1100" dirty="0"/>
                <a:t>Channel 2</a:t>
              </a:r>
              <a:endParaRPr lang="zh-CN" altLang="en-US" sz="1100" dirty="0"/>
            </a:p>
          </p:txBody>
        </p:sp>
        <p:cxnSp>
          <p:nvCxnSpPr>
            <p:cNvPr id="188" name="直接箭头连接符 187">
              <a:extLst>
                <a:ext uri="{FF2B5EF4-FFF2-40B4-BE49-F238E27FC236}">
                  <a16:creationId xmlns:a16="http://schemas.microsoft.com/office/drawing/2014/main" id="{5CF4B273-20DE-4FF3-9F35-0F829415AC81}"/>
                </a:ext>
              </a:extLst>
            </p:cNvPr>
            <p:cNvCxnSpPr/>
            <p:nvPr/>
          </p:nvCxnSpPr>
          <p:spPr>
            <a:xfrm>
              <a:off x="8142547" y="3970731"/>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B360F467-46F5-47A5-B40D-86A563394E62}"/>
                </a:ext>
              </a:extLst>
            </p:cNvPr>
            <p:cNvCxnSpPr/>
            <p:nvPr/>
          </p:nvCxnSpPr>
          <p:spPr>
            <a:xfrm>
              <a:off x="8142547" y="4687109"/>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354436A2-C186-44C8-A4D6-526FE1C93F1A}"/>
                </a:ext>
              </a:extLst>
            </p:cNvPr>
            <p:cNvCxnSpPr/>
            <p:nvPr/>
          </p:nvCxnSpPr>
          <p:spPr>
            <a:xfrm>
              <a:off x="8142547" y="5403487"/>
              <a:ext cx="300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任意多边形: 形状 190">
              <a:extLst>
                <a:ext uri="{FF2B5EF4-FFF2-40B4-BE49-F238E27FC236}">
                  <a16:creationId xmlns:a16="http://schemas.microsoft.com/office/drawing/2014/main" id="{3B835BC6-1EC4-4561-B34F-E4CA19667143}"/>
                </a:ext>
              </a:extLst>
            </p:cNvPr>
            <p:cNvSpPr/>
            <p:nvPr/>
          </p:nvSpPr>
          <p:spPr>
            <a:xfrm>
              <a:off x="10484603" y="3719593"/>
              <a:ext cx="348712" cy="836909"/>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a:extLst>
                <a:ext uri="{FF2B5EF4-FFF2-40B4-BE49-F238E27FC236}">
                  <a16:creationId xmlns:a16="http://schemas.microsoft.com/office/drawing/2014/main" id="{3D2E3C27-BA2F-428A-86EF-33B1398C1A27}"/>
                </a:ext>
              </a:extLst>
            </p:cNvPr>
            <p:cNvSpPr/>
            <p:nvPr/>
          </p:nvSpPr>
          <p:spPr>
            <a:xfrm flipV="1">
              <a:off x="10490305" y="4707974"/>
              <a:ext cx="348712" cy="933581"/>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箭头连接符 193">
              <a:extLst>
                <a:ext uri="{FF2B5EF4-FFF2-40B4-BE49-F238E27FC236}">
                  <a16:creationId xmlns:a16="http://schemas.microsoft.com/office/drawing/2014/main" id="{2CEEC696-0A09-406A-96A6-5A411CC94484}"/>
                </a:ext>
              </a:extLst>
            </p:cNvPr>
            <p:cNvCxnSpPr/>
            <p:nvPr/>
          </p:nvCxnSpPr>
          <p:spPr>
            <a:xfrm>
              <a:off x="10538448" y="4634457"/>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文本框 118">
            <a:extLst>
              <a:ext uri="{FF2B5EF4-FFF2-40B4-BE49-F238E27FC236}">
                <a16:creationId xmlns:a16="http://schemas.microsoft.com/office/drawing/2014/main" id="{CE24E042-32DA-4C00-830A-D639E496A886}"/>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258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78">
            <a:extLst>
              <a:ext uri="{FF2B5EF4-FFF2-40B4-BE49-F238E27FC236}">
                <a16:creationId xmlns:a16="http://schemas.microsoft.com/office/drawing/2014/main" id="{6CE837A9-9AA7-4A06-9926-6B1979571EB4}"/>
              </a:ext>
            </a:extLst>
          </p:cNvPr>
          <p:cNvSpPr/>
          <p:nvPr/>
        </p:nvSpPr>
        <p:spPr>
          <a:xfrm>
            <a:off x="6239873" y="2116258"/>
            <a:ext cx="5667205"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a:extLst>
              <a:ext uri="{FF2B5EF4-FFF2-40B4-BE49-F238E27FC236}">
                <a16:creationId xmlns:a16="http://schemas.microsoft.com/office/drawing/2014/main" id="{6CE837A9-9AA7-4A06-9926-6B1979571EB4}"/>
              </a:ext>
            </a:extLst>
          </p:cNvPr>
          <p:cNvSpPr/>
          <p:nvPr/>
        </p:nvSpPr>
        <p:spPr>
          <a:xfrm>
            <a:off x="286603" y="2116258"/>
            <a:ext cx="5865850"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物理层功能特性</a:t>
            </a:r>
          </a:p>
        </p:txBody>
      </p:sp>
      <p:sp>
        <p:nvSpPr>
          <p:cNvPr id="5" name="内容占位符 2"/>
          <p:cNvSpPr>
            <a:spLocks noGrp="1"/>
          </p:cNvSpPr>
          <p:nvPr>
            <p:ph idx="1"/>
          </p:nvPr>
        </p:nvSpPr>
        <p:spPr>
          <a:xfrm>
            <a:off x="400878" y="1520708"/>
            <a:ext cx="11506200" cy="595550"/>
          </a:xfrm>
        </p:spPr>
        <p:txBody>
          <a:bodyPr>
            <a:normAutofit/>
          </a:bodyPr>
          <a:lstStyle/>
          <a:p>
            <a:r>
              <a:rPr lang="zh-CN" altLang="en-US" dirty="0"/>
              <a:t>描述</a:t>
            </a:r>
            <a:r>
              <a:rPr lang="zh-CN" altLang="en-US" dirty="0">
                <a:solidFill>
                  <a:srgbClr val="C00000"/>
                </a:solidFill>
              </a:rPr>
              <a:t>接口执行的功能</a:t>
            </a:r>
            <a:r>
              <a:rPr lang="zh-CN" altLang="en-US" dirty="0"/>
              <a:t>，定义</a:t>
            </a:r>
            <a:r>
              <a:rPr lang="zh-CN" altLang="en-US" dirty="0">
                <a:solidFill>
                  <a:srgbClr val="C00000"/>
                </a:solidFill>
              </a:rPr>
              <a:t>接线器的每一引脚</a:t>
            </a:r>
            <a:r>
              <a:rPr lang="en-US" altLang="zh-CN" dirty="0">
                <a:solidFill>
                  <a:srgbClr val="C00000"/>
                </a:solidFill>
              </a:rPr>
              <a:t>(</a:t>
            </a:r>
            <a:r>
              <a:rPr lang="zh-CN" altLang="en-US" dirty="0">
                <a:solidFill>
                  <a:srgbClr val="C00000"/>
                </a:solidFill>
              </a:rPr>
              <a:t>针，</a:t>
            </a:r>
            <a:r>
              <a:rPr lang="en-US" altLang="zh-CN" dirty="0">
                <a:solidFill>
                  <a:srgbClr val="C00000"/>
                </a:solidFill>
              </a:rPr>
              <a:t>Pin)</a:t>
            </a:r>
            <a:r>
              <a:rPr lang="zh-CN" altLang="en-US" dirty="0">
                <a:solidFill>
                  <a:srgbClr val="C00000"/>
                </a:solidFill>
              </a:rPr>
              <a:t>的作用</a:t>
            </a: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12</a:t>
            </a:fld>
            <a:endParaRPr kumimoji="1"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4022913268"/>
              </p:ext>
            </p:extLst>
          </p:nvPr>
        </p:nvGraphicFramePr>
        <p:xfrm>
          <a:off x="2093660" y="2259925"/>
          <a:ext cx="4046161" cy="3752703"/>
        </p:xfrm>
        <a:graphic>
          <a:graphicData uri="http://schemas.openxmlformats.org/drawingml/2006/table">
            <a:tbl>
              <a:tblPr firstRow="1" bandRow="1">
                <a:tableStyleId>{5C22544A-7EE6-4342-B048-85BDC9FD1C3A}</a:tableStyleId>
              </a:tblPr>
              <a:tblGrid>
                <a:gridCol w="688289">
                  <a:extLst>
                    <a:ext uri="{9D8B030D-6E8A-4147-A177-3AD203B41FA5}">
                      <a16:colId xmlns:a16="http://schemas.microsoft.com/office/drawing/2014/main" val="20000"/>
                    </a:ext>
                  </a:extLst>
                </a:gridCol>
                <a:gridCol w="3357872">
                  <a:extLst>
                    <a:ext uri="{9D8B030D-6E8A-4147-A177-3AD203B41FA5}">
                      <a16:colId xmlns:a16="http://schemas.microsoft.com/office/drawing/2014/main" val="20001"/>
                    </a:ext>
                  </a:extLst>
                </a:gridCol>
              </a:tblGrid>
              <a:tr h="375367">
                <a:tc>
                  <a:txBody>
                    <a:bodyPr/>
                    <a:lstStyle/>
                    <a:p>
                      <a:pPr algn="ctr"/>
                      <a:r>
                        <a:rPr lang="zh-CN" altLang="en-US" sz="1800" kern="1200" dirty="0">
                          <a:solidFill>
                            <a:schemeClr val="tx1"/>
                          </a:solidFill>
                          <a:latin typeface="方正姚体" pitchFamily="2" charset="-122"/>
                          <a:ea typeface="方正姚体" pitchFamily="2" charset="-122"/>
                          <a:cs typeface="+mn-cs"/>
                        </a:rPr>
                        <a:t>引脚</a:t>
                      </a:r>
                    </a:p>
                  </a:txBody>
                  <a:tcPr/>
                </a:tc>
                <a:tc>
                  <a:txBody>
                    <a:bodyPr/>
                    <a:lstStyle/>
                    <a:p>
                      <a:pPr algn="ctr"/>
                      <a:r>
                        <a:rPr lang="zh-CN" altLang="en-US" sz="1800" kern="1200" dirty="0">
                          <a:solidFill>
                            <a:schemeClr val="tx1"/>
                          </a:solidFill>
                          <a:latin typeface="方正姚体" pitchFamily="2" charset="-122"/>
                          <a:ea typeface="方正姚体" pitchFamily="2" charset="-122"/>
                          <a:cs typeface="+mn-cs"/>
                        </a:rPr>
                        <a:t>信号</a:t>
                      </a:r>
                    </a:p>
                  </a:txBody>
                  <a:tcPr/>
                </a:tc>
                <a:extLst>
                  <a:ext uri="{0D108BD9-81ED-4DB2-BD59-A6C34878D82A}">
                    <a16:rowId xmlns:a16="http://schemas.microsoft.com/office/drawing/2014/main" val="10000"/>
                  </a:ext>
                </a:extLst>
              </a:tr>
              <a:tr h="500167">
                <a:tc>
                  <a:txBody>
                    <a:bodyPr/>
                    <a:lstStyle/>
                    <a:p>
                      <a:pPr algn="ctr"/>
                      <a:r>
                        <a:rPr lang="en-US" altLang="zh-CN" sz="1800" kern="1200" dirty="0">
                          <a:solidFill>
                            <a:schemeClr val="tx1"/>
                          </a:solidFill>
                          <a:latin typeface="方正姚体" pitchFamily="2" charset="-122"/>
                          <a:ea typeface="方正姚体" pitchFamily="2" charset="-122"/>
                          <a:cs typeface="+mn-cs"/>
                        </a:rPr>
                        <a:t>1</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TD+(</a:t>
                      </a:r>
                      <a:r>
                        <a:rPr lang="zh-CN" altLang="en-US" sz="1800" kern="1200" dirty="0">
                          <a:solidFill>
                            <a:schemeClr val="tx1"/>
                          </a:solidFill>
                          <a:latin typeface="方正姚体" pitchFamily="2" charset="-122"/>
                          <a:ea typeface="方正姚体" pitchFamily="2" charset="-122"/>
                          <a:cs typeface="+mn-cs"/>
                        </a:rPr>
                        <a:t>发送数据，正向差分信号</a:t>
                      </a:r>
                      <a:r>
                        <a:rPr lang="en-US" altLang="zh-CN" sz="1800" kern="1200" dirty="0">
                          <a:solidFill>
                            <a:schemeClr val="tx1"/>
                          </a:solidFill>
                          <a:latin typeface="方正姚体" pitchFamily="2" charset="-122"/>
                          <a:ea typeface="方正姚体" pitchFamily="2" charset="-122"/>
                          <a:cs typeface="+mn-cs"/>
                        </a:rPr>
                        <a:t>)</a:t>
                      </a:r>
                      <a:endParaRPr lang="zh-CN" altLang="en-US" sz="1800" kern="1200" dirty="0">
                        <a:solidFill>
                          <a:schemeClr val="tx1"/>
                        </a:solidFill>
                        <a:latin typeface="方正姚体" pitchFamily="2" charset="-122"/>
                        <a:ea typeface="方正姚体" pitchFamily="2" charset="-122"/>
                        <a:cs typeface="+mn-cs"/>
                      </a:endParaRPr>
                    </a:p>
                  </a:txBody>
                  <a:tcPr/>
                </a:tc>
                <a:extLst>
                  <a:ext uri="{0D108BD9-81ED-4DB2-BD59-A6C34878D82A}">
                    <a16:rowId xmlns:a16="http://schemas.microsoft.com/office/drawing/2014/main" val="10001"/>
                  </a:ext>
                </a:extLst>
              </a:tr>
              <a:tr h="375367">
                <a:tc>
                  <a:txBody>
                    <a:bodyPr/>
                    <a:lstStyle/>
                    <a:p>
                      <a:pPr algn="ctr"/>
                      <a:r>
                        <a:rPr lang="en-US" altLang="zh-CN" sz="1800" kern="1200" dirty="0">
                          <a:solidFill>
                            <a:schemeClr val="tx1"/>
                          </a:solidFill>
                          <a:latin typeface="方正姚体" pitchFamily="2" charset="-122"/>
                          <a:ea typeface="方正姚体" pitchFamily="2" charset="-122"/>
                          <a:cs typeface="+mn-cs"/>
                        </a:rPr>
                        <a:t>2</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latin typeface="方正姚体" pitchFamily="2" charset="-122"/>
                          <a:ea typeface="方正姚体" pitchFamily="2" charset="-122"/>
                          <a:cs typeface="+mn-cs"/>
                        </a:rPr>
                        <a:t>TD-(</a:t>
                      </a:r>
                      <a:r>
                        <a:rPr lang="zh-CN" altLang="en-US" sz="1800" kern="1200" dirty="0">
                          <a:solidFill>
                            <a:schemeClr val="tx1"/>
                          </a:solidFill>
                          <a:latin typeface="方正姚体" pitchFamily="2" charset="-122"/>
                          <a:ea typeface="方正姚体" pitchFamily="2" charset="-122"/>
                          <a:cs typeface="+mn-cs"/>
                        </a:rPr>
                        <a:t>发送数据，负向差分信号</a:t>
                      </a:r>
                      <a:r>
                        <a:rPr lang="en-US" altLang="zh-CN" sz="1800" kern="1200" dirty="0">
                          <a:solidFill>
                            <a:schemeClr val="tx1"/>
                          </a:solidFill>
                          <a:latin typeface="方正姚体" pitchFamily="2" charset="-122"/>
                          <a:ea typeface="方正姚体" pitchFamily="2" charset="-122"/>
                          <a:cs typeface="+mn-cs"/>
                        </a:rPr>
                        <a:t>)</a:t>
                      </a:r>
                      <a:endParaRPr lang="zh-CN" altLang="en-US" sz="1800" kern="1200" dirty="0">
                        <a:solidFill>
                          <a:schemeClr val="tx1"/>
                        </a:solidFill>
                        <a:latin typeface="方正姚体" pitchFamily="2" charset="-122"/>
                        <a:ea typeface="方正姚体" pitchFamily="2" charset="-122"/>
                        <a:cs typeface="+mn-cs"/>
                      </a:endParaRPr>
                    </a:p>
                  </a:txBody>
                  <a:tcPr/>
                </a:tc>
                <a:extLst>
                  <a:ext uri="{0D108BD9-81ED-4DB2-BD59-A6C34878D82A}">
                    <a16:rowId xmlns:a16="http://schemas.microsoft.com/office/drawing/2014/main" val="10002"/>
                  </a:ext>
                </a:extLst>
              </a:tr>
              <a:tr h="500167">
                <a:tc>
                  <a:txBody>
                    <a:bodyPr/>
                    <a:lstStyle/>
                    <a:p>
                      <a:pPr algn="ctr"/>
                      <a:r>
                        <a:rPr lang="en-US" altLang="zh-CN" sz="1800" kern="1200" dirty="0">
                          <a:solidFill>
                            <a:schemeClr val="tx1"/>
                          </a:solidFill>
                          <a:latin typeface="方正姚体" pitchFamily="2" charset="-122"/>
                          <a:ea typeface="方正姚体" pitchFamily="2" charset="-122"/>
                          <a:cs typeface="+mn-cs"/>
                        </a:rPr>
                        <a:t>3</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latin typeface="方正姚体" pitchFamily="2" charset="-122"/>
                          <a:ea typeface="方正姚体" pitchFamily="2" charset="-122"/>
                          <a:cs typeface="+mn-cs"/>
                        </a:rPr>
                        <a:t>RD+(</a:t>
                      </a:r>
                      <a:r>
                        <a:rPr lang="zh-CN" altLang="en-US" sz="1800" kern="1200" dirty="0">
                          <a:solidFill>
                            <a:schemeClr val="tx1"/>
                          </a:solidFill>
                          <a:latin typeface="方正姚体" pitchFamily="2" charset="-122"/>
                          <a:ea typeface="方正姚体" pitchFamily="2" charset="-122"/>
                          <a:cs typeface="+mn-cs"/>
                        </a:rPr>
                        <a:t>接收数据，正向差分信号</a:t>
                      </a:r>
                      <a:r>
                        <a:rPr lang="en-US" altLang="zh-CN" sz="1800" kern="1200" dirty="0">
                          <a:solidFill>
                            <a:schemeClr val="tx1"/>
                          </a:solidFill>
                          <a:latin typeface="方正姚体" pitchFamily="2" charset="-122"/>
                          <a:ea typeface="方正姚体" pitchFamily="2" charset="-122"/>
                          <a:cs typeface="+mn-cs"/>
                        </a:rPr>
                        <a:t>)</a:t>
                      </a:r>
                      <a:endParaRPr lang="zh-CN" altLang="en-US" sz="1800" kern="1200" dirty="0">
                        <a:solidFill>
                          <a:schemeClr val="tx1"/>
                        </a:solidFill>
                        <a:latin typeface="方正姚体" pitchFamily="2" charset="-122"/>
                        <a:ea typeface="方正姚体" pitchFamily="2" charset="-122"/>
                        <a:cs typeface="+mn-cs"/>
                      </a:endParaRPr>
                    </a:p>
                  </a:txBody>
                  <a:tcPr/>
                </a:tc>
                <a:extLst>
                  <a:ext uri="{0D108BD9-81ED-4DB2-BD59-A6C34878D82A}">
                    <a16:rowId xmlns:a16="http://schemas.microsoft.com/office/drawing/2014/main" val="10003"/>
                  </a:ext>
                </a:extLst>
              </a:tr>
              <a:tr h="375367">
                <a:tc>
                  <a:txBody>
                    <a:bodyPr/>
                    <a:lstStyle/>
                    <a:p>
                      <a:pPr algn="ctr"/>
                      <a:r>
                        <a:rPr lang="en-US" altLang="zh-CN" sz="1800" kern="1200" dirty="0">
                          <a:solidFill>
                            <a:schemeClr val="tx1"/>
                          </a:solidFill>
                          <a:latin typeface="方正姚体" pitchFamily="2" charset="-122"/>
                          <a:ea typeface="方正姚体" pitchFamily="2" charset="-122"/>
                          <a:cs typeface="+mn-cs"/>
                        </a:rPr>
                        <a:t>4</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未使用</a:t>
                      </a:r>
                    </a:p>
                  </a:txBody>
                  <a:tcPr/>
                </a:tc>
                <a:extLst>
                  <a:ext uri="{0D108BD9-81ED-4DB2-BD59-A6C34878D82A}">
                    <a16:rowId xmlns:a16="http://schemas.microsoft.com/office/drawing/2014/main" val="10004"/>
                  </a:ext>
                </a:extLst>
              </a:tr>
              <a:tr h="375367">
                <a:tc>
                  <a:txBody>
                    <a:bodyPr/>
                    <a:lstStyle/>
                    <a:p>
                      <a:pPr algn="ctr"/>
                      <a:r>
                        <a:rPr lang="en-US" altLang="zh-CN" sz="1800" kern="1200" dirty="0">
                          <a:solidFill>
                            <a:schemeClr val="tx1"/>
                          </a:solidFill>
                          <a:latin typeface="方正姚体" pitchFamily="2" charset="-122"/>
                          <a:ea typeface="方正姚体" pitchFamily="2" charset="-122"/>
                          <a:cs typeface="+mn-cs"/>
                        </a:rPr>
                        <a:t>5</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方正姚体" pitchFamily="2" charset="-122"/>
                          <a:ea typeface="方正姚体" pitchFamily="2" charset="-122"/>
                          <a:cs typeface="+mn-cs"/>
                        </a:rPr>
                        <a:t>未使用</a:t>
                      </a:r>
                    </a:p>
                  </a:txBody>
                  <a:tcPr/>
                </a:tc>
                <a:extLst>
                  <a:ext uri="{0D108BD9-81ED-4DB2-BD59-A6C34878D82A}">
                    <a16:rowId xmlns:a16="http://schemas.microsoft.com/office/drawing/2014/main" val="10005"/>
                  </a:ext>
                </a:extLst>
              </a:tr>
              <a:tr h="500167">
                <a:tc>
                  <a:txBody>
                    <a:bodyPr/>
                    <a:lstStyle/>
                    <a:p>
                      <a:pPr algn="ctr"/>
                      <a:r>
                        <a:rPr lang="en-US" altLang="zh-CN" sz="1800" kern="1200" dirty="0">
                          <a:solidFill>
                            <a:schemeClr val="tx1"/>
                          </a:solidFill>
                          <a:latin typeface="方正姚体" pitchFamily="2" charset="-122"/>
                          <a:ea typeface="方正姚体" pitchFamily="2" charset="-122"/>
                          <a:cs typeface="+mn-cs"/>
                        </a:rPr>
                        <a:t>6</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latin typeface="方正姚体" pitchFamily="2" charset="-122"/>
                          <a:ea typeface="方正姚体" pitchFamily="2" charset="-122"/>
                          <a:cs typeface="+mn-cs"/>
                        </a:rPr>
                        <a:t>RD-(</a:t>
                      </a:r>
                      <a:r>
                        <a:rPr lang="zh-CN" altLang="en-US" sz="1800" kern="1200" dirty="0">
                          <a:solidFill>
                            <a:schemeClr val="tx1"/>
                          </a:solidFill>
                          <a:latin typeface="方正姚体" pitchFamily="2" charset="-122"/>
                          <a:ea typeface="方正姚体" pitchFamily="2" charset="-122"/>
                          <a:cs typeface="+mn-cs"/>
                        </a:rPr>
                        <a:t>接收数据，负向差分信号</a:t>
                      </a:r>
                      <a:r>
                        <a:rPr lang="en-US" altLang="zh-CN" sz="1800" kern="1200" dirty="0">
                          <a:solidFill>
                            <a:schemeClr val="tx1"/>
                          </a:solidFill>
                          <a:latin typeface="方正姚体" pitchFamily="2" charset="-122"/>
                          <a:ea typeface="方正姚体" pitchFamily="2" charset="-122"/>
                          <a:cs typeface="+mn-cs"/>
                        </a:rPr>
                        <a:t>)</a:t>
                      </a:r>
                      <a:endParaRPr lang="zh-CN" altLang="en-US" sz="1800" kern="1200" dirty="0">
                        <a:solidFill>
                          <a:schemeClr val="tx1"/>
                        </a:solidFill>
                        <a:latin typeface="方正姚体" pitchFamily="2" charset="-122"/>
                        <a:ea typeface="方正姚体" pitchFamily="2" charset="-122"/>
                        <a:cs typeface="+mn-cs"/>
                      </a:endParaRPr>
                    </a:p>
                  </a:txBody>
                  <a:tcPr/>
                </a:tc>
                <a:extLst>
                  <a:ext uri="{0D108BD9-81ED-4DB2-BD59-A6C34878D82A}">
                    <a16:rowId xmlns:a16="http://schemas.microsoft.com/office/drawing/2014/main" val="10006"/>
                  </a:ext>
                </a:extLst>
              </a:tr>
              <a:tr h="375367">
                <a:tc>
                  <a:txBody>
                    <a:bodyPr/>
                    <a:lstStyle/>
                    <a:p>
                      <a:pPr algn="ctr"/>
                      <a:r>
                        <a:rPr lang="en-US" altLang="zh-CN" sz="1800" kern="1200" dirty="0">
                          <a:solidFill>
                            <a:schemeClr val="tx1"/>
                          </a:solidFill>
                          <a:latin typeface="方正姚体" pitchFamily="2" charset="-122"/>
                          <a:ea typeface="方正姚体" pitchFamily="2" charset="-122"/>
                          <a:cs typeface="+mn-cs"/>
                        </a:rPr>
                        <a:t>7</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方正姚体" pitchFamily="2" charset="-122"/>
                          <a:ea typeface="方正姚体" pitchFamily="2" charset="-122"/>
                          <a:cs typeface="+mn-cs"/>
                        </a:rPr>
                        <a:t>未使用</a:t>
                      </a:r>
                    </a:p>
                  </a:txBody>
                  <a:tcPr/>
                </a:tc>
                <a:extLst>
                  <a:ext uri="{0D108BD9-81ED-4DB2-BD59-A6C34878D82A}">
                    <a16:rowId xmlns:a16="http://schemas.microsoft.com/office/drawing/2014/main" val="10007"/>
                  </a:ext>
                </a:extLst>
              </a:tr>
              <a:tr h="375367">
                <a:tc>
                  <a:txBody>
                    <a:bodyPr/>
                    <a:lstStyle/>
                    <a:p>
                      <a:pPr algn="ctr"/>
                      <a:r>
                        <a:rPr lang="en-US" altLang="zh-CN" sz="1800" kern="1200" dirty="0">
                          <a:solidFill>
                            <a:schemeClr val="tx1"/>
                          </a:solidFill>
                          <a:latin typeface="方正姚体" pitchFamily="2" charset="-122"/>
                          <a:ea typeface="方正姚体" pitchFamily="2" charset="-122"/>
                          <a:cs typeface="+mn-cs"/>
                        </a:rPr>
                        <a:t>8</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方正姚体" pitchFamily="2" charset="-122"/>
                          <a:ea typeface="方正姚体" pitchFamily="2" charset="-122"/>
                          <a:cs typeface="+mn-cs"/>
                        </a:rPr>
                        <a:t>未使用</a:t>
                      </a:r>
                    </a:p>
                  </a:txBody>
                  <a:tcPr/>
                </a:tc>
                <a:extLst>
                  <a:ext uri="{0D108BD9-81ED-4DB2-BD59-A6C34878D82A}">
                    <a16:rowId xmlns:a16="http://schemas.microsoft.com/office/drawing/2014/main" val="10008"/>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38040660"/>
              </p:ext>
            </p:extLst>
          </p:nvPr>
        </p:nvGraphicFramePr>
        <p:xfrm>
          <a:off x="6448781" y="2317385"/>
          <a:ext cx="4005405" cy="3752700"/>
        </p:xfrm>
        <a:graphic>
          <a:graphicData uri="http://schemas.openxmlformats.org/drawingml/2006/table">
            <a:tbl>
              <a:tblPr firstRow="1" bandRow="1">
                <a:tableStyleId>{21E4AEA4-8DFA-4A89-87EB-49C32662AFE0}</a:tableStyleId>
              </a:tblPr>
              <a:tblGrid>
                <a:gridCol w="695659">
                  <a:extLst>
                    <a:ext uri="{9D8B030D-6E8A-4147-A177-3AD203B41FA5}">
                      <a16:colId xmlns:a16="http://schemas.microsoft.com/office/drawing/2014/main" val="20000"/>
                    </a:ext>
                  </a:extLst>
                </a:gridCol>
                <a:gridCol w="719509">
                  <a:extLst>
                    <a:ext uri="{9D8B030D-6E8A-4147-A177-3AD203B41FA5}">
                      <a16:colId xmlns:a16="http://schemas.microsoft.com/office/drawing/2014/main" val="20001"/>
                    </a:ext>
                  </a:extLst>
                </a:gridCol>
                <a:gridCol w="705121">
                  <a:extLst>
                    <a:ext uri="{9D8B030D-6E8A-4147-A177-3AD203B41FA5}">
                      <a16:colId xmlns:a16="http://schemas.microsoft.com/office/drawing/2014/main" val="20002"/>
                    </a:ext>
                  </a:extLst>
                </a:gridCol>
                <a:gridCol w="1885116">
                  <a:extLst>
                    <a:ext uri="{9D8B030D-6E8A-4147-A177-3AD203B41FA5}">
                      <a16:colId xmlns:a16="http://schemas.microsoft.com/office/drawing/2014/main" val="20003"/>
                    </a:ext>
                  </a:extLst>
                </a:gridCol>
              </a:tblGrid>
              <a:tr h="375270">
                <a:tc>
                  <a:txBody>
                    <a:bodyPr/>
                    <a:lstStyle/>
                    <a:p>
                      <a:pPr algn="ctr"/>
                      <a:r>
                        <a:rPr lang="zh-CN" altLang="en-US" sz="1800" kern="1200" dirty="0">
                          <a:solidFill>
                            <a:schemeClr val="tx1"/>
                          </a:solidFill>
                          <a:latin typeface="方正姚体" pitchFamily="2" charset="-122"/>
                          <a:ea typeface="方正姚体" pitchFamily="2" charset="-122"/>
                          <a:cs typeface="+mn-cs"/>
                        </a:rPr>
                        <a:t>针脚</a:t>
                      </a:r>
                    </a:p>
                  </a:txBody>
                  <a:tcPr/>
                </a:tc>
                <a:tc>
                  <a:txBody>
                    <a:bodyPr/>
                    <a:lstStyle/>
                    <a:p>
                      <a:pPr algn="ctr"/>
                      <a:r>
                        <a:rPr lang="zh-CN" altLang="en-US" sz="1800" kern="1200" dirty="0">
                          <a:solidFill>
                            <a:schemeClr val="tx1"/>
                          </a:solidFill>
                          <a:latin typeface="方正姚体" pitchFamily="2" charset="-122"/>
                          <a:ea typeface="方正姚体" pitchFamily="2" charset="-122"/>
                          <a:cs typeface="+mn-cs"/>
                        </a:rPr>
                        <a:t>符号</a:t>
                      </a:r>
                    </a:p>
                  </a:txBody>
                  <a:tcPr/>
                </a:tc>
                <a:tc>
                  <a:txBody>
                    <a:bodyPr/>
                    <a:lstStyle/>
                    <a:p>
                      <a:pPr algn="ctr"/>
                      <a:r>
                        <a:rPr lang="zh-CN" altLang="en-US" sz="1800" kern="1200" dirty="0">
                          <a:solidFill>
                            <a:schemeClr val="tx1"/>
                          </a:solidFill>
                          <a:latin typeface="方正姚体" pitchFamily="2" charset="-122"/>
                          <a:ea typeface="方正姚体" pitchFamily="2" charset="-122"/>
                          <a:cs typeface="+mn-cs"/>
                        </a:rPr>
                        <a:t>方向</a:t>
                      </a:r>
                    </a:p>
                  </a:txBody>
                  <a:tcPr/>
                </a:tc>
                <a:tc>
                  <a:txBody>
                    <a:bodyPr/>
                    <a:lstStyle/>
                    <a:p>
                      <a:pPr algn="ctr"/>
                      <a:r>
                        <a:rPr lang="zh-CN" altLang="en-US" sz="1800" kern="1200" dirty="0">
                          <a:solidFill>
                            <a:schemeClr val="tx1"/>
                          </a:solidFill>
                          <a:latin typeface="方正姚体" pitchFamily="2" charset="-122"/>
                          <a:ea typeface="方正姚体" pitchFamily="2" charset="-122"/>
                          <a:cs typeface="+mn-cs"/>
                        </a:rPr>
                        <a:t>说明</a:t>
                      </a:r>
                    </a:p>
                  </a:txBody>
                  <a:tcPr/>
                </a:tc>
                <a:extLst>
                  <a:ext uri="{0D108BD9-81ED-4DB2-BD59-A6C34878D82A}">
                    <a16:rowId xmlns:a16="http://schemas.microsoft.com/office/drawing/2014/main" val="10000"/>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1</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DCD</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输入</a:t>
                      </a:r>
                    </a:p>
                  </a:txBody>
                  <a:tcPr/>
                </a:tc>
                <a:tc>
                  <a:txBody>
                    <a:bodyPr/>
                    <a:lstStyle/>
                    <a:p>
                      <a:r>
                        <a:rPr lang="zh-CN" altLang="en-US" sz="1800" kern="1200" dirty="0">
                          <a:solidFill>
                            <a:schemeClr val="tx1"/>
                          </a:solidFill>
                          <a:latin typeface="方正姚体" pitchFamily="2" charset="-122"/>
                          <a:ea typeface="方正姚体" pitchFamily="2" charset="-122"/>
                          <a:cs typeface="+mn-cs"/>
                        </a:rPr>
                        <a:t>数据载波检测</a:t>
                      </a:r>
                    </a:p>
                  </a:txBody>
                  <a:tcPr/>
                </a:tc>
                <a:extLst>
                  <a:ext uri="{0D108BD9-81ED-4DB2-BD59-A6C34878D82A}">
                    <a16:rowId xmlns:a16="http://schemas.microsoft.com/office/drawing/2014/main" val="10001"/>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2</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RXD</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输入</a:t>
                      </a:r>
                    </a:p>
                  </a:txBody>
                  <a:tcPr/>
                </a:tc>
                <a:tc>
                  <a:txBody>
                    <a:bodyPr/>
                    <a:lstStyle/>
                    <a:p>
                      <a:r>
                        <a:rPr lang="zh-CN" altLang="en-US" sz="1800" kern="1200" dirty="0">
                          <a:solidFill>
                            <a:schemeClr val="tx1"/>
                          </a:solidFill>
                          <a:latin typeface="方正姚体" pitchFamily="2" charset="-122"/>
                          <a:ea typeface="方正姚体" pitchFamily="2" charset="-122"/>
                          <a:cs typeface="+mn-cs"/>
                        </a:rPr>
                        <a:t>接收数据</a:t>
                      </a:r>
                    </a:p>
                  </a:txBody>
                  <a:tcPr/>
                </a:tc>
                <a:extLst>
                  <a:ext uri="{0D108BD9-81ED-4DB2-BD59-A6C34878D82A}">
                    <a16:rowId xmlns:a16="http://schemas.microsoft.com/office/drawing/2014/main" val="10002"/>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3</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TXD</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输出</a:t>
                      </a:r>
                    </a:p>
                  </a:txBody>
                  <a:tcPr/>
                </a:tc>
                <a:tc>
                  <a:txBody>
                    <a:bodyPr/>
                    <a:lstStyle/>
                    <a:p>
                      <a:r>
                        <a:rPr lang="zh-CN" altLang="en-US" sz="1800" kern="1200" dirty="0">
                          <a:solidFill>
                            <a:schemeClr val="tx1"/>
                          </a:solidFill>
                          <a:latin typeface="方正姚体" pitchFamily="2" charset="-122"/>
                          <a:ea typeface="方正姚体" pitchFamily="2" charset="-122"/>
                          <a:cs typeface="+mn-cs"/>
                        </a:rPr>
                        <a:t>发送数据</a:t>
                      </a:r>
                    </a:p>
                  </a:txBody>
                  <a:tcPr/>
                </a:tc>
                <a:extLst>
                  <a:ext uri="{0D108BD9-81ED-4DB2-BD59-A6C34878D82A}">
                    <a16:rowId xmlns:a16="http://schemas.microsoft.com/office/drawing/2014/main" val="10003"/>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4</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DTR</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输出</a:t>
                      </a:r>
                    </a:p>
                  </a:txBody>
                  <a:tcPr/>
                </a:tc>
                <a:tc>
                  <a:txBody>
                    <a:bodyPr/>
                    <a:lstStyle/>
                    <a:p>
                      <a:r>
                        <a:rPr lang="zh-CN" altLang="en-US" sz="1800" kern="1200" dirty="0">
                          <a:solidFill>
                            <a:schemeClr val="tx1"/>
                          </a:solidFill>
                          <a:latin typeface="方正姚体" pitchFamily="2" charset="-122"/>
                          <a:ea typeface="方正姚体" pitchFamily="2" charset="-122"/>
                          <a:cs typeface="+mn-cs"/>
                        </a:rPr>
                        <a:t>数据终端准备好</a:t>
                      </a:r>
                    </a:p>
                  </a:txBody>
                  <a:tcPr/>
                </a:tc>
                <a:extLst>
                  <a:ext uri="{0D108BD9-81ED-4DB2-BD59-A6C34878D82A}">
                    <a16:rowId xmlns:a16="http://schemas.microsoft.com/office/drawing/2014/main" val="10004"/>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5</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GND</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信号地</a:t>
                      </a:r>
                    </a:p>
                  </a:txBody>
                  <a:tcPr/>
                </a:tc>
                <a:extLst>
                  <a:ext uri="{0D108BD9-81ED-4DB2-BD59-A6C34878D82A}">
                    <a16:rowId xmlns:a16="http://schemas.microsoft.com/office/drawing/2014/main" val="10005"/>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6</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DSR</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输入</a:t>
                      </a:r>
                    </a:p>
                  </a:txBody>
                  <a:tcPr/>
                </a:tc>
                <a:tc>
                  <a:txBody>
                    <a:bodyPr/>
                    <a:lstStyle/>
                    <a:p>
                      <a:r>
                        <a:rPr lang="zh-CN" altLang="en-US" sz="1800" kern="1200" dirty="0">
                          <a:solidFill>
                            <a:schemeClr val="tx1"/>
                          </a:solidFill>
                          <a:latin typeface="方正姚体" pitchFamily="2" charset="-122"/>
                          <a:ea typeface="方正姚体" pitchFamily="2" charset="-122"/>
                          <a:cs typeface="+mn-cs"/>
                        </a:rPr>
                        <a:t>数据装置准备好</a:t>
                      </a:r>
                    </a:p>
                  </a:txBody>
                  <a:tcPr/>
                </a:tc>
                <a:extLst>
                  <a:ext uri="{0D108BD9-81ED-4DB2-BD59-A6C34878D82A}">
                    <a16:rowId xmlns:a16="http://schemas.microsoft.com/office/drawing/2014/main" val="10006"/>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7</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RTS</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输出</a:t>
                      </a:r>
                    </a:p>
                  </a:txBody>
                  <a:tcPr/>
                </a:tc>
                <a:tc>
                  <a:txBody>
                    <a:bodyPr/>
                    <a:lstStyle/>
                    <a:p>
                      <a:r>
                        <a:rPr lang="zh-CN" altLang="en-US" sz="1800" kern="1200" dirty="0">
                          <a:solidFill>
                            <a:schemeClr val="tx1"/>
                          </a:solidFill>
                          <a:latin typeface="方正姚体" pitchFamily="2" charset="-122"/>
                          <a:ea typeface="方正姚体" pitchFamily="2" charset="-122"/>
                          <a:cs typeface="+mn-cs"/>
                        </a:rPr>
                        <a:t>请求发送</a:t>
                      </a:r>
                    </a:p>
                  </a:txBody>
                  <a:tcPr/>
                </a:tc>
                <a:extLst>
                  <a:ext uri="{0D108BD9-81ED-4DB2-BD59-A6C34878D82A}">
                    <a16:rowId xmlns:a16="http://schemas.microsoft.com/office/drawing/2014/main" val="10007"/>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8</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CTS</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输入</a:t>
                      </a:r>
                    </a:p>
                  </a:txBody>
                  <a:tcPr/>
                </a:tc>
                <a:tc>
                  <a:txBody>
                    <a:bodyPr/>
                    <a:lstStyle/>
                    <a:p>
                      <a:r>
                        <a:rPr lang="zh-CN" altLang="en-US" sz="1800" kern="1200" dirty="0">
                          <a:solidFill>
                            <a:schemeClr val="tx1"/>
                          </a:solidFill>
                          <a:latin typeface="方正姚体" pitchFamily="2" charset="-122"/>
                          <a:ea typeface="方正姚体" pitchFamily="2" charset="-122"/>
                          <a:cs typeface="+mn-cs"/>
                        </a:rPr>
                        <a:t>允许发送</a:t>
                      </a:r>
                    </a:p>
                  </a:txBody>
                  <a:tcPr/>
                </a:tc>
                <a:extLst>
                  <a:ext uri="{0D108BD9-81ED-4DB2-BD59-A6C34878D82A}">
                    <a16:rowId xmlns:a16="http://schemas.microsoft.com/office/drawing/2014/main" val="10008"/>
                  </a:ext>
                </a:extLst>
              </a:tr>
              <a:tr h="375270">
                <a:tc>
                  <a:txBody>
                    <a:bodyPr/>
                    <a:lstStyle/>
                    <a:p>
                      <a:pPr algn="ctr"/>
                      <a:r>
                        <a:rPr lang="en-US" altLang="zh-CN" sz="1800" kern="1200" dirty="0">
                          <a:solidFill>
                            <a:schemeClr val="tx1"/>
                          </a:solidFill>
                          <a:latin typeface="方正姚体" pitchFamily="2" charset="-122"/>
                          <a:ea typeface="方正姚体" pitchFamily="2" charset="-122"/>
                          <a:cs typeface="+mn-cs"/>
                        </a:rPr>
                        <a:t>9</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en-US" altLang="zh-CN" sz="1800" kern="1200" dirty="0">
                          <a:solidFill>
                            <a:schemeClr val="tx1"/>
                          </a:solidFill>
                          <a:latin typeface="方正姚体" pitchFamily="2" charset="-122"/>
                          <a:ea typeface="方正姚体" pitchFamily="2" charset="-122"/>
                          <a:cs typeface="+mn-cs"/>
                        </a:rPr>
                        <a:t>RI</a:t>
                      </a:r>
                      <a:endParaRPr lang="zh-CN" altLang="en-US" sz="1800" kern="1200" dirty="0">
                        <a:solidFill>
                          <a:schemeClr val="tx1"/>
                        </a:solidFill>
                        <a:latin typeface="方正姚体" pitchFamily="2" charset="-122"/>
                        <a:ea typeface="方正姚体" pitchFamily="2" charset="-122"/>
                        <a:cs typeface="+mn-cs"/>
                      </a:endParaRPr>
                    </a:p>
                  </a:txBody>
                  <a:tcPr/>
                </a:tc>
                <a:tc>
                  <a:txBody>
                    <a:bodyPr/>
                    <a:lstStyle/>
                    <a:p>
                      <a:r>
                        <a:rPr lang="zh-CN" altLang="en-US" sz="1800" kern="1200" dirty="0">
                          <a:solidFill>
                            <a:schemeClr val="tx1"/>
                          </a:solidFill>
                          <a:latin typeface="方正姚体" pitchFamily="2" charset="-122"/>
                          <a:ea typeface="方正姚体" pitchFamily="2" charset="-122"/>
                          <a:cs typeface="+mn-cs"/>
                        </a:rPr>
                        <a:t>输入</a:t>
                      </a:r>
                    </a:p>
                  </a:txBody>
                  <a:tcPr/>
                </a:tc>
                <a:tc>
                  <a:txBody>
                    <a:bodyPr/>
                    <a:lstStyle/>
                    <a:p>
                      <a:r>
                        <a:rPr lang="zh-CN" altLang="en-US" sz="1800" kern="1200" dirty="0">
                          <a:solidFill>
                            <a:schemeClr val="tx1"/>
                          </a:solidFill>
                          <a:latin typeface="方正姚体" pitchFamily="2" charset="-122"/>
                          <a:ea typeface="方正姚体" pitchFamily="2" charset="-122"/>
                          <a:cs typeface="+mn-cs"/>
                        </a:rPr>
                        <a:t>振铃指示</a:t>
                      </a:r>
                    </a:p>
                  </a:txBody>
                  <a:tcPr/>
                </a:tc>
                <a:extLst>
                  <a:ext uri="{0D108BD9-81ED-4DB2-BD59-A6C34878D82A}">
                    <a16:rowId xmlns:a16="http://schemas.microsoft.com/office/drawing/2014/main" val="10009"/>
                  </a:ext>
                </a:extLst>
              </a:tr>
            </a:tbl>
          </a:graphicData>
        </a:graphic>
      </p:graphicFrame>
      <p:pic>
        <p:nvPicPr>
          <p:cNvPr id="4099" name="Picture 3"/>
          <p:cNvPicPr>
            <a:picLocks noChangeAspect="1" noChangeArrowheads="1"/>
          </p:cNvPicPr>
          <p:nvPr/>
        </p:nvPicPr>
        <p:blipFill>
          <a:blip r:embed="rId3"/>
          <a:srcRect/>
          <a:stretch>
            <a:fillRect/>
          </a:stretch>
        </p:blipFill>
        <p:spPr bwMode="auto">
          <a:xfrm>
            <a:off x="467272" y="2376744"/>
            <a:ext cx="1620000" cy="1803345"/>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450087" y="4605206"/>
            <a:ext cx="1620000" cy="1129437"/>
          </a:xfrm>
          <a:prstGeom prst="rect">
            <a:avLst/>
          </a:prstGeom>
          <a:noFill/>
          <a:ln w="9525">
            <a:noFill/>
            <a:miter lim="800000"/>
            <a:headEnd/>
            <a:tailEnd/>
          </a:ln>
        </p:spPr>
      </p:pic>
      <p:pic>
        <p:nvPicPr>
          <p:cNvPr id="4101" name="Picture 5"/>
          <p:cNvPicPr>
            <a:picLocks noChangeAspect="1" noChangeArrowheads="1"/>
          </p:cNvPicPr>
          <p:nvPr/>
        </p:nvPicPr>
        <p:blipFill>
          <a:blip r:embed="rId5"/>
          <a:srcRect/>
          <a:stretch>
            <a:fillRect/>
          </a:stretch>
        </p:blipFill>
        <p:spPr bwMode="auto">
          <a:xfrm>
            <a:off x="10537323" y="2344671"/>
            <a:ext cx="1282335" cy="1711291"/>
          </a:xfrm>
          <a:prstGeom prst="rect">
            <a:avLst/>
          </a:prstGeom>
          <a:noFill/>
          <a:ln w="9525">
            <a:noFill/>
            <a:miter lim="800000"/>
            <a:headEnd/>
            <a:tailEnd/>
          </a:ln>
        </p:spPr>
      </p:pic>
      <p:pic>
        <p:nvPicPr>
          <p:cNvPr id="4102" name="Picture 6"/>
          <p:cNvPicPr>
            <a:picLocks noChangeAspect="1" noChangeArrowheads="1"/>
          </p:cNvPicPr>
          <p:nvPr/>
        </p:nvPicPr>
        <p:blipFill>
          <a:blip r:embed="rId6"/>
          <a:srcRect/>
          <a:stretch>
            <a:fillRect/>
          </a:stretch>
        </p:blipFill>
        <p:spPr bwMode="auto">
          <a:xfrm>
            <a:off x="10617014" y="4185392"/>
            <a:ext cx="1282336" cy="1636093"/>
          </a:xfrm>
          <a:prstGeom prst="rect">
            <a:avLst/>
          </a:prstGeom>
          <a:noFill/>
          <a:ln w="9525">
            <a:noFill/>
            <a:miter lim="800000"/>
            <a:headEnd/>
            <a:tailEnd/>
          </a:ln>
        </p:spPr>
      </p:pic>
      <p:sp>
        <p:nvSpPr>
          <p:cNvPr id="20" name="TextBox 19"/>
          <p:cNvSpPr txBox="1"/>
          <p:nvPr/>
        </p:nvSpPr>
        <p:spPr>
          <a:xfrm>
            <a:off x="6946710" y="6156295"/>
            <a:ext cx="3862317" cy="400110"/>
          </a:xfrm>
          <a:prstGeom prst="rect">
            <a:avLst/>
          </a:prstGeom>
          <a:noFill/>
        </p:spPr>
        <p:txBody>
          <a:bodyPr wrap="square" rtlCol="0">
            <a:spAutoFit/>
          </a:bodyPr>
          <a:lstStyle/>
          <a:p>
            <a:pPr algn="ctr"/>
            <a:r>
              <a:rPr lang="en-US" altLang="zh-CN" sz="2000" dirty="0">
                <a:latin typeface="Microsoft YaHei" panose="020B0503020204020204" pitchFamily="34" charset="-122"/>
                <a:ea typeface="Microsoft YaHei" panose="020B0503020204020204" pitchFamily="34" charset="-122"/>
              </a:rPr>
              <a:t>RS-232-C DB-9</a:t>
            </a:r>
            <a:r>
              <a:rPr lang="zh-CN" altLang="en-US" sz="2000" dirty="0">
                <a:latin typeface="Microsoft YaHei" panose="020B0503020204020204" pitchFamily="34" charset="-122"/>
                <a:ea typeface="Microsoft YaHei" panose="020B0503020204020204" pitchFamily="34" charset="-122"/>
              </a:rPr>
              <a:t>接口功能特性</a:t>
            </a:r>
          </a:p>
        </p:txBody>
      </p:sp>
      <p:sp>
        <p:nvSpPr>
          <p:cNvPr id="21" name="TextBox 20"/>
          <p:cNvSpPr txBox="1"/>
          <p:nvPr/>
        </p:nvSpPr>
        <p:spPr>
          <a:xfrm>
            <a:off x="1307509" y="6156295"/>
            <a:ext cx="3892288" cy="400110"/>
          </a:xfrm>
          <a:prstGeom prst="rect">
            <a:avLst/>
          </a:prstGeom>
          <a:noFill/>
        </p:spPr>
        <p:txBody>
          <a:bodyPr wrap="square" rtlCol="0">
            <a:spAutoFit/>
          </a:bodyPr>
          <a:lstStyle/>
          <a:p>
            <a:pPr algn="ctr"/>
            <a:r>
              <a:rPr lang="en-US" altLang="zh-CN" sz="2000" dirty="0">
                <a:latin typeface="Microsoft YaHei" panose="020B0503020204020204" pitchFamily="34" charset="-122"/>
                <a:ea typeface="Microsoft YaHei" panose="020B0503020204020204" pitchFamily="34" charset="-122"/>
              </a:rPr>
              <a:t>10BASE-T RJ-45 </a:t>
            </a:r>
            <a:r>
              <a:rPr lang="zh-CN" altLang="en-US" sz="2000" dirty="0">
                <a:latin typeface="Microsoft YaHei" panose="020B0503020204020204" pitchFamily="34" charset="-122"/>
                <a:ea typeface="Microsoft YaHei" panose="020B0503020204020204" pitchFamily="34" charset="-122"/>
              </a:rPr>
              <a:t>接口功能特性</a:t>
            </a:r>
          </a:p>
        </p:txBody>
      </p:sp>
      <p:sp>
        <p:nvSpPr>
          <p:cNvPr id="17" name="文本框 16">
            <a:extLst>
              <a:ext uri="{FF2B5EF4-FFF2-40B4-BE49-F238E27FC236}">
                <a16:creationId xmlns:a16="http://schemas.microsoft.com/office/drawing/2014/main" id="{A17627DD-B1F3-4525-8006-CC44432C9B89}"/>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39549-0CA1-4769-AC2B-433580603FAF}"/>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A0DABF63-6A0D-40E5-944F-C76932AA4BA2}"/>
              </a:ext>
            </a:extLst>
          </p:cNvPr>
          <p:cNvSpPr>
            <a:spLocks noGrp="1"/>
          </p:cNvSpPr>
          <p:nvPr>
            <p:ph idx="1"/>
          </p:nvPr>
        </p:nvSpPr>
        <p:spPr>
          <a:xfrm>
            <a:off x="538987" y="1244212"/>
            <a:ext cx="11530475" cy="4586694"/>
          </a:xfrm>
        </p:spPr>
        <p:txBody>
          <a:bodyPr>
            <a:noAutofit/>
          </a:bodyPr>
          <a:lstStyle/>
          <a:p>
            <a:pPr eaLnBrk="0" hangingPunct="0">
              <a:lnSpc>
                <a:spcPts val="3100"/>
              </a:lnSpc>
            </a:pPr>
            <a:r>
              <a:rPr lang="zh-CN" altLang="en-US" sz="2000" dirty="0">
                <a:solidFill>
                  <a:srgbClr val="C00000"/>
                </a:solidFill>
                <a:latin typeface="微软雅黑" pitchFamily="34" charset="-122"/>
                <a:ea typeface="微软雅黑" pitchFamily="34" charset="-122"/>
              </a:rPr>
              <a:t>时分复用</a:t>
            </a:r>
            <a:r>
              <a:rPr lang="en-US" altLang="zh-CN" sz="2000" dirty="0">
                <a:solidFill>
                  <a:srgbClr val="C00000"/>
                </a:solidFill>
                <a:latin typeface="微软雅黑" pitchFamily="34" charset="-122"/>
                <a:ea typeface="微软雅黑" pitchFamily="34" charset="-122"/>
              </a:rPr>
              <a:t>(</a:t>
            </a:r>
            <a:r>
              <a:rPr lang="en-US" altLang="zh-CN" sz="2000" dirty="0"/>
              <a:t>Time Division Multiplexing, TDM)</a:t>
            </a:r>
            <a:r>
              <a:rPr lang="zh-CN" altLang="en-US" sz="2000" dirty="0">
                <a:latin typeface="微软雅黑" pitchFamily="34" charset="-122"/>
                <a:ea typeface="微软雅黑" pitchFamily="34" charset="-122"/>
              </a:rPr>
              <a:t> 将时间划分为一段段等长的</a:t>
            </a:r>
            <a:r>
              <a:rPr lang="zh-CN" altLang="en-US" sz="2000" dirty="0">
                <a:solidFill>
                  <a:srgbClr val="C00000"/>
                </a:solidFill>
                <a:latin typeface="微软雅黑" pitchFamily="34" charset="-122"/>
                <a:ea typeface="微软雅黑" pitchFamily="34" charset="-122"/>
              </a:rPr>
              <a:t>时分复用帧</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TDM</a:t>
            </a:r>
            <a:r>
              <a:rPr lang="zh-CN" altLang="en-US" sz="2000" dirty="0">
                <a:latin typeface="微软雅黑" pitchFamily="34" charset="-122"/>
                <a:ea typeface="微软雅黑" pitchFamily="34" charset="-122"/>
              </a:rPr>
              <a:t>帧）</a:t>
            </a:r>
            <a:endParaRPr lang="en-US" altLang="zh-CN" sz="2000" dirty="0">
              <a:latin typeface="微软雅黑" pitchFamily="34" charset="-122"/>
              <a:ea typeface="微软雅黑" pitchFamily="34" charset="-122"/>
            </a:endParaRPr>
          </a:p>
          <a:p>
            <a:pPr eaLnBrk="0" hangingPunct="0">
              <a:lnSpc>
                <a:spcPts val="3100"/>
              </a:lnSpc>
            </a:pPr>
            <a:r>
              <a:rPr lang="zh-CN" altLang="en-US" sz="2000" dirty="0">
                <a:latin typeface="微软雅黑" pitchFamily="34" charset="-122"/>
                <a:ea typeface="微软雅黑" pitchFamily="34" charset="-122"/>
              </a:rPr>
              <a:t>每一个时分复用的用户在每一个 </a:t>
            </a:r>
            <a:r>
              <a:rPr lang="en-US" altLang="zh-CN" sz="2000" dirty="0">
                <a:latin typeface="微软雅黑" pitchFamily="34" charset="-122"/>
                <a:ea typeface="微软雅黑" pitchFamily="34" charset="-122"/>
              </a:rPr>
              <a:t>TDM </a:t>
            </a:r>
            <a:r>
              <a:rPr lang="zh-CN" altLang="en-US" sz="2000" dirty="0">
                <a:latin typeface="微软雅黑" pitchFamily="34" charset="-122"/>
                <a:ea typeface="微软雅黑" pitchFamily="34" charset="-122"/>
              </a:rPr>
              <a:t>帧中占用固定序号的时隙</a:t>
            </a:r>
          </a:p>
          <a:p>
            <a:pPr eaLnBrk="0" hangingPunct="0">
              <a:lnSpc>
                <a:spcPts val="3100"/>
              </a:lnSpc>
            </a:pPr>
            <a:r>
              <a:rPr lang="zh-CN" altLang="en-US" sz="2000" dirty="0">
                <a:latin typeface="微软雅黑" pitchFamily="34" charset="-122"/>
                <a:ea typeface="微软雅黑" pitchFamily="34" charset="-122"/>
              </a:rPr>
              <a:t>每一个用户所占用的时隙是</a:t>
            </a:r>
            <a:r>
              <a:rPr lang="zh-CN" altLang="en-US" sz="2000" dirty="0">
                <a:solidFill>
                  <a:srgbClr val="C00000"/>
                </a:solidFill>
                <a:latin typeface="微软雅黑" pitchFamily="34" charset="-122"/>
                <a:ea typeface="微软雅黑" pitchFamily="34" charset="-122"/>
              </a:rPr>
              <a:t>周期性地出现</a:t>
            </a:r>
            <a:r>
              <a:rPr lang="zh-CN" altLang="en-US" sz="2000" dirty="0">
                <a:latin typeface="微软雅黑" pitchFamily="34" charset="-122"/>
                <a:ea typeface="微软雅黑" pitchFamily="34" charset="-122"/>
              </a:rPr>
              <a:t>（其周期就是</a:t>
            </a:r>
            <a:r>
              <a:rPr lang="en-US" altLang="zh-CN" sz="2000" dirty="0">
                <a:latin typeface="微软雅黑" pitchFamily="34" charset="-122"/>
                <a:ea typeface="微软雅黑" pitchFamily="34" charset="-122"/>
              </a:rPr>
              <a:t>TDM</a:t>
            </a:r>
            <a:r>
              <a:rPr lang="zh-CN" altLang="en-US" sz="2000" dirty="0">
                <a:latin typeface="微软雅黑" pitchFamily="34" charset="-122"/>
                <a:ea typeface="微软雅黑" pitchFamily="34" charset="-122"/>
              </a:rPr>
              <a:t>帧的长度）的。</a:t>
            </a:r>
          </a:p>
          <a:p>
            <a:pPr eaLnBrk="0" hangingPunct="0">
              <a:lnSpc>
                <a:spcPts val="3100"/>
              </a:lnSpc>
            </a:pPr>
            <a:r>
              <a:rPr lang="en-US" altLang="zh-CN" sz="2000" dirty="0">
                <a:latin typeface="微软雅黑" pitchFamily="34" charset="-122"/>
                <a:ea typeface="微软雅黑" pitchFamily="34" charset="-122"/>
              </a:rPr>
              <a:t>TDM </a:t>
            </a:r>
            <a:r>
              <a:rPr lang="zh-CN" altLang="en-US" sz="2000" dirty="0">
                <a:latin typeface="微软雅黑" pitchFamily="34" charset="-122"/>
                <a:ea typeface="微软雅黑" pitchFamily="34" charset="-122"/>
              </a:rPr>
              <a:t>信号也称为</a:t>
            </a:r>
            <a:r>
              <a:rPr lang="zh-CN" altLang="en-US" sz="2000" dirty="0">
                <a:solidFill>
                  <a:srgbClr val="C00000"/>
                </a:solidFill>
                <a:latin typeface="微软雅黑" pitchFamily="34" charset="-122"/>
                <a:ea typeface="微软雅黑" pitchFamily="34" charset="-122"/>
              </a:rPr>
              <a:t>等时</a:t>
            </a:r>
            <a:r>
              <a:rPr lang="zh-CN" altLang="en-US" sz="2000" dirty="0">
                <a:solidFill>
                  <a:srgbClr val="7030A0"/>
                </a:solidFill>
                <a:latin typeface="微软雅黑" pitchFamily="34" charset="-122"/>
                <a:ea typeface="微软雅黑" pitchFamily="34" charset="-122"/>
              </a:rPr>
              <a:t> </a:t>
            </a:r>
            <a:r>
              <a:rPr lang="en-US" altLang="zh-CN" sz="2000" dirty="0">
                <a:latin typeface="微软雅黑" pitchFamily="34" charset="-122"/>
                <a:ea typeface="微软雅黑" pitchFamily="34" charset="-122"/>
              </a:rPr>
              <a:t>(isochronous) </a:t>
            </a:r>
            <a:r>
              <a:rPr lang="zh-CN" altLang="en-US" sz="2000" dirty="0">
                <a:latin typeface="微软雅黑" pitchFamily="34" charset="-122"/>
                <a:ea typeface="微软雅黑" pitchFamily="34" charset="-122"/>
              </a:rPr>
              <a:t>信号。</a:t>
            </a:r>
          </a:p>
          <a:p>
            <a:pPr eaLnBrk="0" hangingPunct="0">
              <a:lnSpc>
                <a:spcPts val="3100"/>
              </a:lnSpc>
            </a:pPr>
            <a:r>
              <a:rPr lang="zh-CN" altLang="en-US" sz="2000" dirty="0">
                <a:latin typeface="微软雅黑" pitchFamily="34" charset="-122"/>
                <a:ea typeface="微软雅黑" pitchFamily="34" charset="-122"/>
              </a:rPr>
              <a:t>时分复用的所有用户</a:t>
            </a:r>
            <a:r>
              <a:rPr lang="zh-CN" altLang="en-US" sz="2000" dirty="0">
                <a:solidFill>
                  <a:srgbClr val="C00000"/>
                </a:solidFill>
                <a:latin typeface="微软雅黑" pitchFamily="34" charset="-122"/>
                <a:ea typeface="微软雅黑" pitchFamily="34" charset="-122"/>
              </a:rPr>
              <a:t>在不同的时间</a:t>
            </a:r>
            <a:r>
              <a:rPr lang="zh-CN" altLang="en-US" sz="2000" dirty="0">
                <a:latin typeface="微软雅黑" pitchFamily="34" charset="-122"/>
                <a:ea typeface="微软雅黑" pitchFamily="34" charset="-122"/>
              </a:rPr>
              <a:t>占用</a:t>
            </a:r>
            <a:r>
              <a:rPr lang="zh-CN" altLang="en-US" sz="2000" dirty="0">
                <a:solidFill>
                  <a:srgbClr val="C00000"/>
                </a:solidFill>
                <a:latin typeface="微软雅黑" pitchFamily="34" charset="-122"/>
                <a:ea typeface="微软雅黑" pitchFamily="34" charset="-122"/>
              </a:rPr>
              <a:t>同样的频带宽度</a:t>
            </a:r>
            <a:endParaRPr lang="zh-CN" altLang="en-US" sz="2000" dirty="0">
              <a:latin typeface="微软雅黑" pitchFamily="34" charset="-122"/>
              <a:ea typeface="微软雅黑" pitchFamily="34" charset="-122"/>
            </a:endParaRPr>
          </a:p>
          <a:p>
            <a:endParaRPr lang="zh-CN" altLang="en-US" sz="2000" dirty="0"/>
          </a:p>
        </p:txBody>
      </p:sp>
      <p:sp>
        <p:nvSpPr>
          <p:cNvPr id="4" name="灯片编号占位符 3">
            <a:extLst>
              <a:ext uri="{FF2B5EF4-FFF2-40B4-BE49-F238E27FC236}">
                <a16:creationId xmlns:a16="http://schemas.microsoft.com/office/drawing/2014/main" id="{509FFFF2-ECAD-433B-B5C5-2F82291932AF}"/>
              </a:ext>
            </a:extLst>
          </p:cNvPr>
          <p:cNvSpPr>
            <a:spLocks noGrp="1"/>
          </p:cNvSpPr>
          <p:nvPr>
            <p:ph type="sldNum" sz="quarter" idx="12"/>
          </p:nvPr>
        </p:nvSpPr>
        <p:spPr/>
        <p:txBody>
          <a:bodyPr/>
          <a:lstStyle/>
          <a:p>
            <a:fld id="{8D4D1E41-7A09-AB4A-A4E1-09765ADA2698}" type="slidenum">
              <a:rPr kumimoji="1" lang="zh-CN" altLang="en-US" smtClean="0"/>
              <a:t>120</a:t>
            </a:fld>
            <a:endParaRPr kumimoji="1" lang="zh-CN" altLang="en-US" dirty="0"/>
          </a:p>
        </p:txBody>
      </p:sp>
      <p:grpSp>
        <p:nvGrpSpPr>
          <p:cNvPr id="58" name="组合 57">
            <a:extLst>
              <a:ext uri="{FF2B5EF4-FFF2-40B4-BE49-F238E27FC236}">
                <a16:creationId xmlns:a16="http://schemas.microsoft.com/office/drawing/2014/main" id="{27BFABD0-B459-4584-BFA7-006429F915D3}"/>
              </a:ext>
            </a:extLst>
          </p:cNvPr>
          <p:cNvGrpSpPr/>
          <p:nvPr/>
        </p:nvGrpSpPr>
        <p:grpSpPr>
          <a:xfrm>
            <a:off x="748616" y="3560398"/>
            <a:ext cx="10830444" cy="2939451"/>
            <a:chOff x="260343" y="3578384"/>
            <a:chExt cx="10830444" cy="2815740"/>
          </a:xfrm>
        </p:grpSpPr>
        <p:sp>
          <p:nvSpPr>
            <p:cNvPr id="7" name="圆角矩形 4">
              <a:extLst>
                <a:ext uri="{FF2B5EF4-FFF2-40B4-BE49-F238E27FC236}">
                  <a16:creationId xmlns:a16="http://schemas.microsoft.com/office/drawing/2014/main" id="{9334DB1C-888F-41DA-BDF0-019CE3B50C1C}"/>
                </a:ext>
              </a:extLst>
            </p:cNvPr>
            <p:cNvSpPr/>
            <p:nvPr/>
          </p:nvSpPr>
          <p:spPr>
            <a:xfrm>
              <a:off x="260343" y="3578384"/>
              <a:ext cx="10830444" cy="2807545"/>
            </a:xfrm>
            <a:prstGeom prst="roundRect">
              <a:avLst>
                <a:gd name="adj" fmla="val 7870"/>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8" name="Line 3">
              <a:extLst>
                <a:ext uri="{FF2B5EF4-FFF2-40B4-BE49-F238E27FC236}">
                  <a16:creationId xmlns:a16="http://schemas.microsoft.com/office/drawing/2014/main" id="{E9CA026B-D494-4A9E-AD91-BDB6EC5BA7B3}"/>
                </a:ext>
              </a:extLst>
            </p:cNvPr>
            <p:cNvSpPr>
              <a:spLocks noChangeShapeType="1"/>
            </p:cNvSpPr>
            <p:nvPr/>
          </p:nvSpPr>
          <p:spPr bwMode="auto">
            <a:xfrm flipV="1">
              <a:off x="1363612" y="6197584"/>
              <a:ext cx="8773218" cy="834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sp>
          <p:nvSpPr>
            <p:cNvPr id="9" name="Text Box 4">
              <a:extLst>
                <a:ext uri="{FF2B5EF4-FFF2-40B4-BE49-F238E27FC236}">
                  <a16:creationId xmlns:a16="http://schemas.microsoft.com/office/drawing/2014/main" id="{BC9F79C0-A8C1-4B03-9505-D3879D69BBDA}"/>
                </a:ext>
              </a:extLst>
            </p:cNvPr>
            <p:cNvSpPr txBox="1">
              <a:spLocks noChangeArrowheads="1"/>
            </p:cNvSpPr>
            <p:nvPr/>
          </p:nvSpPr>
          <p:spPr bwMode="auto">
            <a:xfrm>
              <a:off x="635883" y="3943488"/>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7" dirty="0">
                  <a:latin typeface="微软雅黑" pitchFamily="34" charset="-122"/>
                  <a:ea typeface="微软雅黑" pitchFamily="34" charset="-122"/>
                </a:rPr>
                <a:t>频率</a:t>
              </a:r>
            </a:p>
          </p:txBody>
        </p:sp>
        <p:sp>
          <p:nvSpPr>
            <p:cNvPr id="10" name="Text Box 5">
              <a:extLst>
                <a:ext uri="{FF2B5EF4-FFF2-40B4-BE49-F238E27FC236}">
                  <a16:creationId xmlns:a16="http://schemas.microsoft.com/office/drawing/2014/main" id="{580A9355-A73A-4BF6-B781-D88E79A53739}"/>
                </a:ext>
              </a:extLst>
            </p:cNvPr>
            <p:cNvSpPr txBox="1">
              <a:spLocks noChangeArrowheads="1"/>
            </p:cNvSpPr>
            <p:nvPr/>
          </p:nvSpPr>
          <p:spPr bwMode="auto">
            <a:xfrm>
              <a:off x="10136831" y="6043194"/>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7" dirty="0">
                  <a:latin typeface="微软雅黑" pitchFamily="34" charset="-122"/>
                  <a:ea typeface="微软雅黑" pitchFamily="34" charset="-122"/>
                </a:rPr>
                <a:t>时间</a:t>
              </a:r>
            </a:p>
          </p:txBody>
        </p:sp>
        <p:sp>
          <p:nvSpPr>
            <p:cNvPr id="11" name="Rectangle 6">
              <a:extLst>
                <a:ext uri="{FF2B5EF4-FFF2-40B4-BE49-F238E27FC236}">
                  <a16:creationId xmlns:a16="http://schemas.microsoft.com/office/drawing/2014/main" id="{26D1DEC4-CB0C-46FB-9127-80278D24098E}"/>
                </a:ext>
              </a:extLst>
            </p:cNvPr>
            <p:cNvSpPr>
              <a:spLocks noChangeArrowheads="1"/>
            </p:cNvSpPr>
            <p:nvPr/>
          </p:nvSpPr>
          <p:spPr bwMode="auto">
            <a:xfrm>
              <a:off x="1775746" y="4314045"/>
              <a:ext cx="412133" cy="1404611"/>
            </a:xfrm>
            <a:prstGeom prst="rect">
              <a:avLst/>
            </a:prstGeom>
            <a:solidFill>
              <a:srgbClr val="FFFF00"/>
            </a:solidFill>
            <a:ln>
              <a:solidFill>
                <a:schemeClr val="tx1"/>
              </a:solidFill>
            </a:ln>
            <a:effectLst/>
          </p:spPr>
          <p:txBody>
            <a:bodyPr wrap="none" anchor="ctr"/>
            <a:lstStyle/>
            <a:p>
              <a:r>
                <a:rPr lang="en-US" altLang="zh-CN" sz="1867" b="1">
                  <a:latin typeface="微软雅黑" pitchFamily="34" charset="-122"/>
                  <a:ea typeface="微软雅黑" pitchFamily="34" charset="-122"/>
                </a:rPr>
                <a:t>B</a:t>
              </a:r>
            </a:p>
          </p:txBody>
        </p:sp>
        <p:sp>
          <p:nvSpPr>
            <p:cNvPr id="12" name="Rectangle 7">
              <a:extLst>
                <a:ext uri="{FF2B5EF4-FFF2-40B4-BE49-F238E27FC236}">
                  <a16:creationId xmlns:a16="http://schemas.microsoft.com/office/drawing/2014/main" id="{735895D7-2E9A-482A-AE3D-89D9B9D515AB}"/>
                </a:ext>
              </a:extLst>
            </p:cNvPr>
            <p:cNvSpPr>
              <a:spLocks noChangeArrowheads="1"/>
            </p:cNvSpPr>
            <p:nvPr/>
          </p:nvSpPr>
          <p:spPr bwMode="auto">
            <a:xfrm>
              <a:off x="2190159" y="4314045"/>
              <a:ext cx="412133" cy="140461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C</a:t>
              </a:r>
            </a:p>
          </p:txBody>
        </p:sp>
        <p:sp>
          <p:nvSpPr>
            <p:cNvPr id="13" name="Rectangle 8">
              <a:extLst>
                <a:ext uri="{FF2B5EF4-FFF2-40B4-BE49-F238E27FC236}">
                  <a16:creationId xmlns:a16="http://schemas.microsoft.com/office/drawing/2014/main" id="{F5DC6AC2-CBF4-4BCF-A8A3-4C137B141638}"/>
                </a:ext>
              </a:extLst>
            </p:cNvPr>
            <p:cNvSpPr>
              <a:spLocks noChangeArrowheads="1"/>
            </p:cNvSpPr>
            <p:nvPr/>
          </p:nvSpPr>
          <p:spPr bwMode="auto">
            <a:xfrm>
              <a:off x="2602292" y="4314045"/>
              <a:ext cx="412134" cy="1404611"/>
            </a:xfrm>
            <a:prstGeom prst="rect">
              <a:avLst/>
            </a:prstGeom>
            <a:solidFill>
              <a:srgbClr val="00B0F0"/>
            </a:solidFill>
            <a:ln>
              <a:solidFill>
                <a:schemeClr val="tx1"/>
              </a:solidFill>
            </a:ln>
            <a:effectLst/>
          </p:spPr>
          <p:txBody>
            <a:bodyPr wrap="none" anchor="ctr"/>
            <a:lstStyle/>
            <a:p>
              <a:r>
                <a:rPr lang="en-US" altLang="zh-CN" sz="1867" b="1">
                  <a:latin typeface="微软雅黑" pitchFamily="34" charset="-122"/>
                  <a:ea typeface="微软雅黑" pitchFamily="34" charset="-122"/>
                </a:rPr>
                <a:t>D</a:t>
              </a:r>
            </a:p>
          </p:txBody>
        </p:sp>
        <p:sp>
          <p:nvSpPr>
            <p:cNvPr id="14" name="Rectangle 9">
              <a:extLst>
                <a:ext uri="{FF2B5EF4-FFF2-40B4-BE49-F238E27FC236}">
                  <a16:creationId xmlns:a16="http://schemas.microsoft.com/office/drawing/2014/main" id="{F47F48BD-D713-46FA-8F43-94B952A41FCF}"/>
                </a:ext>
              </a:extLst>
            </p:cNvPr>
            <p:cNvSpPr>
              <a:spLocks noChangeArrowheads="1"/>
            </p:cNvSpPr>
            <p:nvPr/>
          </p:nvSpPr>
          <p:spPr bwMode="auto">
            <a:xfrm>
              <a:off x="3428837" y="4314045"/>
              <a:ext cx="412133" cy="1404611"/>
            </a:xfrm>
            <a:prstGeom prst="rect">
              <a:avLst/>
            </a:prstGeom>
            <a:solidFill>
              <a:srgbClr val="FFFF00"/>
            </a:solidFill>
            <a:ln>
              <a:solidFill>
                <a:schemeClr val="tx1"/>
              </a:solidFill>
            </a:ln>
            <a:effectLst/>
          </p:spPr>
          <p:txBody>
            <a:bodyPr wrap="none" anchor="ctr"/>
            <a:lstStyle/>
            <a:p>
              <a:r>
                <a:rPr lang="en-US" altLang="zh-CN" sz="1867" b="1">
                  <a:latin typeface="微软雅黑" pitchFamily="34" charset="-122"/>
                  <a:ea typeface="微软雅黑" pitchFamily="34" charset="-122"/>
                </a:rPr>
                <a:t>B</a:t>
              </a:r>
            </a:p>
          </p:txBody>
        </p:sp>
        <p:sp>
          <p:nvSpPr>
            <p:cNvPr id="15" name="Rectangle 10">
              <a:extLst>
                <a:ext uri="{FF2B5EF4-FFF2-40B4-BE49-F238E27FC236}">
                  <a16:creationId xmlns:a16="http://schemas.microsoft.com/office/drawing/2014/main" id="{4766AC0B-D32A-4915-AD65-4A6621BD354B}"/>
                </a:ext>
              </a:extLst>
            </p:cNvPr>
            <p:cNvSpPr>
              <a:spLocks noChangeArrowheads="1"/>
            </p:cNvSpPr>
            <p:nvPr/>
          </p:nvSpPr>
          <p:spPr bwMode="auto">
            <a:xfrm>
              <a:off x="3843249" y="4314045"/>
              <a:ext cx="412133" cy="140461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C</a:t>
              </a:r>
            </a:p>
          </p:txBody>
        </p:sp>
        <p:sp>
          <p:nvSpPr>
            <p:cNvPr id="16" name="Rectangle 11">
              <a:extLst>
                <a:ext uri="{FF2B5EF4-FFF2-40B4-BE49-F238E27FC236}">
                  <a16:creationId xmlns:a16="http://schemas.microsoft.com/office/drawing/2014/main" id="{2BB68237-96DA-42DD-9D47-5D6C3F3CBB1B}"/>
                </a:ext>
              </a:extLst>
            </p:cNvPr>
            <p:cNvSpPr>
              <a:spLocks noChangeArrowheads="1"/>
            </p:cNvSpPr>
            <p:nvPr/>
          </p:nvSpPr>
          <p:spPr bwMode="auto">
            <a:xfrm>
              <a:off x="4255380" y="4314045"/>
              <a:ext cx="412134" cy="1404611"/>
            </a:xfrm>
            <a:prstGeom prst="rect">
              <a:avLst/>
            </a:prstGeom>
            <a:solidFill>
              <a:srgbClr val="00B0F0"/>
            </a:solidFill>
            <a:ln>
              <a:solidFill>
                <a:schemeClr val="tx1"/>
              </a:solidFill>
            </a:ln>
            <a:effectLst/>
          </p:spPr>
          <p:txBody>
            <a:bodyPr wrap="none" anchor="ctr"/>
            <a:lstStyle/>
            <a:p>
              <a:r>
                <a:rPr lang="en-US" altLang="zh-CN" sz="1867" b="1">
                  <a:latin typeface="微软雅黑" pitchFamily="34" charset="-122"/>
                  <a:ea typeface="微软雅黑" pitchFamily="34" charset="-122"/>
                </a:rPr>
                <a:t>D</a:t>
              </a:r>
            </a:p>
          </p:txBody>
        </p:sp>
        <p:sp>
          <p:nvSpPr>
            <p:cNvPr id="17" name="Rectangle 12">
              <a:extLst>
                <a:ext uri="{FF2B5EF4-FFF2-40B4-BE49-F238E27FC236}">
                  <a16:creationId xmlns:a16="http://schemas.microsoft.com/office/drawing/2014/main" id="{2BD00B57-CE64-46E8-BBBC-15FE1DED4AEB}"/>
                </a:ext>
              </a:extLst>
            </p:cNvPr>
            <p:cNvSpPr>
              <a:spLocks noChangeArrowheads="1"/>
            </p:cNvSpPr>
            <p:nvPr/>
          </p:nvSpPr>
          <p:spPr bwMode="auto">
            <a:xfrm>
              <a:off x="5081926" y="4314045"/>
              <a:ext cx="412133" cy="1404611"/>
            </a:xfrm>
            <a:prstGeom prst="rect">
              <a:avLst/>
            </a:prstGeom>
            <a:solidFill>
              <a:srgbClr val="FFFF00"/>
            </a:solidFill>
            <a:ln>
              <a:solidFill>
                <a:schemeClr val="tx1"/>
              </a:solidFill>
            </a:ln>
            <a:effectLst/>
          </p:spPr>
          <p:txBody>
            <a:bodyPr wrap="none" anchor="ctr"/>
            <a:lstStyle/>
            <a:p>
              <a:r>
                <a:rPr lang="en-US" altLang="zh-CN" sz="1867" b="1">
                  <a:latin typeface="微软雅黑" pitchFamily="34" charset="-122"/>
                  <a:ea typeface="微软雅黑" pitchFamily="34" charset="-122"/>
                </a:rPr>
                <a:t>B</a:t>
              </a:r>
            </a:p>
          </p:txBody>
        </p:sp>
        <p:sp>
          <p:nvSpPr>
            <p:cNvPr id="18" name="Rectangle 13">
              <a:extLst>
                <a:ext uri="{FF2B5EF4-FFF2-40B4-BE49-F238E27FC236}">
                  <a16:creationId xmlns:a16="http://schemas.microsoft.com/office/drawing/2014/main" id="{60946F64-75ED-4391-A083-1E741D89A462}"/>
                </a:ext>
              </a:extLst>
            </p:cNvPr>
            <p:cNvSpPr>
              <a:spLocks noChangeArrowheads="1"/>
            </p:cNvSpPr>
            <p:nvPr/>
          </p:nvSpPr>
          <p:spPr bwMode="auto">
            <a:xfrm>
              <a:off x="5496338" y="4314045"/>
              <a:ext cx="412133" cy="140461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C</a:t>
              </a:r>
            </a:p>
          </p:txBody>
        </p:sp>
        <p:sp>
          <p:nvSpPr>
            <p:cNvPr id="19" name="Rectangle 14">
              <a:extLst>
                <a:ext uri="{FF2B5EF4-FFF2-40B4-BE49-F238E27FC236}">
                  <a16:creationId xmlns:a16="http://schemas.microsoft.com/office/drawing/2014/main" id="{68F7B752-581C-4FA9-A721-90151E124532}"/>
                </a:ext>
              </a:extLst>
            </p:cNvPr>
            <p:cNvSpPr>
              <a:spLocks noChangeArrowheads="1"/>
            </p:cNvSpPr>
            <p:nvPr/>
          </p:nvSpPr>
          <p:spPr bwMode="auto">
            <a:xfrm>
              <a:off x="5908471" y="4314045"/>
              <a:ext cx="412134" cy="1404611"/>
            </a:xfrm>
            <a:prstGeom prst="rect">
              <a:avLst/>
            </a:prstGeom>
            <a:solidFill>
              <a:srgbClr val="00B0F0"/>
            </a:solidFill>
            <a:ln>
              <a:solidFill>
                <a:schemeClr val="tx1"/>
              </a:solidFill>
            </a:ln>
            <a:effectLst/>
          </p:spPr>
          <p:txBody>
            <a:bodyPr wrap="none" anchor="ctr"/>
            <a:lstStyle/>
            <a:p>
              <a:r>
                <a:rPr lang="en-US" altLang="zh-CN" sz="1867" b="1">
                  <a:latin typeface="微软雅黑" pitchFamily="34" charset="-122"/>
                  <a:ea typeface="微软雅黑" pitchFamily="34" charset="-122"/>
                </a:rPr>
                <a:t>D</a:t>
              </a:r>
            </a:p>
          </p:txBody>
        </p:sp>
        <p:sp>
          <p:nvSpPr>
            <p:cNvPr id="20" name="Rectangle 15">
              <a:extLst>
                <a:ext uri="{FF2B5EF4-FFF2-40B4-BE49-F238E27FC236}">
                  <a16:creationId xmlns:a16="http://schemas.microsoft.com/office/drawing/2014/main" id="{C174464A-998E-4706-8ECF-EE17A8EB98EB}"/>
                </a:ext>
              </a:extLst>
            </p:cNvPr>
            <p:cNvSpPr>
              <a:spLocks noChangeArrowheads="1"/>
            </p:cNvSpPr>
            <p:nvPr/>
          </p:nvSpPr>
          <p:spPr bwMode="auto">
            <a:xfrm>
              <a:off x="6735018" y="4314045"/>
              <a:ext cx="412133" cy="1404611"/>
            </a:xfrm>
            <a:prstGeom prst="rect">
              <a:avLst/>
            </a:prstGeom>
            <a:solidFill>
              <a:srgbClr val="FFFF00"/>
            </a:solidFill>
            <a:ln>
              <a:solidFill>
                <a:schemeClr val="tx1"/>
              </a:solidFill>
            </a:ln>
            <a:effectLst/>
          </p:spPr>
          <p:txBody>
            <a:bodyPr wrap="none" anchor="ctr"/>
            <a:lstStyle/>
            <a:p>
              <a:r>
                <a:rPr lang="en-US" altLang="zh-CN" sz="1867" b="1">
                  <a:latin typeface="微软雅黑" pitchFamily="34" charset="-122"/>
                  <a:ea typeface="微软雅黑" pitchFamily="34" charset="-122"/>
                </a:rPr>
                <a:t>B</a:t>
              </a:r>
            </a:p>
          </p:txBody>
        </p:sp>
        <p:sp>
          <p:nvSpPr>
            <p:cNvPr id="21" name="Rectangle 16">
              <a:extLst>
                <a:ext uri="{FF2B5EF4-FFF2-40B4-BE49-F238E27FC236}">
                  <a16:creationId xmlns:a16="http://schemas.microsoft.com/office/drawing/2014/main" id="{5EB4490A-D1F5-454F-9715-30C2BD1BF591}"/>
                </a:ext>
              </a:extLst>
            </p:cNvPr>
            <p:cNvSpPr>
              <a:spLocks noChangeArrowheads="1"/>
            </p:cNvSpPr>
            <p:nvPr/>
          </p:nvSpPr>
          <p:spPr bwMode="auto">
            <a:xfrm>
              <a:off x="7149429" y="4314045"/>
              <a:ext cx="412133" cy="140461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C</a:t>
              </a:r>
            </a:p>
          </p:txBody>
        </p:sp>
        <p:sp>
          <p:nvSpPr>
            <p:cNvPr id="22" name="Rectangle 17">
              <a:extLst>
                <a:ext uri="{FF2B5EF4-FFF2-40B4-BE49-F238E27FC236}">
                  <a16:creationId xmlns:a16="http://schemas.microsoft.com/office/drawing/2014/main" id="{DB38AA22-04B6-4FD7-90A0-3E8A1FFB6DA2}"/>
                </a:ext>
              </a:extLst>
            </p:cNvPr>
            <p:cNvSpPr>
              <a:spLocks noChangeArrowheads="1"/>
            </p:cNvSpPr>
            <p:nvPr/>
          </p:nvSpPr>
          <p:spPr bwMode="auto">
            <a:xfrm>
              <a:off x="7561560" y="4314045"/>
              <a:ext cx="412134" cy="1404611"/>
            </a:xfrm>
            <a:prstGeom prst="rect">
              <a:avLst/>
            </a:prstGeom>
            <a:solidFill>
              <a:srgbClr val="00B0F0"/>
            </a:solidFill>
            <a:ln>
              <a:solidFill>
                <a:schemeClr val="tx1"/>
              </a:solidFill>
            </a:ln>
            <a:effectLst/>
          </p:spPr>
          <p:txBody>
            <a:bodyPr wrap="none" anchor="ctr"/>
            <a:lstStyle/>
            <a:p>
              <a:r>
                <a:rPr lang="en-US" altLang="zh-CN" sz="1867" b="1">
                  <a:latin typeface="微软雅黑" pitchFamily="34" charset="-122"/>
                  <a:ea typeface="微软雅黑" pitchFamily="34" charset="-122"/>
                </a:rPr>
                <a:t>D</a:t>
              </a:r>
            </a:p>
          </p:txBody>
        </p:sp>
        <p:grpSp>
          <p:nvGrpSpPr>
            <p:cNvPr id="23" name="Group 18">
              <a:extLst>
                <a:ext uri="{FF2B5EF4-FFF2-40B4-BE49-F238E27FC236}">
                  <a16:creationId xmlns:a16="http://schemas.microsoft.com/office/drawing/2014/main" id="{CCC3AF8E-31CF-486A-8F66-35D6C53D3A2E}"/>
                </a:ext>
              </a:extLst>
            </p:cNvPr>
            <p:cNvGrpSpPr>
              <a:grpSpLocks/>
            </p:cNvGrpSpPr>
            <p:nvPr/>
          </p:nvGrpSpPr>
          <p:grpSpPr bwMode="auto">
            <a:xfrm>
              <a:off x="1363612" y="4314045"/>
              <a:ext cx="5371406" cy="1404611"/>
              <a:chOff x="930" y="1661"/>
              <a:chExt cx="2359" cy="1179"/>
            </a:xfrm>
          </p:grpSpPr>
          <p:sp>
            <p:nvSpPr>
              <p:cNvPr id="52" name="Rectangle 19">
                <a:extLst>
                  <a:ext uri="{FF2B5EF4-FFF2-40B4-BE49-F238E27FC236}">
                    <a16:creationId xmlns:a16="http://schemas.microsoft.com/office/drawing/2014/main" id="{6A109E9D-534B-42AF-89CF-424AB0B47C28}"/>
                  </a:ext>
                </a:extLst>
              </p:cNvPr>
              <p:cNvSpPr>
                <a:spLocks noChangeArrowheads="1"/>
              </p:cNvSpPr>
              <p:nvPr/>
            </p:nvSpPr>
            <p:spPr bwMode="auto">
              <a:xfrm>
                <a:off x="930" y="1661"/>
                <a:ext cx="181" cy="1179"/>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dirty="0">
                    <a:latin typeface="微软雅黑" pitchFamily="34" charset="-122"/>
                    <a:ea typeface="微软雅黑" pitchFamily="34" charset="-122"/>
                  </a:rPr>
                  <a:t>A</a:t>
                </a:r>
              </a:p>
            </p:txBody>
          </p:sp>
          <p:sp>
            <p:nvSpPr>
              <p:cNvPr id="53" name="Rectangle 20">
                <a:extLst>
                  <a:ext uri="{FF2B5EF4-FFF2-40B4-BE49-F238E27FC236}">
                    <a16:creationId xmlns:a16="http://schemas.microsoft.com/office/drawing/2014/main" id="{D5C7BAA9-B4BB-443A-A7BF-A7B3014459B4}"/>
                  </a:ext>
                </a:extLst>
              </p:cNvPr>
              <p:cNvSpPr>
                <a:spLocks noChangeArrowheads="1"/>
              </p:cNvSpPr>
              <p:nvPr/>
            </p:nvSpPr>
            <p:spPr bwMode="auto">
              <a:xfrm>
                <a:off x="1656" y="1661"/>
                <a:ext cx="181" cy="1179"/>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A</a:t>
                </a:r>
              </a:p>
            </p:txBody>
          </p:sp>
          <p:sp>
            <p:nvSpPr>
              <p:cNvPr id="54" name="Rectangle 21">
                <a:extLst>
                  <a:ext uri="{FF2B5EF4-FFF2-40B4-BE49-F238E27FC236}">
                    <a16:creationId xmlns:a16="http://schemas.microsoft.com/office/drawing/2014/main" id="{FE17A619-7447-4E83-A8BD-20179058C2B8}"/>
                  </a:ext>
                </a:extLst>
              </p:cNvPr>
              <p:cNvSpPr>
                <a:spLocks noChangeArrowheads="1"/>
              </p:cNvSpPr>
              <p:nvPr/>
            </p:nvSpPr>
            <p:spPr bwMode="auto">
              <a:xfrm>
                <a:off x="2382" y="1661"/>
                <a:ext cx="181" cy="1179"/>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A</a:t>
                </a:r>
              </a:p>
            </p:txBody>
          </p:sp>
          <p:sp>
            <p:nvSpPr>
              <p:cNvPr id="55" name="Rectangle 22">
                <a:extLst>
                  <a:ext uri="{FF2B5EF4-FFF2-40B4-BE49-F238E27FC236}">
                    <a16:creationId xmlns:a16="http://schemas.microsoft.com/office/drawing/2014/main" id="{CD52A4CD-F0CE-4D3A-BF2C-7F910812081B}"/>
                  </a:ext>
                </a:extLst>
              </p:cNvPr>
              <p:cNvSpPr>
                <a:spLocks noChangeArrowheads="1"/>
              </p:cNvSpPr>
              <p:nvPr/>
            </p:nvSpPr>
            <p:spPr bwMode="auto">
              <a:xfrm>
                <a:off x="3108" y="1661"/>
                <a:ext cx="181" cy="1179"/>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7" b="1">
                    <a:latin typeface="微软雅黑" pitchFamily="34" charset="-122"/>
                    <a:ea typeface="微软雅黑" pitchFamily="34" charset="-122"/>
                  </a:rPr>
                  <a:t>A</a:t>
                </a:r>
              </a:p>
            </p:txBody>
          </p:sp>
        </p:grpSp>
        <p:grpSp>
          <p:nvGrpSpPr>
            <p:cNvPr id="24" name="Group 30">
              <a:extLst>
                <a:ext uri="{FF2B5EF4-FFF2-40B4-BE49-F238E27FC236}">
                  <a16:creationId xmlns:a16="http://schemas.microsoft.com/office/drawing/2014/main" id="{B2708F2D-92D6-437F-85FA-064A5A7E0BCB}"/>
                </a:ext>
              </a:extLst>
            </p:cNvPr>
            <p:cNvGrpSpPr>
              <a:grpSpLocks/>
            </p:cNvGrpSpPr>
            <p:nvPr/>
          </p:nvGrpSpPr>
          <p:grpSpPr bwMode="auto">
            <a:xfrm>
              <a:off x="1363610" y="5773458"/>
              <a:ext cx="1650815" cy="434847"/>
              <a:chOff x="930" y="2886"/>
              <a:chExt cx="725" cy="365"/>
            </a:xfrm>
          </p:grpSpPr>
          <p:sp>
            <p:nvSpPr>
              <p:cNvPr id="50" name="Text Box 31">
                <a:extLst>
                  <a:ext uri="{FF2B5EF4-FFF2-40B4-BE49-F238E27FC236}">
                    <a16:creationId xmlns:a16="http://schemas.microsoft.com/office/drawing/2014/main" id="{9D0547C6-3CA6-4F8E-9240-8D89B4E73D3B}"/>
                  </a:ext>
                </a:extLst>
              </p:cNvPr>
              <p:cNvSpPr txBox="1">
                <a:spLocks noChangeArrowheads="1"/>
              </p:cNvSpPr>
              <p:nvPr/>
            </p:nvSpPr>
            <p:spPr bwMode="auto">
              <a:xfrm>
                <a:off x="1017"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7" dirty="0">
                    <a:latin typeface="微软雅黑" pitchFamily="34" charset="-122"/>
                    <a:ea typeface="微软雅黑" pitchFamily="34" charset="-122"/>
                  </a:rPr>
                  <a:t>TDM </a:t>
                </a:r>
                <a:r>
                  <a:rPr kumimoji="1" lang="zh-CN" altLang="en-US" sz="1867" dirty="0">
                    <a:latin typeface="微软雅黑" pitchFamily="34" charset="-122"/>
                    <a:ea typeface="微软雅黑" pitchFamily="34" charset="-122"/>
                  </a:rPr>
                  <a:t>帧</a:t>
                </a:r>
              </a:p>
            </p:txBody>
          </p:sp>
          <p:sp>
            <p:nvSpPr>
              <p:cNvPr id="51" name="AutoShape 32">
                <a:extLst>
                  <a:ext uri="{FF2B5EF4-FFF2-40B4-BE49-F238E27FC236}">
                    <a16:creationId xmlns:a16="http://schemas.microsoft.com/office/drawing/2014/main" id="{DF399517-0A4F-4B9A-A431-66EE649D7364}"/>
                  </a:ext>
                </a:extLst>
              </p:cNvPr>
              <p:cNvSpPr>
                <a:spLocks/>
              </p:cNvSpPr>
              <p:nvPr/>
            </p:nvSpPr>
            <p:spPr bwMode="auto">
              <a:xfrm rot="16200000" flipV="1">
                <a:off x="124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grpSp>
          <p:nvGrpSpPr>
            <p:cNvPr id="25" name="Group 33">
              <a:extLst>
                <a:ext uri="{FF2B5EF4-FFF2-40B4-BE49-F238E27FC236}">
                  <a16:creationId xmlns:a16="http://schemas.microsoft.com/office/drawing/2014/main" id="{D2EAECF3-6F48-4D2C-B15C-1211FC83FAE9}"/>
                </a:ext>
              </a:extLst>
            </p:cNvPr>
            <p:cNvGrpSpPr>
              <a:grpSpLocks/>
            </p:cNvGrpSpPr>
            <p:nvPr/>
          </p:nvGrpSpPr>
          <p:grpSpPr bwMode="auto">
            <a:xfrm>
              <a:off x="3014425" y="5773458"/>
              <a:ext cx="1650810" cy="434847"/>
              <a:chOff x="1655" y="2886"/>
              <a:chExt cx="725" cy="365"/>
            </a:xfrm>
          </p:grpSpPr>
          <p:sp>
            <p:nvSpPr>
              <p:cNvPr id="48" name="Text Box 34">
                <a:extLst>
                  <a:ext uri="{FF2B5EF4-FFF2-40B4-BE49-F238E27FC236}">
                    <a16:creationId xmlns:a16="http://schemas.microsoft.com/office/drawing/2014/main" id="{0FDC49B2-215F-4129-83F1-D1A1C42CAEB1}"/>
                  </a:ext>
                </a:extLst>
              </p:cNvPr>
              <p:cNvSpPr txBox="1">
                <a:spLocks noChangeArrowheads="1"/>
              </p:cNvSpPr>
              <p:nvPr/>
            </p:nvSpPr>
            <p:spPr bwMode="auto">
              <a:xfrm>
                <a:off x="1748"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7" dirty="0">
                    <a:latin typeface="微软雅黑" pitchFamily="34" charset="-122"/>
                    <a:ea typeface="微软雅黑" pitchFamily="34" charset="-122"/>
                  </a:rPr>
                  <a:t>TDM </a:t>
                </a:r>
                <a:r>
                  <a:rPr kumimoji="1" lang="zh-CN" altLang="en-US" sz="1867" dirty="0">
                    <a:latin typeface="微软雅黑" pitchFamily="34" charset="-122"/>
                    <a:ea typeface="微软雅黑" pitchFamily="34" charset="-122"/>
                  </a:rPr>
                  <a:t>帧</a:t>
                </a:r>
              </a:p>
            </p:txBody>
          </p:sp>
          <p:sp>
            <p:nvSpPr>
              <p:cNvPr id="49" name="AutoShape 35">
                <a:extLst>
                  <a:ext uri="{FF2B5EF4-FFF2-40B4-BE49-F238E27FC236}">
                    <a16:creationId xmlns:a16="http://schemas.microsoft.com/office/drawing/2014/main" id="{A62C92FF-A7BA-4318-88C7-E00C5EB43943}"/>
                  </a:ext>
                </a:extLst>
              </p:cNvPr>
              <p:cNvSpPr>
                <a:spLocks/>
              </p:cNvSpPr>
              <p:nvPr/>
            </p:nvSpPr>
            <p:spPr bwMode="auto">
              <a:xfrm rot="16200000" flipV="1">
                <a:off x="197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grpSp>
          <p:nvGrpSpPr>
            <p:cNvPr id="26" name="Group 36">
              <a:extLst>
                <a:ext uri="{FF2B5EF4-FFF2-40B4-BE49-F238E27FC236}">
                  <a16:creationId xmlns:a16="http://schemas.microsoft.com/office/drawing/2014/main" id="{88A61329-536A-4494-8A13-D4838F7AECBC}"/>
                </a:ext>
              </a:extLst>
            </p:cNvPr>
            <p:cNvGrpSpPr>
              <a:grpSpLocks/>
            </p:cNvGrpSpPr>
            <p:nvPr/>
          </p:nvGrpSpPr>
          <p:grpSpPr bwMode="auto">
            <a:xfrm>
              <a:off x="4665238" y="5773458"/>
              <a:ext cx="1650815" cy="434847"/>
              <a:chOff x="2380" y="2886"/>
              <a:chExt cx="725" cy="365"/>
            </a:xfrm>
          </p:grpSpPr>
          <p:sp>
            <p:nvSpPr>
              <p:cNvPr id="46" name="Text Box 37">
                <a:extLst>
                  <a:ext uri="{FF2B5EF4-FFF2-40B4-BE49-F238E27FC236}">
                    <a16:creationId xmlns:a16="http://schemas.microsoft.com/office/drawing/2014/main" id="{B3CF9F58-FA7D-4857-ABCA-4E01F8A69774}"/>
                  </a:ext>
                </a:extLst>
              </p:cNvPr>
              <p:cNvSpPr txBox="1">
                <a:spLocks noChangeArrowheads="1"/>
              </p:cNvSpPr>
              <p:nvPr/>
            </p:nvSpPr>
            <p:spPr bwMode="auto">
              <a:xfrm>
                <a:off x="2474"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7" dirty="0">
                    <a:latin typeface="微软雅黑" pitchFamily="34" charset="-122"/>
                    <a:ea typeface="微软雅黑" pitchFamily="34" charset="-122"/>
                  </a:rPr>
                  <a:t>TDM </a:t>
                </a:r>
                <a:r>
                  <a:rPr kumimoji="1" lang="zh-CN" altLang="en-US" sz="1867" dirty="0">
                    <a:latin typeface="微软雅黑" pitchFamily="34" charset="-122"/>
                    <a:ea typeface="微软雅黑" pitchFamily="34" charset="-122"/>
                  </a:rPr>
                  <a:t>帧</a:t>
                </a:r>
              </a:p>
            </p:txBody>
          </p:sp>
          <p:sp>
            <p:nvSpPr>
              <p:cNvPr id="47" name="AutoShape 38">
                <a:extLst>
                  <a:ext uri="{FF2B5EF4-FFF2-40B4-BE49-F238E27FC236}">
                    <a16:creationId xmlns:a16="http://schemas.microsoft.com/office/drawing/2014/main" id="{923E51F5-FDAF-491D-8B3D-9E866EE72C37}"/>
                  </a:ext>
                </a:extLst>
              </p:cNvPr>
              <p:cNvSpPr>
                <a:spLocks/>
              </p:cNvSpPr>
              <p:nvPr/>
            </p:nvSpPr>
            <p:spPr bwMode="auto">
              <a:xfrm rot="16200000" flipV="1">
                <a:off x="269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grpSp>
          <p:nvGrpSpPr>
            <p:cNvPr id="27" name="Group 39">
              <a:extLst>
                <a:ext uri="{FF2B5EF4-FFF2-40B4-BE49-F238E27FC236}">
                  <a16:creationId xmlns:a16="http://schemas.microsoft.com/office/drawing/2014/main" id="{626554B7-DEE5-4828-A5E0-FFFFECB8111E}"/>
                </a:ext>
              </a:extLst>
            </p:cNvPr>
            <p:cNvGrpSpPr>
              <a:grpSpLocks/>
            </p:cNvGrpSpPr>
            <p:nvPr/>
          </p:nvGrpSpPr>
          <p:grpSpPr bwMode="auto">
            <a:xfrm>
              <a:off x="6316055" y="5773458"/>
              <a:ext cx="1650812" cy="434847"/>
              <a:chOff x="3105" y="2886"/>
              <a:chExt cx="725" cy="365"/>
            </a:xfrm>
          </p:grpSpPr>
          <p:sp>
            <p:nvSpPr>
              <p:cNvPr id="44" name="Text Box 40">
                <a:extLst>
                  <a:ext uri="{FF2B5EF4-FFF2-40B4-BE49-F238E27FC236}">
                    <a16:creationId xmlns:a16="http://schemas.microsoft.com/office/drawing/2014/main" id="{07567491-F718-45BF-A890-F90488ECE447}"/>
                  </a:ext>
                </a:extLst>
              </p:cNvPr>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7" dirty="0">
                    <a:latin typeface="微软雅黑" pitchFamily="34" charset="-122"/>
                    <a:ea typeface="微软雅黑" pitchFamily="34" charset="-122"/>
                  </a:rPr>
                  <a:t>TDM </a:t>
                </a:r>
                <a:r>
                  <a:rPr kumimoji="1" lang="zh-CN" altLang="en-US" sz="1867" dirty="0">
                    <a:latin typeface="微软雅黑" pitchFamily="34" charset="-122"/>
                    <a:ea typeface="微软雅黑" pitchFamily="34" charset="-122"/>
                  </a:rPr>
                  <a:t>帧</a:t>
                </a:r>
              </a:p>
            </p:txBody>
          </p:sp>
          <p:sp>
            <p:nvSpPr>
              <p:cNvPr id="45" name="AutoShape 41">
                <a:extLst>
                  <a:ext uri="{FF2B5EF4-FFF2-40B4-BE49-F238E27FC236}">
                    <a16:creationId xmlns:a16="http://schemas.microsoft.com/office/drawing/2014/main" id="{26FDC850-1A11-44C1-BFA3-CA651347027B}"/>
                  </a:ext>
                </a:extLst>
              </p:cNvPr>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sp>
          <p:nvSpPr>
            <p:cNvPr id="28" name="Rectangle 42">
              <a:extLst>
                <a:ext uri="{FF2B5EF4-FFF2-40B4-BE49-F238E27FC236}">
                  <a16:creationId xmlns:a16="http://schemas.microsoft.com/office/drawing/2014/main" id="{BDC85C1D-BB27-497F-88A4-C6A116CD9D20}"/>
                </a:ext>
              </a:extLst>
            </p:cNvPr>
            <p:cNvSpPr>
              <a:spLocks noChangeArrowheads="1"/>
            </p:cNvSpPr>
            <p:nvPr/>
          </p:nvSpPr>
          <p:spPr bwMode="auto">
            <a:xfrm>
              <a:off x="8507198" y="4827270"/>
              <a:ext cx="515727" cy="25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5975" eaLnBrk="0" hangingPunct="0"/>
              <a:r>
                <a:rPr kumimoji="1" lang="en-US" altLang="zh-CN" sz="1867" b="1" dirty="0">
                  <a:latin typeface="微软雅黑" pitchFamily="34" charset="-122"/>
                  <a:ea typeface="微软雅黑" pitchFamily="34" charset="-122"/>
                </a:rPr>
                <a:t>…</a:t>
              </a:r>
            </a:p>
          </p:txBody>
        </p:sp>
        <p:sp>
          <p:nvSpPr>
            <p:cNvPr id="29" name="Line 43">
              <a:extLst>
                <a:ext uri="{FF2B5EF4-FFF2-40B4-BE49-F238E27FC236}">
                  <a16:creationId xmlns:a16="http://schemas.microsoft.com/office/drawing/2014/main" id="{EBC63B40-AF0B-4EA9-AF4B-B8DB91189786}"/>
                </a:ext>
              </a:extLst>
            </p:cNvPr>
            <p:cNvSpPr>
              <a:spLocks noChangeShapeType="1"/>
            </p:cNvSpPr>
            <p:nvPr/>
          </p:nvSpPr>
          <p:spPr bwMode="auto">
            <a:xfrm rot="16200000">
              <a:off x="249692" y="5088429"/>
              <a:ext cx="2227840" cy="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nvGrpSpPr>
            <p:cNvPr id="30" name="Group 44">
              <a:extLst>
                <a:ext uri="{FF2B5EF4-FFF2-40B4-BE49-F238E27FC236}">
                  <a16:creationId xmlns:a16="http://schemas.microsoft.com/office/drawing/2014/main" id="{2A1A8D9B-C7B0-4E9F-B0E7-EB86AD523A1C}"/>
                </a:ext>
              </a:extLst>
            </p:cNvPr>
            <p:cNvGrpSpPr>
              <a:grpSpLocks/>
            </p:cNvGrpSpPr>
            <p:nvPr/>
          </p:nvGrpSpPr>
          <p:grpSpPr bwMode="auto">
            <a:xfrm>
              <a:off x="7973700" y="5773457"/>
              <a:ext cx="1650812" cy="434847"/>
              <a:chOff x="3105" y="2886"/>
              <a:chExt cx="725" cy="365"/>
            </a:xfrm>
          </p:grpSpPr>
          <p:sp>
            <p:nvSpPr>
              <p:cNvPr id="42" name="Text Box 45">
                <a:extLst>
                  <a:ext uri="{FF2B5EF4-FFF2-40B4-BE49-F238E27FC236}">
                    <a16:creationId xmlns:a16="http://schemas.microsoft.com/office/drawing/2014/main" id="{E973A468-DB14-4D45-A20A-E8D135C9D7BF}"/>
                  </a:ext>
                </a:extLst>
              </p:cNvPr>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7" dirty="0">
                    <a:latin typeface="微软雅黑" pitchFamily="34" charset="-122"/>
                    <a:ea typeface="微软雅黑" pitchFamily="34" charset="-122"/>
                  </a:rPr>
                  <a:t>TDM </a:t>
                </a:r>
                <a:r>
                  <a:rPr kumimoji="1" lang="zh-CN" altLang="en-US" sz="1867" dirty="0">
                    <a:latin typeface="微软雅黑" pitchFamily="34" charset="-122"/>
                    <a:ea typeface="微软雅黑" pitchFamily="34" charset="-122"/>
                  </a:rPr>
                  <a:t>帧</a:t>
                </a:r>
              </a:p>
            </p:txBody>
          </p:sp>
          <p:sp>
            <p:nvSpPr>
              <p:cNvPr id="43" name="AutoShape 46">
                <a:extLst>
                  <a:ext uri="{FF2B5EF4-FFF2-40B4-BE49-F238E27FC236}">
                    <a16:creationId xmlns:a16="http://schemas.microsoft.com/office/drawing/2014/main" id="{FF4A6548-1B6F-4EEC-80EC-22C29F85302B}"/>
                  </a:ext>
                </a:extLst>
              </p:cNvPr>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latin typeface="微软雅黑" pitchFamily="34" charset="-122"/>
                  <a:ea typeface="微软雅黑" pitchFamily="34" charset="-122"/>
                </a:endParaRPr>
              </a:p>
            </p:txBody>
          </p:sp>
        </p:grpSp>
        <p:sp>
          <p:nvSpPr>
            <p:cNvPr id="31" name="Line 47">
              <a:extLst>
                <a:ext uri="{FF2B5EF4-FFF2-40B4-BE49-F238E27FC236}">
                  <a16:creationId xmlns:a16="http://schemas.microsoft.com/office/drawing/2014/main" id="{8C43D2A5-0F2B-41DB-9C5C-74B6838E9BED}"/>
                </a:ext>
              </a:extLst>
            </p:cNvPr>
            <p:cNvSpPr>
              <a:spLocks noChangeShapeType="1"/>
            </p:cNvSpPr>
            <p:nvPr/>
          </p:nvSpPr>
          <p:spPr bwMode="auto">
            <a:xfrm>
              <a:off x="3015567" y="4205631"/>
              <a:ext cx="0" cy="1783464"/>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2" name="Line 48">
              <a:extLst>
                <a:ext uri="{FF2B5EF4-FFF2-40B4-BE49-F238E27FC236}">
                  <a16:creationId xmlns:a16="http://schemas.microsoft.com/office/drawing/2014/main" id="{B89DCE33-10DF-4B30-8D55-B92435F3AD53}"/>
                </a:ext>
              </a:extLst>
            </p:cNvPr>
            <p:cNvSpPr>
              <a:spLocks noChangeShapeType="1"/>
            </p:cNvSpPr>
            <p:nvPr/>
          </p:nvSpPr>
          <p:spPr bwMode="auto">
            <a:xfrm>
              <a:off x="4668659" y="4205631"/>
              <a:ext cx="0" cy="1783464"/>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3" name="Line 49">
              <a:extLst>
                <a:ext uri="{FF2B5EF4-FFF2-40B4-BE49-F238E27FC236}">
                  <a16:creationId xmlns:a16="http://schemas.microsoft.com/office/drawing/2014/main" id="{004D172B-12E4-4D04-A6B0-EBA8336DCD8A}"/>
                </a:ext>
              </a:extLst>
            </p:cNvPr>
            <p:cNvSpPr>
              <a:spLocks noChangeShapeType="1"/>
            </p:cNvSpPr>
            <p:nvPr/>
          </p:nvSpPr>
          <p:spPr bwMode="auto">
            <a:xfrm>
              <a:off x="6321748" y="4205631"/>
              <a:ext cx="0" cy="1783464"/>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4" name="Line 50">
              <a:extLst>
                <a:ext uri="{FF2B5EF4-FFF2-40B4-BE49-F238E27FC236}">
                  <a16:creationId xmlns:a16="http://schemas.microsoft.com/office/drawing/2014/main" id="{854731B3-6C67-4869-AF4C-03016A11353D}"/>
                </a:ext>
              </a:extLst>
            </p:cNvPr>
            <p:cNvSpPr>
              <a:spLocks noChangeShapeType="1"/>
            </p:cNvSpPr>
            <p:nvPr/>
          </p:nvSpPr>
          <p:spPr bwMode="auto">
            <a:xfrm>
              <a:off x="7974838" y="4205631"/>
              <a:ext cx="0" cy="1783464"/>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5" name="Line 51">
              <a:extLst>
                <a:ext uri="{FF2B5EF4-FFF2-40B4-BE49-F238E27FC236}">
                  <a16:creationId xmlns:a16="http://schemas.microsoft.com/office/drawing/2014/main" id="{CDDC73ED-48FA-4D2F-860D-2CE3CFECBA63}"/>
                </a:ext>
              </a:extLst>
            </p:cNvPr>
            <p:cNvSpPr>
              <a:spLocks noChangeShapeType="1"/>
            </p:cNvSpPr>
            <p:nvPr/>
          </p:nvSpPr>
          <p:spPr bwMode="auto">
            <a:xfrm>
              <a:off x="1355808" y="4260434"/>
              <a:ext cx="0" cy="1783464"/>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6" name="Text Box 53">
              <a:extLst>
                <a:ext uri="{FF2B5EF4-FFF2-40B4-BE49-F238E27FC236}">
                  <a16:creationId xmlns:a16="http://schemas.microsoft.com/office/drawing/2014/main" id="{DDC0B0F9-9879-4623-A5F1-FB8C3B65169E}"/>
                </a:ext>
              </a:extLst>
            </p:cNvPr>
            <p:cNvSpPr txBox="1">
              <a:spLocks noChangeArrowheads="1"/>
            </p:cNvSpPr>
            <p:nvPr/>
          </p:nvSpPr>
          <p:spPr bwMode="auto">
            <a:xfrm>
              <a:off x="3368325" y="3652125"/>
              <a:ext cx="1498739" cy="32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7" dirty="0">
                  <a:solidFill>
                    <a:srgbClr val="C00000"/>
                  </a:solidFill>
                  <a:latin typeface="微软雅黑" pitchFamily="34" charset="-122"/>
                  <a:ea typeface="微软雅黑" pitchFamily="34" charset="-122"/>
                </a:rPr>
                <a:t>周期性出现</a:t>
              </a:r>
            </a:p>
          </p:txBody>
        </p:sp>
        <p:sp>
          <p:nvSpPr>
            <p:cNvPr id="38" name="Line 26">
              <a:extLst>
                <a:ext uri="{FF2B5EF4-FFF2-40B4-BE49-F238E27FC236}">
                  <a16:creationId xmlns:a16="http://schemas.microsoft.com/office/drawing/2014/main" id="{F3D43AFB-8802-4D4E-9BA6-80DDEC91EB69}"/>
                </a:ext>
              </a:extLst>
            </p:cNvPr>
            <p:cNvSpPr>
              <a:spLocks noChangeShapeType="1"/>
            </p:cNvSpPr>
            <p:nvPr/>
          </p:nvSpPr>
          <p:spPr bwMode="auto">
            <a:xfrm flipH="1">
              <a:off x="1568540" y="3989995"/>
              <a:ext cx="2480775" cy="270438"/>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39" name="Line 27">
              <a:extLst>
                <a:ext uri="{FF2B5EF4-FFF2-40B4-BE49-F238E27FC236}">
                  <a16:creationId xmlns:a16="http://schemas.microsoft.com/office/drawing/2014/main" id="{A464B3F3-1AB5-4B52-ADF8-B6BB4E6D958F}"/>
                </a:ext>
              </a:extLst>
            </p:cNvPr>
            <p:cNvSpPr>
              <a:spLocks noChangeShapeType="1"/>
            </p:cNvSpPr>
            <p:nvPr/>
          </p:nvSpPr>
          <p:spPr bwMode="auto">
            <a:xfrm flipH="1">
              <a:off x="3212519" y="3989996"/>
              <a:ext cx="836793" cy="270439"/>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40" name="Line 28">
              <a:extLst>
                <a:ext uri="{FF2B5EF4-FFF2-40B4-BE49-F238E27FC236}">
                  <a16:creationId xmlns:a16="http://schemas.microsoft.com/office/drawing/2014/main" id="{AD7D6377-E575-4F7F-B1B5-C0A69AFF4B5E}"/>
                </a:ext>
              </a:extLst>
            </p:cNvPr>
            <p:cNvSpPr>
              <a:spLocks noChangeShapeType="1"/>
            </p:cNvSpPr>
            <p:nvPr/>
          </p:nvSpPr>
          <p:spPr bwMode="auto">
            <a:xfrm>
              <a:off x="4049314" y="3989994"/>
              <a:ext cx="809468" cy="270438"/>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sp>
          <p:nvSpPr>
            <p:cNvPr id="41" name="Line 29">
              <a:extLst>
                <a:ext uri="{FF2B5EF4-FFF2-40B4-BE49-F238E27FC236}">
                  <a16:creationId xmlns:a16="http://schemas.microsoft.com/office/drawing/2014/main" id="{66028EB0-4EFD-4B5F-A65C-FACEFA93E11B}"/>
                </a:ext>
              </a:extLst>
            </p:cNvPr>
            <p:cNvSpPr>
              <a:spLocks noChangeShapeType="1"/>
            </p:cNvSpPr>
            <p:nvPr/>
          </p:nvSpPr>
          <p:spPr bwMode="auto">
            <a:xfrm>
              <a:off x="4049314" y="3989995"/>
              <a:ext cx="2453451" cy="270438"/>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latin typeface="微软雅黑" pitchFamily="34" charset="-122"/>
                <a:ea typeface="微软雅黑" pitchFamily="34" charset="-122"/>
              </a:endParaRPr>
            </a:p>
          </p:txBody>
        </p:sp>
      </p:grpSp>
      <p:sp>
        <p:nvSpPr>
          <p:cNvPr id="57" name="文本框 56">
            <a:extLst>
              <a:ext uri="{FF2B5EF4-FFF2-40B4-BE49-F238E27FC236}">
                <a16:creationId xmlns:a16="http://schemas.microsoft.com/office/drawing/2014/main" id="{CBDC1E29-03AE-46E7-987B-D958BF3A8C3B}"/>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1251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91C88-4613-4D83-B39A-BBE2CFAD9560}"/>
              </a:ext>
            </a:extLst>
          </p:cNvPr>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rPr>
              <a:t>）</a:t>
            </a:r>
          </a:p>
        </p:txBody>
      </p:sp>
      <p:sp>
        <p:nvSpPr>
          <p:cNvPr id="3" name="内容占位符 2">
            <a:extLst>
              <a:ext uri="{FF2B5EF4-FFF2-40B4-BE49-F238E27FC236}">
                <a16:creationId xmlns:a16="http://schemas.microsoft.com/office/drawing/2014/main" id="{7BB4897C-745F-4C1F-9E37-CC03FC1B6952}"/>
              </a:ext>
            </a:extLst>
          </p:cNvPr>
          <p:cNvSpPr>
            <a:spLocks noGrp="1"/>
          </p:cNvSpPr>
          <p:nvPr>
            <p:ph idx="1"/>
          </p:nvPr>
        </p:nvSpPr>
        <p:spPr>
          <a:xfrm>
            <a:off x="475563" y="1428688"/>
            <a:ext cx="11449437" cy="4586694"/>
          </a:xfrm>
        </p:spPr>
        <p:txBody>
          <a:bodyPr>
            <a:normAutofit/>
          </a:bodyPr>
          <a:lstStyle/>
          <a:p>
            <a:pPr>
              <a:lnSpc>
                <a:spcPts val="3400"/>
              </a:lnSpc>
            </a:pPr>
            <a:r>
              <a:rPr lang="zh-CN" altLang="en-US" sz="2400" b="1" dirty="0">
                <a:solidFill>
                  <a:srgbClr val="7030A0"/>
                </a:solidFill>
                <a:latin typeface="微软雅黑" pitchFamily="34" charset="-122"/>
                <a:ea typeface="微软雅黑" pitchFamily="34" charset="-122"/>
              </a:rPr>
              <a:t>存在的不足：</a:t>
            </a:r>
            <a:r>
              <a:rPr lang="zh-CN" altLang="en-US" sz="2400" dirty="0">
                <a:latin typeface="微软雅黑" pitchFamily="34" charset="-122"/>
                <a:ea typeface="微软雅黑" pitchFamily="34" charset="-122"/>
              </a:rPr>
              <a:t>使用时分复用系统传送计算机数据时，由于计算机数据的突发性质，用户对分配到的子信道的利用率一般是不高的。</a:t>
            </a:r>
          </a:p>
          <a:p>
            <a:pPr>
              <a:lnSpc>
                <a:spcPts val="3400"/>
              </a:lnSpc>
            </a:pPr>
            <a:endParaRPr lang="zh-CN" altLang="en-US" sz="2400" dirty="0"/>
          </a:p>
        </p:txBody>
      </p:sp>
      <p:sp>
        <p:nvSpPr>
          <p:cNvPr id="4" name="灯片编号占位符 3">
            <a:extLst>
              <a:ext uri="{FF2B5EF4-FFF2-40B4-BE49-F238E27FC236}">
                <a16:creationId xmlns:a16="http://schemas.microsoft.com/office/drawing/2014/main" id="{F5C8C6E7-239F-4988-A5ED-712E079CA542}"/>
              </a:ext>
            </a:extLst>
          </p:cNvPr>
          <p:cNvSpPr>
            <a:spLocks noGrp="1"/>
          </p:cNvSpPr>
          <p:nvPr>
            <p:ph type="sldNum" sz="quarter" idx="12"/>
          </p:nvPr>
        </p:nvSpPr>
        <p:spPr/>
        <p:txBody>
          <a:bodyPr/>
          <a:lstStyle/>
          <a:p>
            <a:fld id="{8D4D1E41-7A09-AB4A-A4E1-09765ADA2698}" type="slidenum">
              <a:rPr kumimoji="1" lang="zh-CN" altLang="en-US" smtClean="0"/>
              <a:t>121</a:t>
            </a:fld>
            <a:endParaRPr kumimoji="1" lang="zh-CN" altLang="en-US" dirty="0"/>
          </a:p>
        </p:txBody>
      </p:sp>
      <p:sp>
        <p:nvSpPr>
          <p:cNvPr id="5" name="圆角矩形 17">
            <a:extLst>
              <a:ext uri="{FF2B5EF4-FFF2-40B4-BE49-F238E27FC236}">
                <a16:creationId xmlns:a16="http://schemas.microsoft.com/office/drawing/2014/main" id="{A8B1CB94-4194-49A6-9125-46B1DE5697D3}"/>
              </a:ext>
            </a:extLst>
          </p:cNvPr>
          <p:cNvSpPr/>
          <p:nvPr/>
        </p:nvSpPr>
        <p:spPr>
          <a:xfrm>
            <a:off x="561692" y="2795812"/>
            <a:ext cx="11154745" cy="3653852"/>
          </a:xfrm>
          <a:prstGeom prst="roundRect">
            <a:avLst>
              <a:gd name="adj" fmla="val 826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a:extLst>
              <a:ext uri="{FF2B5EF4-FFF2-40B4-BE49-F238E27FC236}">
                <a16:creationId xmlns:a16="http://schemas.microsoft.com/office/drawing/2014/main" id="{ADF0D981-5EB5-43D9-8484-D6884277A513}"/>
              </a:ext>
            </a:extLst>
          </p:cNvPr>
          <p:cNvSpPr/>
          <p:nvPr/>
        </p:nvSpPr>
        <p:spPr>
          <a:xfrm>
            <a:off x="3461555" y="6040645"/>
            <a:ext cx="5109091" cy="461665"/>
          </a:xfrm>
          <a:prstGeom prst="rect">
            <a:avLst/>
          </a:prstGeom>
        </p:spPr>
        <p:txBody>
          <a:bodyPr wrap="none">
            <a:spAutoFit/>
          </a:bodyPr>
          <a:lstStyle/>
          <a:p>
            <a:pPr algn="ctr"/>
            <a:r>
              <a:rPr lang="zh-CN" altLang="zh-CN" sz="2400" dirty="0">
                <a:latin typeface="微软雅黑" pitchFamily="34" charset="-122"/>
                <a:ea typeface="微软雅黑" pitchFamily="34" charset="-122"/>
              </a:rPr>
              <a:t>时分复用可能会造成线路资源的浪费</a:t>
            </a:r>
            <a:endParaRPr lang="zh-CN" altLang="en-US" sz="2400" dirty="0">
              <a:latin typeface="微软雅黑" pitchFamily="34" charset="-122"/>
              <a:ea typeface="微软雅黑" pitchFamily="34" charset="-122"/>
            </a:endParaRPr>
          </a:p>
        </p:txBody>
      </p:sp>
      <p:sp>
        <p:nvSpPr>
          <p:cNvPr id="8" name="Freeform 3">
            <a:extLst>
              <a:ext uri="{FF2B5EF4-FFF2-40B4-BE49-F238E27FC236}">
                <a16:creationId xmlns:a16="http://schemas.microsoft.com/office/drawing/2014/main" id="{582CFD23-F1BD-4B52-BFFB-CF23CB3C062B}"/>
              </a:ext>
            </a:extLst>
          </p:cNvPr>
          <p:cNvSpPr>
            <a:spLocks/>
          </p:cNvSpPr>
          <p:nvPr/>
        </p:nvSpPr>
        <p:spPr bwMode="auto">
          <a:xfrm>
            <a:off x="8016194"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9" name="Freeform 4">
            <a:extLst>
              <a:ext uri="{FF2B5EF4-FFF2-40B4-BE49-F238E27FC236}">
                <a16:creationId xmlns:a16="http://schemas.microsoft.com/office/drawing/2014/main" id="{9FA2D59F-E1BD-4437-971A-D9759138DACC}"/>
              </a:ext>
            </a:extLst>
          </p:cNvPr>
          <p:cNvSpPr>
            <a:spLocks/>
          </p:cNvSpPr>
          <p:nvPr/>
        </p:nvSpPr>
        <p:spPr bwMode="auto">
          <a:xfrm>
            <a:off x="9139814"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0" name="Freeform 5">
            <a:extLst>
              <a:ext uri="{FF2B5EF4-FFF2-40B4-BE49-F238E27FC236}">
                <a16:creationId xmlns:a16="http://schemas.microsoft.com/office/drawing/2014/main" id="{1FD48275-FAAE-4260-86C3-A93B8A03A11D}"/>
              </a:ext>
            </a:extLst>
          </p:cNvPr>
          <p:cNvSpPr>
            <a:spLocks/>
          </p:cNvSpPr>
          <p:nvPr/>
        </p:nvSpPr>
        <p:spPr bwMode="auto">
          <a:xfrm>
            <a:off x="9700698"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1" name="Freeform 6">
            <a:extLst>
              <a:ext uri="{FF2B5EF4-FFF2-40B4-BE49-F238E27FC236}">
                <a16:creationId xmlns:a16="http://schemas.microsoft.com/office/drawing/2014/main" id="{D2A6A7F5-2275-4CDD-B2F8-36784015187B}"/>
              </a:ext>
            </a:extLst>
          </p:cNvPr>
          <p:cNvSpPr>
            <a:spLocks/>
          </p:cNvSpPr>
          <p:nvPr/>
        </p:nvSpPr>
        <p:spPr bwMode="auto">
          <a:xfrm>
            <a:off x="10542950"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2" name="Freeform 7">
            <a:extLst>
              <a:ext uri="{FF2B5EF4-FFF2-40B4-BE49-F238E27FC236}">
                <a16:creationId xmlns:a16="http://schemas.microsoft.com/office/drawing/2014/main" id="{0CC071A6-FE1E-4379-AEB6-CE5DAC091F74}"/>
              </a:ext>
            </a:extLst>
          </p:cNvPr>
          <p:cNvSpPr>
            <a:spLocks/>
          </p:cNvSpPr>
          <p:nvPr/>
        </p:nvSpPr>
        <p:spPr bwMode="auto">
          <a:xfrm>
            <a:off x="7736678"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3" name="Freeform 8">
            <a:extLst>
              <a:ext uri="{FF2B5EF4-FFF2-40B4-BE49-F238E27FC236}">
                <a16:creationId xmlns:a16="http://schemas.microsoft.com/office/drawing/2014/main" id="{286D6DA2-DFB3-4760-B2D4-58D6E6731CC8}"/>
              </a:ext>
            </a:extLst>
          </p:cNvPr>
          <p:cNvSpPr>
            <a:spLocks/>
          </p:cNvSpPr>
          <p:nvPr/>
        </p:nvSpPr>
        <p:spPr bwMode="auto">
          <a:xfrm>
            <a:off x="6613058" y="4223090"/>
            <a:ext cx="28136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4" name="Freeform 9">
            <a:extLst>
              <a:ext uri="{FF2B5EF4-FFF2-40B4-BE49-F238E27FC236}">
                <a16:creationId xmlns:a16="http://schemas.microsoft.com/office/drawing/2014/main" id="{31FB049B-9706-45F5-B60C-3FB027516792}"/>
              </a:ext>
            </a:extLst>
          </p:cNvPr>
          <p:cNvSpPr>
            <a:spLocks/>
          </p:cNvSpPr>
          <p:nvPr/>
        </p:nvSpPr>
        <p:spPr bwMode="auto">
          <a:xfrm>
            <a:off x="6333542" y="4223090"/>
            <a:ext cx="27951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 name="Freeform 10">
            <a:extLst>
              <a:ext uri="{FF2B5EF4-FFF2-40B4-BE49-F238E27FC236}">
                <a16:creationId xmlns:a16="http://schemas.microsoft.com/office/drawing/2014/main" id="{AB32B177-31D5-4EA2-8BB2-39B9BBACF32A}"/>
              </a:ext>
            </a:extLst>
          </p:cNvPr>
          <p:cNvSpPr>
            <a:spLocks/>
          </p:cNvSpPr>
          <p:nvPr/>
        </p:nvSpPr>
        <p:spPr bwMode="auto">
          <a:xfrm>
            <a:off x="371237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 name="Freeform 11">
            <a:extLst>
              <a:ext uri="{FF2B5EF4-FFF2-40B4-BE49-F238E27FC236}">
                <a16:creationId xmlns:a16="http://schemas.microsoft.com/office/drawing/2014/main" id="{A04652EE-20A2-4737-ABA1-F7AD2753C511}"/>
              </a:ext>
            </a:extLst>
          </p:cNvPr>
          <p:cNvSpPr>
            <a:spLocks/>
          </p:cNvSpPr>
          <p:nvPr/>
        </p:nvSpPr>
        <p:spPr bwMode="auto">
          <a:xfrm>
            <a:off x="1748359"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7" name="Freeform 12">
            <a:extLst>
              <a:ext uri="{FF2B5EF4-FFF2-40B4-BE49-F238E27FC236}">
                <a16:creationId xmlns:a16="http://schemas.microsoft.com/office/drawing/2014/main" id="{A109277E-56F3-4728-BD9B-4F9695F606E6}"/>
              </a:ext>
            </a:extLst>
          </p:cNvPr>
          <p:cNvSpPr>
            <a:spLocks/>
          </p:cNvSpPr>
          <p:nvPr/>
        </p:nvSpPr>
        <p:spPr bwMode="auto">
          <a:xfrm>
            <a:off x="2403648"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8" name="Freeform 13">
            <a:extLst>
              <a:ext uri="{FF2B5EF4-FFF2-40B4-BE49-F238E27FC236}">
                <a16:creationId xmlns:a16="http://schemas.microsoft.com/office/drawing/2014/main" id="{3BD17511-0E2D-4F87-B868-CB366E0FC000}"/>
              </a:ext>
            </a:extLst>
          </p:cNvPr>
          <p:cNvSpPr>
            <a:spLocks/>
          </p:cNvSpPr>
          <p:nvPr/>
        </p:nvSpPr>
        <p:spPr bwMode="auto">
          <a:xfrm>
            <a:off x="3712379"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9" name="Text Box 14">
            <a:extLst>
              <a:ext uri="{FF2B5EF4-FFF2-40B4-BE49-F238E27FC236}">
                <a16:creationId xmlns:a16="http://schemas.microsoft.com/office/drawing/2014/main" id="{63F9D7D5-FF14-4C59-860D-9E6243423B10}"/>
              </a:ext>
            </a:extLst>
          </p:cNvPr>
          <p:cNvSpPr txBox="1">
            <a:spLocks noChangeArrowheads="1"/>
          </p:cNvSpPr>
          <p:nvPr/>
        </p:nvSpPr>
        <p:spPr bwMode="auto">
          <a:xfrm>
            <a:off x="1250411"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A</a:t>
            </a:r>
          </a:p>
        </p:txBody>
      </p:sp>
      <p:sp>
        <p:nvSpPr>
          <p:cNvPr id="20" name="Text Box 15">
            <a:extLst>
              <a:ext uri="{FF2B5EF4-FFF2-40B4-BE49-F238E27FC236}">
                <a16:creationId xmlns:a16="http://schemas.microsoft.com/office/drawing/2014/main" id="{6927320E-AF9B-4F72-BD1D-F1CA0A3E5D35}"/>
              </a:ext>
            </a:extLst>
          </p:cNvPr>
          <p:cNvSpPr txBox="1">
            <a:spLocks noChangeArrowheads="1"/>
          </p:cNvSpPr>
          <p:nvPr/>
        </p:nvSpPr>
        <p:spPr bwMode="auto">
          <a:xfrm>
            <a:off x="1250411"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B</a:t>
            </a:r>
          </a:p>
        </p:txBody>
      </p:sp>
      <p:sp>
        <p:nvSpPr>
          <p:cNvPr id="21" name="Text Box 16">
            <a:extLst>
              <a:ext uri="{FF2B5EF4-FFF2-40B4-BE49-F238E27FC236}">
                <a16:creationId xmlns:a16="http://schemas.microsoft.com/office/drawing/2014/main" id="{FE580F1C-CBA8-4919-B375-1AA88ACCF897}"/>
              </a:ext>
            </a:extLst>
          </p:cNvPr>
          <p:cNvSpPr txBox="1">
            <a:spLocks noChangeArrowheads="1"/>
          </p:cNvSpPr>
          <p:nvPr/>
        </p:nvSpPr>
        <p:spPr bwMode="auto">
          <a:xfrm>
            <a:off x="1250411"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solidFill>
                  <a:srgbClr val="000099"/>
                </a:solidFill>
                <a:latin typeface="微软雅黑" pitchFamily="34" charset="-122"/>
                <a:ea typeface="微软雅黑" pitchFamily="34" charset="-122"/>
              </a:rPr>
              <a:t>C</a:t>
            </a:r>
          </a:p>
        </p:txBody>
      </p:sp>
      <p:sp>
        <p:nvSpPr>
          <p:cNvPr id="22" name="Text Box 17">
            <a:extLst>
              <a:ext uri="{FF2B5EF4-FFF2-40B4-BE49-F238E27FC236}">
                <a16:creationId xmlns:a16="http://schemas.microsoft.com/office/drawing/2014/main" id="{1787D7D6-87A2-4EA4-BF5E-E4103BD17AF4}"/>
              </a:ext>
            </a:extLst>
          </p:cNvPr>
          <p:cNvSpPr txBox="1">
            <a:spLocks noChangeArrowheads="1"/>
          </p:cNvSpPr>
          <p:nvPr/>
        </p:nvSpPr>
        <p:spPr bwMode="auto">
          <a:xfrm>
            <a:off x="1250411"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D</a:t>
            </a:r>
          </a:p>
        </p:txBody>
      </p:sp>
      <p:sp>
        <p:nvSpPr>
          <p:cNvPr id="23" name="Line 18">
            <a:extLst>
              <a:ext uri="{FF2B5EF4-FFF2-40B4-BE49-F238E27FC236}">
                <a16:creationId xmlns:a16="http://schemas.microsoft.com/office/drawing/2014/main" id="{C4D9E9A8-9913-4F0A-BE81-71B923D1846D}"/>
              </a:ext>
            </a:extLst>
          </p:cNvPr>
          <p:cNvSpPr>
            <a:spLocks noChangeShapeType="1"/>
          </p:cNvSpPr>
          <p:nvPr/>
        </p:nvSpPr>
        <p:spPr bwMode="auto">
          <a:xfrm>
            <a:off x="6144729" y="4622927"/>
            <a:ext cx="4959105"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4" name="Line 19">
            <a:extLst>
              <a:ext uri="{FF2B5EF4-FFF2-40B4-BE49-F238E27FC236}">
                <a16:creationId xmlns:a16="http://schemas.microsoft.com/office/drawing/2014/main" id="{D741DA07-0300-44C4-9D5C-75C0E9DD0F5F}"/>
              </a:ext>
            </a:extLst>
          </p:cNvPr>
          <p:cNvSpPr>
            <a:spLocks noChangeShapeType="1"/>
          </p:cNvSpPr>
          <p:nvPr/>
        </p:nvSpPr>
        <p:spPr bwMode="auto">
          <a:xfrm>
            <a:off x="6894426"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5" name="Text Box 20">
            <a:extLst>
              <a:ext uri="{FF2B5EF4-FFF2-40B4-BE49-F238E27FC236}">
                <a16:creationId xmlns:a16="http://schemas.microsoft.com/office/drawing/2014/main" id="{C0024FEB-7717-4019-9A82-C4715BEF011A}"/>
              </a:ext>
            </a:extLst>
          </p:cNvPr>
          <p:cNvSpPr txBox="1">
            <a:spLocks noChangeArrowheads="1"/>
          </p:cNvSpPr>
          <p:nvPr/>
        </p:nvSpPr>
        <p:spPr bwMode="auto">
          <a:xfrm>
            <a:off x="3853060"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a</a:t>
            </a:r>
          </a:p>
        </p:txBody>
      </p:sp>
      <p:sp>
        <p:nvSpPr>
          <p:cNvPr id="26" name="Text Box 23">
            <a:extLst>
              <a:ext uri="{FF2B5EF4-FFF2-40B4-BE49-F238E27FC236}">
                <a16:creationId xmlns:a16="http://schemas.microsoft.com/office/drawing/2014/main" id="{24643D1B-23C9-4E86-8A86-6D70442C2051}"/>
              </a:ext>
            </a:extLst>
          </p:cNvPr>
          <p:cNvSpPr txBox="1">
            <a:spLocks noChangeArrowheads="1"/>
          </p:cNvSpPr>
          <p:nvPr/>
        </p:nvSpPr>
        <p:spPr bwMode="auto">
          <a:xfrm>
            <a:off x="1868680"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b</a:t>
            </a:r>
          </a:p>
        </p:txBody>
      </p:sp>
      <p:sp>
        <p:nvSpPr>
          <p:cNvPr id="27" name="Text Box 24">
            <a:extLst>
              <a:ext uri="{FF2B5EF4-FFF2-40B4-BE49-F238E27FC236}">
                <a16:creationId xmlns:a16="http://schemas.microsoft.com/office/drawing/2014/main" id="{7E82D1D4-F468-46BA-B4CF-426393056E76}"/>
              </a:ext>
            </a:extLst>
          </p:cNvPr>
          <p:cNvSpPr txBox="1">
            <a:spLocks noChangeArrowheads="1"/>
          </p:cNvSpPr>
          <p:nvPr/>
        </p:nvSpPr>
        <p:spPr bwMode="auto">
          <a:xfrm>
            <a:off x="3214434"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c</a:t>
            </a:r>
          </a:p>
        </p:txBody>
      </p:sp>
      <p:sp>
        <p:nvSpPr>
          <p:cNvPr id="28" name="Text Box 25">
            <a:extLst>
              <a:ext uri="{FF2B5EF4-FFF2-40B4-BE49-F238E27FC236}">
                <a16:creationId xmlns:a16="http://schemas.microsoft.com/office/drawing/2014/main" id="{3E4C04EF-08C0-4572-BF70-896C3823C834}"/>
              </a:ext>
            </a:extLst>
          </p:cNvPr>
          <p:cNvSpPr txBox="1">
            <a:spLocks noChangeArrowheads="1"/>
          </p:cNvSpPr>
          <p:nvPr/>
        </p:nvSpPr>
        <p:spPr bwMode="auto">
          <a:xfrm>
            <a:off x="3814191"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d</a:t>
            </a:r>
          </a:p>
        </p:txBody>
      </p:sp>
      <p:sp>
        <p:nvSpPr>
          <p:cNvPr id="29" name="Text Box 29">
            <a:extLst>
              <a:ext uri="{FF2B5EF4-FFF2-40B4-BE49-F238E27FC236}">
                <a16:creationId xmlns:a16="http://schemas.microsoft.com/office/drawing/2014/main" id="{FB1F891C-5037-4784-8C4E-2419AF49644A}"/>
              </a:ext>
            </a:extLst>
          </p:cNvPr>
          <p:cNvSpPr txBox="1">
            <a:spLocks noChangeArrowheads="1"/>
          </p:cNvSpPr>
          <p:nvPr/>
        </p:nvSpPr>
        <p:spPr bwMode="auto">
          <a:xfrm>
            <a:off x="4624972"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0" name="Text Box 30">
            <a:extLst>
              <a:ext uri="{FF2B5EF4-FFF2-40B4-BE49-F238E27FC236}">
                <a16:creationId xmlns:a16="http://schemas.microsoft.com/office/drawing/2014/main" id="{B7CAC0B6-8312-495F-AE9B-CA90F38DBA24}"/>
              </a:ext>
            </a:extLst>
          </p:cNvPr>
          <p:cNvSpPr txBox="1">
            <a:spLocks noChangeArrowheads="1"/>
          </p:cNvSpPr>
          <p:nvPr/>
        </p:nvSpPr>
        <p:spPr bwMode="auto">
          <a:xfrm>
            <a:off x="4624972"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1" name="Text Box 31">
            <a:extLst>
              <a:ext uri="{FF2B5EF4-FFF2-40B4-BE49-F238E27FC236}">
                <a16:creationId xmlns:a16="http://schemas.microsoft.com/office/drawing/2014/main" id="{99B5B0FE-C1D4-4A5E-9A43-272B67150900}"/>
              </a:ext>
            </a:extLst>
          </p:cNvPr>
          <p:cNvSpPr txBox="1">
            <a:spLocks noChangeArrowheads="1"/>
          </p:cNvSpPr>
          <p:nvPr/>
        </p:nvSpPr>
        <p:spPr bwMode="auto">
          <a:xfrm>
            <a:off x="4624972"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2" name="Text Box 32">
            <a:extLst>
              <a:ext uri="{FF2B5EF4-FFF2-40B4-BE49-F238E27FC236}">
                <a16:creationId xmlns:a16="http://schemas.microsoft.com/office/drawing/2014/main" id="{0F012B6C-306B-4F63-9FD7-C1D8E42773A9}"/>
              </a:ext>
            </a:extLst>
          </p:cNvPr>
          <p:cNvSpPr txBox="1">
            <a:spLocks noChangeArrowheads="1"/>
          </p:cNvSpPr>
          <p:nvPr/>
        </p:nvSpPr>
        <p:spPr bwMode="auto">
          <a:xfrm>
            <a:off x="4624972"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3" name="Text Box 33">
            <a:extLst>
              <a:ext uri="{FF2B5EF4-FFF2-40B4-BE49-F238E27FC236}">
                <a16:creationId xmlns:a16="http://schemas.microsoft.com/office/drawing/2014/main" id="{35F62E72-3D6F-4C2F-8982-403A736C9A29}"/>
              </a:ext>
            </a:extLst>
          </p:cNvPr>
          <p:cNvSpPr txBox="1">
            <a:spLocks noChangeArrowheads="1"/>
          </p:cNvSpPr>
          <p:nvPr/>
        </p:nvSpPr>
        <p:spPr bwMode="auto">
          <a:xfrm>
            <a:off x="11079770" y="4534182"/>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4" name="Line 34">
            <a:extLst>
              <a:ext uri="{FF2B5EF4-FFF2-40B4-BE49-F238E27FC236}">
                <a16:creationId xmlns:a16="http://schemas.microsoft.com/office/drawing/2014/main" id="{902DC3AA-BB9A-47E4-A425-08737858FFD8}"/>
              </a:ext>
            </a:extLst>
          </p:cNvPr>
          <p:cNvSpPr>
            <a:spLocks noChangeShapeType="1"/>
          </p:cNvSpPr>
          <p:nvPr/>
        </p:nvSpPr>
        <p:spPr bwMode="auto">
          <a:xfrm>
            <a:off x="8858445"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5" name="Line 35">
            <a:extLst>
              <a:ext uri="{FF2B5EF4-FFF2-40B4-BE49-F238E27FC236}">
                <a16:creationId xmlns:a16="http://schemas.microsoft.com/office/drawing/2014/main" id="{22A4D552-D31A-47D3-B436-69DB993489FE}"/>
              </a:ext>
            </a:extLst>
          </p:cNvPr>
          <p:cNvSpPr>
            <a:spLocks noChangeShapeType="1"/>
          </p:cNvSpPr>
          <p:nvPr/>
        </p:nvSpPr>
        <p:spPr bwMode="auto">
          <a:xfrm>
            <a:off x="2403648"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6" name="Line 36">
            <a:extLst>
              <a:ext uri="{FF2B5EF4-FFF2-40B4-BE49-F238E27FC236}">
                <a16:creationId xmlns:a16="http://schemas.microsoft.com/office/drawing/2014/main" id="{5D9CA641-F6D0-4F9B-AD9F-C742A825D85A}"/>
              </a:ext>
            </a:extLst>
          </p:cNvPr>
          <p:cNvSpPr>
            <a:spLocks noChangeShapeType="1"/>
          </p:cNvSpPr>
          <p:nvPr/>
        </p:nvSpPr>
        <p:spPr bwMode="auto">
          <a:xfrm>
            <a:off x="3058940" y="4927077"/>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7" name="Line 37">
            <a:extLst>
              <a:ext uri="{FF2B5EF4-FFF2-40B4-BE49-F238E27FC236}">
                <a16:creationId xmlns:a16="http://schemas.microsoft.com/office/drawing/2014/main" id="{563CB8B9-55A3-4F9C-B808-6B6FEB55CB6F}"/>
              </a:ext>
            </a:extLst>
          </p:cNvPr>
          <p:cNvSpPr>
            <a:spLocks noChangeShapeType="1"/>
          </p:cNvSpPr>
          <p:nvPr/>
        </p:nvSpPr>
        <p:spPr bwMode="auto">
          <a:xfrm>
            <a:off x="3712378"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8" name="Line 38">
            <a:extLst>
              <a:ext uri="{FF2B5EF4-FFF2-40B4-BE49-F238E27FC236}">
                <a16:creationId xmlns:a16="http://schemas.microsoft.com/office/drawing/2014/main" id="{D672704C-09A8-4474-BCC0-F9B81EE5F783}"/>
              </a:ext>
            </a:extLst>
          </p:cNvPr>
          <p:cNvSpPr>
            <a:spLocks noChangeShapeType="1"/>
          </p:cNvSpPr>
          <p:nvPr/>
        </p:nvSpPr>
        <p:spPr bwMode="auto">
          <a:xfrm>
            <a:off x="2403648" y="5737006"/>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9" name="Line 39">
            <a:extLst>
              <a:ext uri="{FF2B5EF4-FFF2-40B4-BE49-F238E27FC236}">
                <a16:creationId xmlns:a16="http://schemas.microsoft.com/office/drawing/2014/main" id="{653A8241-92C4-4C13-A8DF-9E8FB29A887A}"/>
              </a:ext>
            </a:extLst>
          </p:cNvPr>
          <p:cNvSpPr>
            <a:spLocks noChangeShapeType="1"/>
          </p:cNvSpPr>
          <p:nvPr/>
        </p:nvSpPr>
        <p:spPr bwMode="auto">
          <a:xfrm>
            <a:off x="4367670" y="4927077"/>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0" name="Line 40">
            <a:extLst>
              <a:ext uri="{FF2B5EF4-FFF2-40B4-BE49-F238E27FC236}">
                <a16:creationId xmlns:a16="http://schemas.microsoft.com/office/drawing/2014/main" id="{8BE3CDFA-4617-47ED-BB4E-FD7C62A1B158}"/>
              </a:ext>
            </a:extLst>
          </p:cNvPr>
          <p:cNvSpPr>
            <a:spLocks noChangeShapeType="1"/>
          </p:cNvSpPr>
          <p:nvPr/>
        </p:nvSpPr>
        <p:spPr bwMode="auto">
          <a:xfrm>
            <a:off x="3712378" y="5737006"/>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1" name="Line 41">
            <a:extLst>
              <a:ext uri="{FF2B5EF4-FFF2-40B4-BE49-F238E27FC236}">
                <a16:creationId xmlns:a16="http://schemas.microsoft.com/office/drawing/2014/main" id="{1ADE90F5-8F1E-401F-BB97-60DBEEF5701B}"/>
              </a:ext>
            </a:extLst>
          </p:cNvPr>
          <p:cNvSpPr>
            <a:spLocks noChangeShapeType="1"/>
          </p:cNvSpPr>
          <p:nvPr/>
        </p:nvSpPr>
        <p:spPr bwMode="auto">
          <a:xfrm>
            <a:off x="6333541" y="4725450"/>
            <a:ext cx="0" cy="20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2" name="Line 42">
            <a:extLst>
              <a:ext uri="{FF2B5EF4-FFF2-40B4-BE49-F238E27FC236}">
                <a16:creationId xmlns:a16="http://schemas.microsoft.com/office/drawing/2014/main" id="{7D81EB0D-BCE9-4366-A08B-39418AD6D65D}"/>
              </a:ext>
            </a:extLst>
          </p:cNvPr>
          <p:cNvSpPr>
            <a:spLocks noChangeShapeType="1"/>
          </p:cNvSpPr>
          <p:nvPr/>
        </p:nvSpPr>
        <p:spPr bwMode="auto">
          <a:xfrm>
            <a:off x="7455309" y="4725450"/>
            <a:ext cx="0" cy="20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3" name="Line 43">
            <a:extLst>
              <a:ext uri="{FF2B5EF4-FFF2-40B4-BE49-F238E27FC236}">
                <a16:creationId xmlns:a16="http://schemas.microsoft.com/office/drawing/2014/main" id="{EC1DE263-7938-429A-8C08-A2286D57FF52}"/>
              </a:ext>
            </a:extLst>
          </p:cNvPr>
          <p:cNvSpPr>
            <a:spLocks noChangeShapeType="1"/>
          </p:cNvSpPr>
          <p:nvPr/>
        </p:nvSpPr>
        <p:spPr bwMode="auto">
          <a:xfrm>
            <a:off x="8577078" y="4725450"/>
            <a:ext cx="0" cy="20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4" name="Line 44">
            <a:extLst>
              <a:ext uri="{FF2B5EF4-FFF2-40B4-BE49-F238E27FC236}">
                <a16:creationId xmlns:a16="http://schemas.microsoft.com/office/drawing/2014/main" id="{FF9DFEBE-99E2-49EC-82D2-EED8B6A7BF57}"/>
              </a:ext>
            </a:extLst>
          </p:cNvPr>
          <p:cNvSpPr>
            <a:spLocks noChangeShapeType="1"/>
          </p:cNvSpPr>
          <p:nvPr/>
        </p:nvSpPr>
        <p:spPr bwMode="auto">
          <a:xfrm>
            <a:off x="9700698" y="4725450"/>
            <a:ext cx="0" cy="20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5" name="Line 45">
            <a:extLst>
              <a:ext uri="{FF2B5EF4-FFF2-40B4-BE49-F238E27FC236}">
                <a16:creationId xmlns:a16="http://schemas.microsoft.com/office/drawing/2014/main" id="{C1BBBD41-DC90-4CE8-BDD6-F5C06040973F}"/>
              </a:ext>
            </a:extLst>
          </p:cNvPr>
          <p:cNvSpPr>
            <a:spLocks noChangeShapeType="1"/>
          </p:cNvSpPr>
          <p:nvPr/>
        </p:nvSpPr>
        <p:spPr bwMode="auto">
          <a:xfrm>
            <a:off x="6333542" y="4826263"/>
            <a:ext cx="1121769" cy="0"/>
          </a:xfrm>
          <a:prstGeom prst="line">
            <a:avLst/>
          </a:prstGeom>
          <a:noFill/>
          <a:ln w="12700">
            <a:solidFill>
              <a:schemeClr val="tx1"/>
            </a:solidFill>
            <a:prstDash val="solid"/>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6" name="Line 46">
            <a:extLst>
              <a:ext uri="{FF2B5EF4-FFF2-40B4-BE49-F238E27FC236}">
                <a16:creationId xmlns:a16="http://schemas.microsoft.com/office/drawing/2014/main" id="{25D0B99B-5BCA-4174-A02B-7492DE50C807}"/>
              </a:ext>
            </a:extLst>
          </p:cNvPr>
          <p:cNvSpPr>
            <a:spLocks noChangeShapeType="1"/>
          </p:cNvSpPr>
          <p:nvPr/>
        </p:nvSpPr>
        <p:spPr bwMode="auto">
          <a:xfrm>
            <a:off x="7455310"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7" name="Line 47">
            <a:extLst>
              <a:ext uri="{FF2B5EF4-FFF2-40B4-BE49-F238E27FC236}">
                <a16:creationId xmlns:a16="http://schemas.microsoft.com/office/drawing/2014/main" id="{C1E2F5EC-7BE1-41C6-B823-B4058EEF43ED}"/>
              </a:ext>
            </a:extLst>
          </p:cNvPr>
          <p:cNvSpPr>
            <a:spLocks noChangeShapeType="1"/>
          </p:cNvSpPr>
          <p:nvPr/>
        </p:nvSpPr>
        <p:spPr bwMode="auto">
          <a:xfrm>
            <a:off x="8577079" y="4826263"/>
            <a:ext cx="112362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8" name="Text Box 48">
            <a:extLst>
              <a:ext uri="{FF2B5EF4-FFF2-40B4-BE49-F238E27FC236}">
                <a16:creationId xmlns:a16="http://schemas.microsoft.com/office/drawing/2014/main" id="{F60A7986-7C62-4681-AB62-AE483E8527EE}"/>
              </a:ext>
            </a:extLst>
          </p:cNvPr>
          <p:cNvSpPr txBox="1">
            <a:spLocks noChangeArrowheads="1"/>
          </p:cNvSpPr>
          <p:nvPr/>
        </p:nvSpPr>
        <p:spPr bwMode="auto">
          <a:xfrm>
            <a:off x="7647774" y="5602018"/>
            <a:ext cx="183575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4 </a:t>
            </a:r>
            <a:r>
              <a:rPr kumimoji="1" lang="zh-CN" altLang="en-US" sz="1867" dirty="0">
                <a:latin typeface="微软雅黑" pitchFamily="34" charset="-122"/>
                <a:ea typeface="微软雅黑" pitchFamily="34" charset="-122"/>
              </a:rPr>
              <a:t>个时分复用帧</a:t>
            </a:r>
          </a:p>
        </p:txBody>
      </p:sp>
      <p:sp>
        <p:nvSpPr>
          <p:cNvPr id="49" name="Text Box 49">
            <a:extLst>
              <a:ext uri="{FF2B5EF4-FFF2-40B4-BE49-F238E27FC236}">
                <a16:creationId xmlns:a16="http://schemas.microsoft.com/office/drawing/2014/main" id="{C50957BD-63A5-4612-9AE7-F6AF2D5B6784}"/>
              </a:ext>
            </a:extLst>
          </p:cNvPr>
          <p:cNvSpPr txBox="1">
            <a:spLocks noChangeArrowheads="1"/>
          </p:cNvSpPr>
          <p:nvPr/>
        </p:nvSpPr>
        <p:spPr bwMode="auto">
          <a:xfrm>
            <a:off x="6613058" y="4771586"/>
            <a:ext cx="486029" cy="37965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#1</a:t>
            </a:r>
          </a:p>
        </p:txBody>
      </p:sp>
      <p:sp>
        <p:nvSpPr>
          <p:cNvPr id="50" name="Line 50">
            <a:extLst>
              <a:ext uri="{FF2B5EF4-FFF2-40B4-BE49-F238E27FC236}">
                <a16:creationId xmlns:a16="http://schemas.microsoft.com/office/drawing/2014/main" id="{550DD87C-935F-49BF-896C-FD06C97D9DD3}"/>
              </a:ext>
            </a:extLst>
          </p:cNvPr>
          <p:cNvSpPr>
            <a:spLocks noChangeShapeType="1"/>
          </p:cNvSpPr>
          <p:nvPr/>
        </p:nvSpPr>
        <p:spPr bwMode="auto">
          <a:xfrm>
            <a:off x="4826743" y="3467839"/>
            <a:ext cx="1225431" cy="751832"/>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1" name="Line 51">
            <a:extLst>
              <a:ext uri="{FF2B5EF4-FFF2-40B4-BE49-F238E27FC236}">
                <a16:creationId xmlns:a16="http://schemas.microsoft.com/office/drawing/2014/main" id="{79795BA9-6B4E-479C-B164-664475695DE3}"/>
              </a:ext>
            </a:extLst>
          </p:cNvPr>
          <p:cNvSpPr>
            <a:spLocks noChangeShapeType="1"/>
          </p:cNvSpPr>
          <p:nvPr/>
        </p:nvSpPr>
        <p:spPr bwMode="auto">
          <a:xfrm>
            <a:off x="4826743" y="4243592"/>
            <a:ext cx="1131024" cy="17770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2" name="Line 52">
            <a:extLst>
              <a:ext uri="{FF2B5EF4-FFF2-40B4-BE49-F238E27FC236}">
                <a16:creationId xmlns:a16="http://schemas.microsoft.com/office/drawing/2014/main" id="{19C66BC1-3BC4-4BFE-9CC9-EF2D08B00636}"/>
              </a:ext>
            </a:extLst>
          </p:cNvPr>
          <p:cNvSpPr>
            <a:spLocks noChangeShapeType="1"/>
          </p:cNvSpPr>
          <p:nvPr/>
        </p:nvSpPr>
        <p:spPr bwMode="auto">
          <a:xfrm flipV="1">
            <a:off x="4910043" y="4622927"/>
            <a:ext cx="1047724" cy="394712"/>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3" name="Line 53">
            <a:extLst>
              <a:ext uri="{FF2B5EF4-FFF2-40B4-BE49-F238E27FC236}">
                <a16:creationId xmlns:a16="http://schemas.microsoft.com/office/drawing/2014/main" id="{2D0239EC-50E3-4C89-B954-40ABBE50F274}"/>
              </a:ext>
            </a:extLst>
          </p:cNvPr>
          <p:cNvSpPr>
            <a:spLocks noChangeShapeType="1"/>
          </p:cNvSpPr>
          <p:nvPr/>
        </p:nvSpPr>
        <p:spPr bwMode="auto">
          <a:xfrm flipV="1">
            <a:off x="4928554" y="4826263"/>
            <a:ext cx="1123619" cy="91074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4" name="Text Box 54">
            <a:extLst>
              <a:ext uri="{FF2B5EF4-FFF2-40B4-BE49-F238E27FC236}">
                <a16:creationId xmlns:a16="http://schemas.microsoft.com/office/drawing/2014/main" id="{DC464B92-FF7C-4BB4-A81F-40812D17B580}"/>
              </a:ext>
            </a:extLst>
          </p:cNvPr>
          <p:cNvSpPr txBox="1">
            <a:spLocks noChangeArrowheads="1"/>
          </p:cNvSpPr>
          <p:nvPr/>
        </p:nvSpPr>
        <p:spPr bwMode="auto">
          <a:xfrm>
            <a:off x="4910042"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④</a:t>
            </a:r>
          </a:p>
        </p:txBody>
      </p:sp>
      <p:sp>
        <p:nvSpPr>
          <p:cNvPr id="55" name="Text Box 55">
            <a:extLst>
              <a:ext uri="{FF2B5EF4-FFF2-40B4-BE49-F238E27FC236}">
                <a16:creationId xmlns:a16="http://schemas.microsoft.com/office/drawing/2014/main" id="{252B8766-1B7E-4366-BDEE-BBF79FE2BE6B}"/>
              </a:ext>
            </a:extLst>
          </p:cNvPr>
          <p:cNvSpPr txBox="1">
            <a:spLocks noChangeArrowheads="1"/>
          </p:cNvSpPr>
          <p:nvPr/>
        </p:nvSpPr>
        <p:spPr bwMode="auto">
          <a:xfrm>
            <a:off x="4910042"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③</a:t>
            </a:r>
          </a:p>
        </p:txBody>
      </p:sp>
      <p:sp>
        <p:nvSpPr>
          <p:cNvPr id="56" name="Text Box 56">
            <a:extLst>
              <a:ext uri="{FF2B5EF4-FFF2-40B4-BE49-F238E27FC236}">
                <a16:creationId xmlns:a16="http://schemas.microsoft.com/office/drawing/2014/main" id="{993BD780-4550-4D85-8038-31453E097E05}"/>
              </a:ext>
            </a:extLst>
          </p:cNvPr>
          <p:cNvSpPr txBox="1">
            <a:spLocks noChangeArrowheads="1"/>
          </p:cNvSpPr>
          <p:nvPr/>
        </p:nvSpPr>
        <p:spPr bwMode="auto">
          <a:xfrm>
            <a:off x="4910042"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②</a:t>
            </a:r>
          </a:p>
        </p:txBody>
      </p:sp>
      <p:sp>
        <p:nvSpPr>
          <p:cNvPr id="57" name="Text Box 57">
            <a:extLst>
              <a:ext uri="{FF2B5EF4-FFF2-40B4-BE49-F238E27FC236}">
                <a16:creationId xmlns:a16="http://schemas.microsoft.com/office/drawing/2014/main" id="{368F6C41-DE38-4457-AE9D-52B33C3A145A}"/>
              </a:ext>
            </a:extLst>
          </p:cNvPr>
          <p:cNvSpPr txBox="1">
            <a:spLocks noChangeArrowheads="1"/>
          </p:cNvSpPr>
          <p:nvPr/>
        </p:nvSpPr>
        <p:spPr bwMode="auto">
          <a:xfrm>
            <a:off x="4910042"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①</a:t>
            </a:r>
          </a:p>
        </p:txBody>
      </p:sp>
      <p:sp>
        <p:nvSpPr>
          <p:cNvPr id="58" name="Freeform 58">
            <a:extLst>
              <a:ext uri="{FF2B5EF4-FFF2-40B4-BE49-F238E27FC236}">
                <a16:creationId xmlns:a16="http://schemas.microsoft.com/office/drawing/2014/main" id="{D4BCED0B-4A4C-41EA-9A79-BA9FEBB26DA7}"/>
              </a:ext>
            </a:extLst>
          </p:cNvPr>
          <p:cNvSpPr>
            <a:spLocks/>
          </p:cNvSpPr>
          <p:nvPr/>
        </p:nvSpPr>
        <p:spPr bwMode="auto">
          <a:xfrm>
            <a:off x="174835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59" name="Line 59">
            <a:extLst>
              <a:ext uri="{FF2B5EF4-FFF2-40B4-BE49-F238E27FC236}">
                <a16:creationId xmlns:a16="http://schemas.microsoft.com/office/drawing/2014/main" id="{D8A36381-EEF4-44CA-92FE-6915C06B5567}"/>
              </a:ext>
            </a:extLst>
          </p:cNvPr>
          <p:cNvSpPr>
            <a:spLocks noChangeShapeType="1"/>
          </p:cNvSpPr>
          <p:nvPr/>
        </p:nvSpPr>
        <p:spPr bwMode="auto">
          <a:xfrm>
            <a:off x="4367670"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0" name="Line 60">
            <a:extLst>
              <a:ext uri="{FF2B5EF4-FFF2-40B4-BE49-F238E27FC236}">
                <a16:creationId xmlns:a16="http://schemas.microsoft.com/office/drawing/2014/main" id="{203B5AFF-C43D-4BD9-8A29-6BCCCD99CDA3}"/>
              </a:ext>
            </a:extLst>
          </p:cNvPr>
          <p:cNvSpPr>
            <a:spLocks noChangeShapeType="1"/>
          </p:cNvSpPr>
          <p:nvPr/>
        </p:nvSpPr>
        <p:spPr bwMode="auto">
          <a:xfrm>
            <a:off x="1748359" y="5716501"/>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1" name="Text Box 61">
            <a:extLst>
              <a:ext uri="{FF2B5EF4-FFF2-40B4-BE49-F238E27FC236}">
                <a16:creationId xmlns:a16="http://schemas.microsoft.com/office/drawing/2014/main" id="{0C74E19A-00CA-4002-9A87-CCD9B8CE96B0}"/>
              </a:ext>
            </a:extLst>
          </p:cNvPr>
          <p:cNvSpPr txBox="1">
            <a:spLocks noChangeArrowheads="1"/>
          </p:cNvSpPr>
          <p:nvPr/>
        </p:nvSpPr>
        <p:spPr bwMode="auto">
          <a:xfrm>
            <a:off x="1868680"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a</a:t>
            </a:r>
          </a:p>
        </p:txBody>
      </p:sp>
      <p:sp>
        <p:nvSpPr>
          <p:cNvPr id="62" name="Text Box 62">
            <a:extLst>
              <a:ext uri="{FF2B5EF4-FFF2-40B4-BE49-F238E27FC236}">
                <a16:creationId xmlns:a16="http://schemas.microsoft.com/office/drawing/2014/main" id="{1209E173-A809-4035-A590-8BD9B0382E3F}"/>
              </a:ext>
            </a:extLst>
          </p:cNvPr>
          <p:cNvSpPr txBox="1">
            <a:spLocks noChangeArrowheads="1"/>
          </p:cNvSpPr>
          <p:nvPr/>
        </p:nvSpPr>
        <p:spPr bwMode="auto">
          <a:xfrm>
            <a:off x="2555439"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c</a:t>
            </a:r>
          </a:p>
        </p:txBody>
      </p:sp>
      <p:sp>
        <p:nvSpPr>
          <p:cNvPr id="63" name="Text Box 63">
            <a:extLst>
              <a:ext uri="{FF2B5EF4-FFF2-40B4-BE49-F238E27FC236}">
                <a16:creationId xmlns:a16="http://schemas.microsoft.com/office/drawing/2014/main" id="{14268A94-0C5F-4F8F-BC79-835BD99F52F0}"/>
              </a:ext>
            </a:extLst>
          </p:cNvPr>
          <p:cNvSpPr txBox="1">
            <a:spLocks noChangeArrowheads="1"/>
          </p:cNvSpPr>
          <p:nvPr/>
        </p:nvSpPr>
        <p:spPr bwMode="auto">
          <a:xfrm>
            <a:off x="2586907"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b</a:t>
            </a:r>
          </a:p>
        </p:txBody>
      </p:sp>
      <p:sp>
        <p:nvSpPr>
          <p:cNvPr id="64" name="Line 64">
            <a:extLst>
              <a:ext uri="{FF2B5EF4-FFF2-40B4-BE49-F238E27FC236}">
                <a16:creationId xmlns:a16="http://schemas.microsoft.com/office/drawing/2014/main" id="{DB03AF04-8612-46E3-80D9-B33D8BA9A035}"/>
              </a:ext>
            </a:extLst>
          </p:cNvPr>
          <p:cNvSpPr>
            <a:spLocks noChangeShapeType="1"/>
          </p:cNvSpPr>
          <p:nvPr/>
        </p:nvSpPr>
        <p:spPr bwMode="auto">
          <a:xfrm>
            <a:off x="7173942"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5" name="Line 65">
            <a:extLst>
              <a:ext uri="{FF2B5EF4-FFF2-40B4-BE49-F238E27FC236}">
                <a16:creationId xmlns:a16="http://schemas.microsoft.com/office/drawing/2014/main" id="{56E1FD15-A4E9-4741-ACD2-7145ABDF9272}"/>
              </a:ext>
            </a:extLst>
          </p:cNvPr>
          <p:cNvSpPr>
            <a:spLocks noChangeShapeType="1"/>
          </p:cNvSpPr>
          <p:nvPr/>
        </p:nvSpPr>
        <p:spPr bwMode="auto">
          <a:xfrm>
            <a:off x="7455309"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6" name="Line 66">
            <a:extLst>
              <a:ext uri="{FF2B5EF4-FFF2-40B4-BE49-F238E27FC236}">
                <a16:creationId xmlns:a16="http://schemas.microsoft.com/office/drawing/2014/main" id="{A4B8F58B-3834-4E54-AE36-3761E0776B68}"/>
              </a:ext>
            </a:extLst>
          </p:cNvPr>
          <p:cNvSpPr>
            <a:spLocks noChangeShapeType="1"/>
          </p:cNvSpPr>
          <p:nvPr/>
        </p:nvSpPr>
        <p:spPr bwMode="auto">
          <a:xfrm>
            <a:off x="9700698"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7" name="Line 67">
            <a:extLst>
              <a:ext uri="{FF2B5EF4-FFF2-40B4-BE49-F238E27FC236}">
                <a16:creationId xmlns:a16="http://schemas.microsoft.com/office/drawing/2014/main" id="{67E57A28-B26D-4852-8375-E908C247FC73}"/>
              </a:ext>
            </a:extLst>
          </p:cNvPr>
          <p:cNvSpPr>
            <a:spLocks noChangeShapeType="1"/>
          </p:cNvSpPr>
          <p:nvPr/>
        </p:nvSpPr>
        <p:spPr bwMode="auto">
          <a:xfrm>
            <a:off x="10822467" y="4725450"/>
            <a:ext cx="0" cy="2016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8" name="Line 68">
            <a:extLst>
              <a:ext uri="{FF2B5EF4-FFF2-40B4-BE49-F238E27FC236}">
                <a16:creationId xmlns:a16="http://schemas.microsoft.com/office/drawing/2014/main" id="{2C65BD73-4F70-45A0-A1FE-CD99F05A2440}"/>
              </a:ext>
            </a:extLst>
          </p:cNvPr>
          <p:cNvSpPr>
            <a:spLocks noChangeShapeType="1"/>
          </p:cNvSpPr>
          <p:nvPr/>
        </p:nvSpPr>
        <p:spPr bwMode="auto">
          <a:xfrm>
            <a:off x="10261582"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9" name="Line 69">
            <a:extLst>
              <a:ext uri="{FF2B5EF4-FFF2-40B4-BE49-F238E27FC236}">
                <a16:creationId xmlns:a16="http://schemas.microsoft.com/office/drawing/2014/main" id="{C15BC444-3FE4-4436-A99D-BA6F3932473C}"/>
              </a:ext>
            </a:extLst>
          </p:cNvPr>
          <p:cNvSpPr>
            <a:spLocks noChangeShapeType="1"/>
          </p:cNvSpPr>
          <p:nvPr/>
        </p:nvSpPr>
        <p:spPr bwMode="auto">
          <a:xfrm>
            <a:off x="8577078" y="4522114"/>
            <a:ext cx="0" cy="1008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0" name="Text Box 72">
            <a:extLst>
              <a:ext uri="{FF2B5EF4-FFF2-40B4-BE49-F238E27FC236}">
                <a16:creationId xmlns:a16="http://schemas.microsoft.com/office/drawing/2014/main" id="{29DC5A91-17EC-4FE1-951A-FC115D03BC8C}"/>
              </a:ext>
            </a:extLst>
          </p:cNvPr>
          <p:cNvSpPr txBox="1">
            <a:spLocks noChangeArrowheads="1"/>
          </p:cNvSpPr>
          <p:nvPr/>
        </p:nvSpPr>
        <p:spPr bwMode="auto">
          <a:xfrm>
            <a:off x="5060226" y="5531821"/>
            <a:ext cx="114005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7" dirty="0">
                <a:solidFill>
                  <a:srgbClr val="C00000"/>
                </a:solidFill>
                <a:latin typeface="微软雅黑" pitchFamily="34" charset="-122"/>
                <a:ea typeface="微软雅黑" pitchFamily="34" charset="-122"/>
              </a:rPr>
              <a:t>时分复用</a:t>
            </a:r>
          </a:p>
        </p:txBody>
      </p:sp>
      <p:sp>
        <p:nvSpPr>
          <p:cNvPr id="71" name="Text Box 73">
            <a:extLst>
              <a:ext uri="{FF2B5EF4-FFF2-40B4-BE49-F238E27FC236}">
                <a16:creationId xmlns:a16="http://schemas.microsoft.com/office/drawing/2014/main" id="{B7B53C57-826B-483B-8283-8AFC7C6C2FBC}"/>
              </a:ext>
            </a:extLst>
          </p:cNvPr>
          <p:cNvSpPr txBox="1">
            <a:spLocks noChangeArrowheads="1"/>
          </p:cNvSpPr>
          <p:nvPr/>
        </p:nvSpPr>
        <p:spPr bwMode="auto">
          <a:xfrm>
            <a:off x="7736678" y="4771586"/>
            <a:ext cx="486029" cy="379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#2</a:t>
            </a:r>
          </a:p>
        </p:txBody>
      </p:sp>
      <p:sp>
        <p:nvSpPr>
          <p:cNvPr id="72" name="Text Box 74">
            <a:extLst>
              <a:ext uri="{FF2B5EF4-FFF2-40B4-BE49-F238E27FC236}">
                <a16:creationId xmlns:a16="http://schemas.microsoft.com/office/drawing/2014/main" id="{183BEE75-69E3-4B29-9E4A-309712F7778F}"/>
              </a:ext>
            </a:extLst>
          </p:cNvPr>
          <p:cNvSpPr txBox="1">
            <a:spLocks noChangeArrowheads="1"/>
          </p:cNvSpPr>
          <p:nvPr/>
        </p:nvSpPr>
        <p:spPr bwMode="auto">
          <a:xfrm>
            <a:off x="8913978" y="4771586"/>
            <a:ext cx="486029" cy="379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#3</a:t>
            </a:r>
          </a:p>
        </p:txBody>
      </p:sp>
      <p:sp>
        <p:nvSpPr>
          <p:cNvPr id="73" name="Text Box 75">
            <a:extLst>
              <a:ext uri="{FF2B5EF4-FFF2-40B4-BE49-F238E27FC236}">
                <a16:creationId xmlns:a16="http://schemas.microsoft.com/office/drawing/2014/main" id="{4F610F1D-A10B-4678-BBD5-3DC8B38BC897}"/>
              </a:ext>
            </a:extLst>
          </p:cNvPr>
          <p:cNvSpPr txBox="1">
            <a:spLocks noChangeArrowheads="1"/>
          </p:cNvSpPr>
          <p:nvPr/>
        </p:nvSpPr>
        <p:spPr bwMode="auto">
          <a:xfrm>
            <a:off x="10035747" y="4771586"/>
            <a:ext cx="486029" cy="379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#4</a:t>
            </a:r>
          </a:p>
        </p:txBody>
      </p:sp>
      <p:sp>
        <p:nvSpPr>
          <p:cNvPr id="74" name="Line 76">
            <a:extLst>
              <a:ext uri="{FF2B5EF4-FFF2-40B4-BE49-F238E27FC236}">
                <a16:creationId xmlns:a16="http://schemas.microsoft.com/office/drawing/2014/main" id="{F5476F55-2A9A-4F32-AB55-EDC42BB3962D}"/>
              </a:ext>
            </a:extLst>
          </p:cNvPr>
          <p:cNvSpPr>
            <a:spLocks noChangeShapeType="1"/>
          </p:cNvSpPr>
          <p:nvPr/>
        </p:nvSpPr>
        <p:spPr bwMode="auto">
          <a:xfrm>
            <a:off x="6986982" y="5198762"/>
            <a:ext cx="1403136" cy="404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5" name="Line 77">
            <a:extLst>
              <a:ext uri="{FF2B5EF4-FFF2-40B4-BE49-F238E27FC236}">
                <a16:creationId xmlns:a16="http://schemas.microsoft.com/office/drawing/2014/main" id="{E7424490-BE6A-4CB5-B780-60FEA0491977}"/>
              </a:ext>
            </a:extLst>
          </p:cNvPr>
          <p:cNvSpPr>
            <a:spLocks noChangeShapeType="1"/>
          </p:cNvSpPr>
          <p:nvPr/>
        </p:nvSpPr>
        <p:spPr bwMode="auto">
          <a:xfrm>
            <a:off x="8016194" y="5198762"/>
            <a:ext cx="560883" cy="404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6" name="Line 78">
            <a:extLst>
              <a:ext uri="{FF2B5EF4-FFF2-40B4-BE49-F238E27FC236}">
                <a16:creationId xmlns:a16="http://schemas.microsoft.com/office/drawing/2014/main" id="{6DE25804-A14C-44E6-BF45-E5C35AD04D10}"/>
              </a:ext>
            </a:extLst>
          </p:cNvPr>
          <p:cNvSpPr>
            <a:spLocks noChangeShapeType="1"/>
          </p:cNvSpPr>
          <p:nvPr/>
        </p:nvSpPr>
        <p:spPr bwMode="auto">
          <a:xfrm flipH="1">
            <a:off x="8671485" y="5198762"/>
            <a:ext cx="468329" cy="404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7" name="Line 79">
            <a:extLst>
              <a:ext uri="{FF2B5EF4-FFF2-40B4-BE49-F238E27FC236}">
                <a16:creationId xmlns:a16="http://schemas.microsoft.com/office/drawing/2014/main" id="{2A6488C4-8C71-4671-9BD0-76DF3E70734F}"/>
              </a:ext>
            </a:extLst>
          </p:cNvPr>
          <p:cNvSpPr>
            <a:spLocks noChangeShapeType="1"/>
          </p:cNvSpPr>
          <p:nvPr/>
        </p:nvSpPr>
        <p:spPr bwMode="auto">
          <a:xfrm flipV="1">
            <a:off x="8858446" y="5198762"/>
            <a:ext cx="1403136" cy="404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8" name="Text Box 80">
            <a:extLst>
              <a:ext uri="{FF2B5EF4-FFF2-40B4-BE49-F238E27FC236}">
                <a16:creationId xmlns:a16="http://schemas.microsoft.com/office/drawing/2014/main" id="{F3F726C3-6783-434A-9029-A9DC9C53AD6C}"/>
              </a:ext>
            </a:extLst>
          </p:cNvPr>
          <p:cNvSpPr txBox="1">
            <a:spLocks noChangeArrowheads="1"/>
          </p:cNvSpPr>
          <p:nvPr/>
        </p:nvSpPr>
        <p:spPr bwMode="auto">
          <a:xfrm>
            <a:off x="675991"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7" dirty="0">
                <a:latin typeface="微软雅黑" pitchFamily="34" charset="-122"/>
                <a:ea typeface="微软雅黑" pitchFamily="34" charset="-122"/>
              </a:rPr>
              <a:t>用户</a:t>
            </a:r>
          </a:p>
        </p:txBody>
      </p:sp>
      <p:sp>
        <p:nvSpPr>
          <p:cNvPr id="79" name="Line 81">
            <a:extLst>
              <a:ext uri="{FF2B5EF4-FFF2-40B4-BE49-F238E27FC236}">
                <a16:creationId xmlns:a16="http://schemas.microsoft.com/office/drawing/2014/main" id="{BF0FD659-1912-4BA5-88B1-830522AD0D55}"/>
              </a:ext>
            </a:extLst>
          </p:cNvPr>
          <p:cNvSpPr>
            <a:spLocks noChangeShapeType="1"/>
          </p:cNvSpPr>
          <p:nvPr/>
        </p:nvSpPr>
        <p:spPr bwMode="auto">
          <a:xfrm>
            <a:off x="1655804" y="3409743"/>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0" name="Line 82">
            <a:extLst>
              <a:ext uri="{FF2B5EF4-FFF2-40B4-BE49-F238E27FC236}">
                <a16:creationId xmlns:a16="http://schemas.microsoft.com/office/drawing/2014/main" id="{5F500981-C176-4F06-A7F8-4AE65BEA68B0}"/>
              </a:ext>
            </a:extLst>
          </p:cNvPr>
          <p:cNvSpPr>
            <a:spLocks noChangeShapeType="1"/>
          </p:cNvSpPr>
          <p:nvPr/>
        </p:nvSpPr>
        <p:spPr bwMode="auto">
          <a:xfrm>
            <a:off x="1655804" y="4219671"/>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1" name="Line 83">
            <a:extLst>
              <a:ext uri="{FF2B5EF4-FFF2-40B4-BE49-F238E27FC236}">
                <a16:creationId xmlns:a16="http://schemas.microsoft.com/office/drawing/2014/main" id="{E24AC72E-6363-4C48-8754-0944C6C25A28}"/>
              </a:ext>
            </a:extLst>
          </p:cNvPr>
          <p:cNvSpPr>
            <a:spLocks noChangeShapeType="1"/>
          </p:cNvSpPr>
          <p:nvPr/>
        </p:nvSpPr>
        <p:spPr bwMode="auto">
          <a:xfrm>
            <a:off x="1655804" y="5027890"/>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2" name="Line 84">
            <a:extLst>
              <a:ext uri="{FF2B5EF4-FFF2-40B4-BE49-F238E27FC236}">
                <a16:creationId xmlns:a16="http://schemas.microsoft.com/office/drawing/2014/main" id="{50635698-C35C-4551-BE84-10D6A51D8676}"/>
              </a:ext>
            </a:extLst>
          </p:cNvPr>
          <p:cNvSpPr>
            <a:spLocks noChangeShapeType="1"/>
          </p:cNvSpPr>
          <p:nvPr/>
        </p:nvSpPr>
        <p:spPr bwMode="auto">
          <a:xfrm>
            <a:off x="1655804" y="5837819"/>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grpSp>
        <p:nvGrpSpPr>
          <p:cNvPr id="83" name="Group 85">
            <a:extLst>
              <a:ext uri="{FF2B5EF4-FFF2-40B4-BE49-F238E27FC236}">
                <a16:creationId xmlns:a16="http://schemas.microsoft.com/office/drawing/2014/main" id="{E1F164B2-0166-4286-8BFE-444C3E49B708}"/>
              </a:ext>
            </a:extLst>
          </p:cNvPr>
          <p:cNvGrpSpPr>
            <a:grpSpLocks/>
          </p:cNvGrpSpPr>
          <p:nvPr/>
        </p:nvGrpSpPr>
        <p:grpSpPr bwMode="auto">
          <a:xfrm>
            <a:off x="6337243" y="4011208"/>
            <a:ext cx="4489784" cy="1161923"/>
            <a:chOff x="1655" y="1570"/>
            <a:chExt cx="2919" cy="1497"/>
          </a:xfrm>
        </p:grpSpPr>
        <p:sp>
          <p:nvSpPr>
            <p:cNvPr id="92" name="Line 86">
              <a:extLst>
                <a:ext uri="{FF2B5EF4-FFF2-40B4-BE49-F238E27FC236}">
                  <a16:creationId xmlns:a16="http://schemas.microsoft.com/office/drawing/2014/main" id="{F8D50F17-76E1-4989-A13E-75F39F25470B}"/>
                </a:ext>
              </a:extLst>
            </p:cNvPr>
            <p:cNvSpPr>
              <a:spLocks noChangeShapeType="1"/>
            </p:cNvSpPr>
            <p:nvPr/>
          </p:nvSpPr>
          <p:spPr bwMode="auto">
            <a:xfrm>
              <a:off x="1655"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93" name="Line 87">
              <a:extLst>
                <a:ext uri="{FF2B5EF4-FFF2-40B4-BE49-F238E27FC236}">
                  <a16:creationId xmlns:a16="http://schemas.microsoft.com/office/drawing/2014/main" id="{3978D84A-5329-4FF6-8944-9EDD22610D34}"/>
                </a:ext>
              </a:extLst>
            </p:cNvPr>
            <p:cNvSpPr>
              <a:spLocks noChangeShapeType="1"/>
            </p:cNvSpPr>
            <p:nvPr/>
          </p:nvSpPr>
          <p:spPr bwMode="auto">
            <a:xfrm>
              <a:off x="2381"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94" name="Line 88">
              <a:extLst>
                <a:ext uri="{FF2B5EF4-FFF2-40B4-BE49-F238E27FC236}">
                  <a16:creationId xmlns:a16="http://schemas.microsoft.com/office/drawing/2014/main" id="{CE0A0D72-8C8E-446B-9F71-1BEF1163C1E5}"/>
                </a:ext>
              </a:extLst>
            </p:cNvPr>
            <p:cNvSpPr>
              <a:spLocks noChangeShapeType="1"/>
            </p:cNvSpPr>
            <p:nvPr/>
          </p:nvSpPr>
          <p:spPr bwMode="auto">
            <a:xfrm>
              <a:off x="3107"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95" name="Line 89">
              <a:extLst>
                <a:ext uri="{FF2B5EF4-FFF2-40B4-BE49-F238E27FC236}">
                  <a16:creationId xmlns:a16="http://schemas.microsoft.com/office/drawing/2014/main" id="{14C164AC-58CC-4723-8E22-C57B29407C20}"/>
                </a:ext>
              </a:extLst>
            </p:cNvPr>
            <p:cNvSpPr>
              <a:spLocks noChangeShapeType="1"/>
            </p:cNvSpPr>
            <p:nvPr/>
          </p:nvSpPr>
          <p:spPr bwMode="auto">
            <a:xfrm>
              <a:off x="3833"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96" name="Line 90">
              <a:extLst>
                <a:ext uri="{FF2B5EF4-FFF2-40B4-BE49-F238E27FC236}">
                  <a16:creationId xmlns:a16="http://schemas.microsoft.com/office/drawing/2014/main" id="{0E2A78C5-8B7F-496C-9B4E-03DEEBD4BE17}"/>
                </a:ext>
              </a:extLst>
            </p:cNvPr>
            <p:cNvSpPr>
              <a:spLocks noChangeShapeType="1"/>
            </p:cNvSpPr>
            <p:nvPr/>
          </p:nvSpPr>
          <p:spPr bwMode="auto">
            <a:xfrm>
              <a:off x="4574"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grpSp>
      <p:sp>
        <p:nvSpPr>
          <p:cNvPr id="84" name="矩形 83">
            <a:extLst>
              <a:ext uri="{FF2B5EF4-FFF2-40B4-BE49-F238E27FC236}">
                <a16:creationId xmlns:a16="http://schemas.microsoft.com/office/drawing/2014/main" id="{47F9DBDC-1BC9-462D-AD41-B1E5245A244C}"/>
              </a:ext>
            </a:extLst>
          </p:cNvPr>
          <p:cNvSpPr/>
          <p:nvPr/>
        </p:nvSpPr>
        <p:spPr>
          <a:xfrm>
            <a:off x="6197542" y="3055058"/>
            <a:ext cx="4905577" cy="666977"/>
          </a:xfrm>
          <a:prstGeom prst="rect">
            <a:avLst/>
          </a:prstGeom>
          <a:solidFill>
            <a:schemeClr val="bg1"/>
          </a:solidFill>
          <a:ln>
            <a:noFill/>
          </a:ln>
        </p:spPr>
        <p:txBody>
          <a:bodyPr wrap="square">
            <a:spAutoFit/>
          </a:bodyPr>
          <a:lstStyle/>
          <a:p>
            <a:r>
              <a:rPr lang="zh-CN" altLang="zh-CN" sz="1867" dirty="0">
                <a:latin typeface="微软雅黑" pitchFamily="34" charset="-122"/>
                <a:ea typeface="微软雅黑" pitchFamily="34" charset="-122"/>
              </a:rPr>
              <a:t>当某用户暂时无数据发送时，在时分复用帧中分配给该用户的时隙只能处于空闲状态</a:t>
            </a:r>
            <a:r>
              <a:rPr lang="zh-CN" altLang="en-US" sz="1867" dirty="0">
                <a:latin typeface="微软雅黑" pitchFamily="34" charset="-122"/>
                <a:ea typeface="微软雅黑" pitchFamily="34" charset="-122"/>
              </a:rPr>
              <a:t>。</a:t>
            </a:r>
          </a:p>
        </p:txBody>
      </p:sp>
      <p:sp>
        <p:nvSpPr>
          <p:cNvPr id="85" name="Text Box 21">
            <a:extLst>
              <a:ext uri="{FF2B5EF4-FFF2-40B4-BE49-F238E27FC236}">
                <a16:creationId xmlns:a16="http://schemas.microsoft.com/office/drawing/2014/main" id="{6EFD5DFC-6132-43E4-AA26-34954A1CA637}"/>
              </a:ext>
            </a:extLst>
          </p:cNvPr>
          <p:cNvSpPr txBox="1">
            <a:spLocks noChangeArrowheads="1"/>
          </p:cNvSpPr>
          <p:nvPr/>
        </p:nvSpPr>
        <p:spPr bwMode="auto">
          <a:xfrm>
            <a:off x="9665526"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a</a:t>
            </a:r>
          </a:p>
        </p:txBody>
      </p:sp>
      <p:sp>
        <p:nvSpPr>
          <p:cNvPr id="86" name="Text Box 22">
            <a:extLst>
              <a:ext uri="{FF2B5EF4-FFF2-40B4-BE49-F238E27FC236}">
                <a16:creationId xmlns:a16="http://schemas.microsoft.com/office/drawing/2014/main" id="{F6D17311-F174-4784-AAFC-2521F453C869}"/>
              </a:ext>
            </a:extLst>
          </p:cNvPr>
          <p:cNvSpPr txBox="1">
            <a:spLocks noChangeArrowheads="1"/>
          </p:cNvSpPr>
          <p:nvPr/>
        </p:nvSpPr>
        <p:spPr bwMode="auto">
          <a:xfrm>
            <a:off x="6566781"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b</a:t>
            </a:r>
          </a:p>
        </p:txBody>
      </p:sp>
      <p:sp>
        <p:nvSpPr>
          <p:cNvPr id="87" name="Text Box 26">
            <a:extLst>
              <a:ext uri="{FF2B5EF4-FFF2-40B4-BE49-F238E27FC236}">
                <a16:creationId xmlns:a16="http://schemas.microsoft.com/office/drawing/2014/main" id="{388AF1EB-A5A4-48FE-8C2B-33126DD6F0EA}"/>
              </a:ext>
            </a:extLst>
          </p:cNvPr>
          <p:cNvSpPr txBox="1">
            <a:spLocks noChangeArrowheads="1"/>
          </p:cNvSpPr>
          <p:nvPr/>
        </p:nvSpPr>
        <p:spPr bwMode="auto">
          <a:xfrm>
            <a:off x="7697803"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b</a:t>
            </a:r>
          </a:p>
        </p:txBody>
      </p:sp>
      <p:sp>
        <p:nvSpPr>
          <p:cNvPr id="88" name="Text Box 28">
            <a:extLst>
              <a:ext uri="{FF2B5EF4-FFF2-40B4-BE49-F238E27FC236}">
                <a16:creationId xmlns:a16="http://schemas.microsoft.com/office/drawing/2014/main" id="{1EB3E82B-1617-4575-9C06-89E29EE8E1DB}"/>
              </a:ext>
            </a:extLst>
          </p:cNvPr>
          <p:cNvSpPr txBox="1">
            <a:spLocks noChangeArrowheads="1"/>
          </p:cNvSpPr>
          <p:nvPr/>
        </p:nvSpPr>
        <p:spPr bwMode="auto">
          <a:xfrm>
            <a:off x="6302074"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a</a:t>
            </a:r>
          </a:p>
        </p:txBody>
      </p:sp>
      <p:sp>
        <p:nvSpPr>
          <p:cNvPr id="89" name="Text Box 71">
            <a:extLst>
              <a:ext uri="{FF2B5EF4-FFF2-40B4-BE49-F238E27FC236}">
                <a16:creationId xmlns:a16="http://schemas.microsoft.com/office/drawing/2014/main" id="{197336AA-9579-4EF7-A14F-31D9A1B49410}"/>
              </a:ext>
            </a:extLst>
          </p:cNvPr>
          <p:cNvSpPr txBox="1">
            <a:spLocks noChangeArrowheads="1"/>
          </p:cNvSpPr>
          <p:nvPr/>
        </p:nvSpPr>
        <p:spPr bwMode="auto">
          <a:xfrm>
            <a:off x="10496674" y="4204292"/>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d</a:t>
            </a:r>
          </a:p>
        </p:txBody>
      </p:sp>
      <p:sp>
        <p:nvSpPr>
          <p:cNvPr id="90" name="Text Box 27">
            <a:extLst>
              <a:ext uri="{FF2B5EF4-FFF2-40B4-BE49-F238E27FC236}">
                <a16:creationId xmlns:a16="http://schemas.microsoft.com/office/drawing/2014/main" id="{E1C1F6FF-3AEA-4A9B-A11B-BE5F7939B71A}"/>
              </a:ext>
            </a:extLst>
          </p:cNvPr>
          <p:cNvSpPr txBox="1">
            <a:spLocks noChangeArrowheads="1"/>
          </p:cNvSpPr>
          <p:nvPr/>
        </p:nvSpPr>
        <p:spPr bwMode="auto">
          <a:xfrm>
            <a:off x="7982617"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c</a:t>
            </a:r>
          </a:p>
        </p:txBody>
      </p:sp>
      <p:sp>
        <p:nvSpPr>
          <p:cNvPr id="91" name="Text Box 70">
            <a:extLst>
              <a:ext uri="{FF2B5EF4-FFF2-40B4-BE49-F238E27FC236}">
                <a16:creationId xmlns:a16="http://schemas.microsoft.com/office/drawing/2014/main" id="{C1BCCAD3-05DE-4CB6-BAD6-7C4E83F96C1C}"/>
              </a:ext>
            </a:extLst>
          </p:cNvPr>
          <p:cNvSpPr txBox="1">
            <a:spLocks noChangeArrowheads="1"/>
          </p:cNvSpPr>
          <p:nvPr/>
        </p:nvSpPr>
        <p:spPr bwMode="auto">
          <a:xfrm>
            <a:off x="9090350"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c</a:t>
            </a:r>
          </a:p>
        </p:txBody>
      </p:sp>
      <p:sp>
        <p:nvSpPr>
          <p:cNvPr id="98" name="文本框 97">
            <a:extLst>
              <a:ext uri="{FF2B5EF4-FFF2-40B4-BE49-F238E27FC236}">
                <a16:creationId xmlns:a16="http://schemas.microsoft.com/office/drawing/2014/main" id="{5796D581-334C-4C10-800C-D680689A0F1E}"/>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491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0693F-7579-4784-A8C4-E3951FAF6219}"/>
              </a:ext>
            </a:extLst>
          </p:cNvPr>
          <p:cNvSpPr>
            <a:spLocks noGrp="1"/>
          </p:cNvSpPr>
          <p:nvPr>
            <p:ph type="title"/>
          </p:nvPr>
        </p:nvSpPr>
        <p:spPr/>
        <p:txBody>
          <a:bodyPr>
            <a:normAutofit/>
          </a:bodyPr>
          <a:lstStyle/>
          <a:p>
            <a:r>
              <a:rPr lang="zh-CN" altLang="en-US" dirty="0"/>
              <a:t>统计时分复用 </a:t>
            </a:r>
            <a:r>
              <a:rPr lang="en-US" altLang="zh-CN" dirty="0"/>
              <a:t>(STDM)</a:t>
            </a:r>
            <a:endParaRPr lang="zh-CN" altLang="en-US" dirty="0"/>
          </a:p>
        </p:txBody>
      </p:sp>
      <p:sp>
        <p:nvSpPr>
          <p:cNvPr id="4" name="灯片编号占位符 3">
            <a:extLst>
              <a:ext uri="{FF2B5EF4-FFF2-40B4-BE49-F238E27FC236}">
                <a16:creationId xmlns:a16="http://schemas.microsoft.com/office/drawing/2014/main" id="{7DCB97BB-1454-4136-8471-533844156201}"/>
              </a:ext>
            </a:extLst>
          </p:cNvPr>
          <p:cNvSpPr>
            <a:spLocks noGrp="1"/>
          </p:cNvSpPr>
          <p:nvPr>
            <p:ph type="sldNum" sz="quarter" idx="12"/>
          </p:nvPr>
        </p:nvSpPr>
        <p:spPr/>
        <p:txBody>
          <a:bodyPr/>
          <a:lstStyle/>
          <a:p>
            <a:fld id="{8D4D1E41-7A09-AB4A-A4E1-09765ADA2698}" type="slidenum">
              <a:rPr kumimoji="1" lang="zh-CN" altLang="en-US" smtClean="0"/>
              <a:t>122</a:t>
            </a:fld>
            <a:endParaRPr kumimoji="1" lang="zh-CN" altLang="en-US" dirty="0"/>
          </a:p>
        </p:txBody>
      </p:sp>
      <p:sp>
        <p:nvSpPr>
          <p:cNvPr id="3" name="矩形 2">
            <a:extLst>
              <a:ext uri="{FF2B5EF4-FFF2-40B4-BE49-F238E27FC236}">
                <a16:creationId xmlns:a16="http://schemas.microsoft.com/office/drawing/2014/main" id="{07088F01-887D-4B4B-A6E0-E12F5E2EC8DD}"/>
              </a:ext>
            </a:extLst>
          </p:cNvPr>
          <p:cNvSpPr/>
          <p:nvPr/>
        </p:nvSpPr>
        <p:spPr>
          <a:xfrm>
            <a:off x="544010" y="1284701"/>
            <a:ext cx="10837557" cy="1200329"/>
          </a:xfrm>
          <a:prstGeom prst="rect">
            <a:avLst/>
          </a:prstGeom>
        </p:spPr>
        <p:txBody>
          <a:bodyPr wrap="square">
            <a:spAutoFit/>
          </a:bodyPr>
          <a:lstStyle/>
          <a:p>
            <a:pPr marL="342900" indent="-342900">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统计时分复用</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statistical time division multiplexing</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STDM</a:t>
            </a:r>
            <a:r>
              <a:rPr lang="zh-CN" altLang="en-US" sz="2400" dirty="0">
                <a:solidFill>
                  <a:srgbClr val="333333"/>
                </a:solidFill>
                <a:latin typeface="微软雅黑" panose="020B0503020204020204" pitchFamily="34" charset="-122"/>
                <a:ea typeface="微软雅黑" panose="020B0503020204020204" pitchFamily="34" charset="-122"/>
              </a:rPr>
              <a:t>）是指动态地</a:t>
            </a:r>
            <a:r>
              <a:rPr lang="zh-CN" altLang="en-US" sz="2400" dirty="0">
                <a:solidFill>
                  <a:srgbClr val="C00000"/>
                </a:solidFill>
                <a:latin typeface="微软雅黑" panose="020B0503020204020204" pitchFamily="34" charset="-122"/>
                <a:ea typeface="微软雅黑" panose="020B0503020204020204" pitchFamily="34" charset="-122"/>
              </a:rPr>
              <a:t>按需分配共用信道</a:t>
            </a:r>
            <a:r>
              <a:rPr lang="zh-CN" altLang="en-US" sz="24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a:t>
            </a:r>
            <a:endParaRPr lang="zh-CN" altLang="en-US" sz="2400" dirty="0">
              <a:latin typeface="微软雅黑" panose="020B0503020204020204" pitchFamily="34" charset="-122"/>
              <a:ea typeface="微软雅黑" panose="020B0503020204020204" pitchFamily="34" charset="-122"/>
            </a:endParaRPr>
          </a:p>
        </p:txBody>
      </p:sp>
      <p:grpSp>
        <p:nvGrpSpPr>
          <p:cNvPr id="73" name="组合 72">
            <a:extLst>
              <a:ext uri="{FF2B5EF4-FFF2-40B4-BE49-F238E27FC236}">
                <a16:creationId xmlns:a16="http://schemas.microsoft.com/office/drawing/2014/main" id="{95CCCC98-AE39-4224-8976-B54059250072}"/>
              </a:ext>
            </a:extLst>
          </p:cNvPr>
          <p:cNvGrpSpPr/>
          <p:nvPr/>
        </p:nvGrpSpPr>
        <p:grpSpPr>
          <a:xfrm>
            <a:off x="1258529" y="2646620"/>
            <a:ext cx="9901158" cy="3971214"/>
            <a:chOff x="1573161" y="2744943"/>
            <a:chExt cx="9901158" cy="3971214"/>
          </a:xfrm>
        </p:grpSpPr>
        <p:sp>
          <p:nvSpPr>
            <p:cNvPr id="5" name="圆角矩形 23">
              <a:extLst>
                <a:ext uri="{FF2B5EF4-FFF2-40B4-BE49-F238E27FC236}">
                  <a16:creationId xmlns:a16="http://schemas.microsoft.com/office/drawing/2014/main" id="{7624F456-136C-4C59-8BA0-DBE6D2C239A7}"/>
                </a:ext>
              </a:extLst>
            </p:cNvPr>
            <p:cNvSpPr/>
            <p:nvPr/>
          </p:nvSpPr>
          <p:spPr>
            <a:xfrm>
              <a:off x="1573161" y="2744943"/>
              <a:ext cx="9901158" cy="3971214"/>
            </a:xfrm>
            <a:prstGeom prst="roundRect">
              <a:avLst>
                <a:gd name="adj" fmla="val 792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Freeform 85">
              <a:extLst>
                <a:ext uri="{FF2B5EF4-FFF2-40B4-BE49-F238E27FC236}">
                  <a16:creationId xmlns:a16="http://schemas.microsoft.com/office/drawing/2014/main" id="{050A362D-32D1-48B8-99BB-62E0985BD323}"/>
                </a:ext>
              </a:extLst>
            </p:cNvPr>
            <p:cNvSpPr>
              <a:spLocks/>
            </p:cNvSpPr>
            <p:nvPr/>
          </p:nvSpPr>
          <p:spPr bwMode="auto">
            <a:xfrm>
              <a:off x="8866649"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 name="Freeform 86">
              <a:extLst>
                <a:ext uri="{FF2B5EF4-FFF2-40B4-BE49-F238E27FC236}">
                  <a16:creationId xmlns:a16="http://schemas.microsoft.com/office/drawing/2014/main" id="{C8D64D32-87DA-4975-A417-00CEA1595F7B}"/>
                </a:ext>
              </a:extLst>
            </p:cNvPr>
            <p:cNvSpPr>
              <a:spLocks/>
            </p:cNvSpPr>
            <p:nvPr/>
          </p:nvSpPr>
          <p:spPr bwMode="auto">
            <a:xfrm>
              <a:off x="10121378"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 name="Freeform 87">
              <a:extLst>
                <a:ext uri="{FF2B5EF4-FFF2-40B4-BE49-F238E27FC236}">
                  <a16:creationId xmlns:a16="http://schemas.microsoft.com/office/drawing/2014/main" id="{9626F437-A939-4F69-A6A0-25C854FE8214}"/>
                </a:ext>
              </a:extLst>
            </p:cNvPr>
            <p:cNvSpPr>
              <a:spLocks/>
            </p:cNvSpPr>
            <p:nvPr/>
          </p:nvSpPr>
          <p:spPr bwMode="auto">
            <a:xfrm>
              <a:off x="9702522"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9" name="Freeform 88">
              <a:extLst>
                <a:ext uri="{FF2B5EF4-FFF2-40B4-BE49-F238E27FC236}">
                  <a16:creationId xmlns:a16="http://schemas.microsoft.com/office/drawing/2014/main" id="{F272194F-FEDC-4343-B4E0-8B4E7EEC4ABB}"/>
                </a:ext>
              </a:extLst>
            </p:cNvPr>
            <p:cNvSpPr>
              <a:spLocks/>
            </p:cNvSpPr>
            <p:nvPr/>
          </p:nvSpPr>
          <p:spPr bwMode="auto">
            <a:xfrm>
              <a:off x="9283666"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0" name="Freeform 89">
              <a:extLst>
                <a:ext uri="{FF2B5EF4-FFF2-40B4-BE49-F238E27FC236}">
                  <a16:creationId xmlns:a16="http://schemas.microsoft.com/office/drawing/2014/main" id="{BDF9296D-1035-40C1-B992-8D40ED4CDDC8}"/>
                </a:ext>
              </a:extLst>
            </p:cNvPr>
            <p:cNvSpPr>
              <a:spLocks/>
            </p:cNvSpPr>
            <p:nvPr/>
          </p:nvSpPr>
          <p:spPr bwMode="auto">
            <a:xfrm>
              <a:off x="8447792"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1" name="Freeform 90">
              <a:extLst>
                <a:ext uri="{FF2B5EF4-FFF2-40B4-BE49-F238E27FC236}">
                  <a16:creationId xmlns:a16="http://schemas.microsoft.com/office/drawing/2014/main" id="{E2168919-56C5-4C75-9055-CC6A486CFDCF}"/>
                </a:ext>
              </a:extLst>
            </p:cNvPr>
            <p:cNvSpPr>
              <a:spLocks/>
            </p:cNvSpPr>
            <p:nvPr/>
          </p:nvSpPr>
          <p:spPr bwMode="auto">
            <a:xfrm>
              <a:off x="8028935"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2" name="Freeform 91">
              <a:extLst>
                <a:ext uri="{FF2B5EF4-FFF2-40B4-BE49-F238E27FC236}">
                  <a16:creationId xmlns:a16="http://schemas.microsoft.com/office/drawing/2014/main" id="{B56E8EDB-F1B4-4E9C-B6D8-F58929D99435}"/>
                </a:ext>
              </a:extLst>
            </p:cNvPr>
            <p:cNvSpPr>
              <a:spLocks/>
            </p:cNvSpPr>
            <p:nvPr/>
          </p:nvSpPr>
          <p:spPr bwMode="auto">
            <a:xfrm>
              <a:off x="7611917"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22" name="Line 101">
              <a:extLst>
                <a:ext uri="{FF2B5EF4-FFF2-40B4-BE49-F238E27FC236}">
                  <a16:creationId xmlns:a16="http://schemas.microsoft.com/office/drawing/2014/main" id="{F6801532-DA54-4BA0-A98E-E75F0C0252B7}"/>
                </a:ext>
              </a:extLst>
            </p:cNvPr>
            <p:cNvSpPr>
              <a:spLocks noChangeShapeType="1"/>
            </p:cNvSpPr>
            <p:nvPr/>
          </p:nvSpPr>
          <p:spPr bwMode="auto">
            <a:xfrm>
              <a:off x="7297776" y="4716061"/>
              <a:ext cx="345005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1" name="Text Box 115">
              <a:extLst>
                <a:ext uri="{FF2B5EF4-FFF2-40B4-BE49-F238E27FC236}">
                  <a16:creationId xmlns:a16="http://schemas.microsoft.com/office/drawing/2014/main" id="{4CC8041F-D7A8-46E5-845B-173121EF1B14}"/>
                </a:ext>
              </a:extLst>
            </p:cNvPr>
            <p:cNvSpPr txBox="1">
              <a:spLocks noChangeArrowheads="1"/>
            </p:cNvSpPr>
            <p:nvPr/>
          </p:nvSpPr>
          <p:spPr bwMode="auto">
            <a:xfrm>
              <a:off x="10701921" y="458564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38" name="Line 122">
              <a:extLst>
                <a:ext uri="{FF2B5EF4-FFF2-40B4-BE49-F238E27FC236}">
                  <a16:creationId xmlns:a16="http://schemas.microsoft.com/office/drawing/2014/main" id="{A20FE6B5-4D04-46BF-85A7-68A902DC80C7}"/>
                </a:ext>
              </a:extLst>
            </p:cNvPr>
            <p:cNvSpPr>
              <a:spLocks noChangeShapeType="1"/>
            </p:cNvSpPr>
            <p:nvPr/>
          </p:nvSpPr>
          <p:spPr bwMode="auto">
            <a:xfrm>
              <a:off x="7507203" y="4834424"/>
              <a:ext cx="0" cy="213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39" name="Line 123">
              <a:extLst>
                <a:ext uri="{FF2B5EF4-FFF2-40B4-BE49-F238E27FC236}">
                  <a16:creationId xmlns:a16="http://schemas.microsoft.com/office/drawing/2014/main" id="{CB516722-6D26-4103-A217-0A3B2DEA6D10}"/>
                </a:ext>
              </a:extLst>
            </p:cNvPr>
            <p:cNvSpPr>
              <a:spLocks noChangeShapeType="1"/>
            </p:cNvSpPr>
            <p:nvPr/>
          </p:nvSpPr>
          <p:spPr bwMode="auto">
            <a:xfrm>
              <a:off x="8343076" y="4834424"/>
              <a:ext cx="0" cy="213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0" name="Line 124">
              <a:extLst>
                <a:ext uri="{FF2B5EF4-FFF2-40B4-BE49-F238E27FC236}">
                  <a16:creationId xmlns:a16="http://schemas.microsoft.com/office/drawing/2014/main" id="{7C2D257B-8237-4903-9C4C-1C6119AB1C69}"/>
                </a:ext>
              </a:extLst>
            </p:cNvPr>
            <p:cNvSpPr>
              <a:spLocks noChangeShapeType="1"/>
            </p:cNvSpPr>
            <p:nvPr/>
          </p:nvSpPr>
          <p:spPr bwMode="auto">
            <a:xfrm>
              <a:off x="9178952" y="4834424"/>
              <a:ext cx="0" cy="213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1" name="Line 125">
              <a:extLst>
                <a:ext uri="{FF2B5EF4-FFF2-40B4-BE49-F238E27FC236}">
                  <a16:creationId xmlns:a16="http://schemas.microsoft.com/office/drawing/2014/main" id="{11038198-05F7-498E-A736-ECEBF997F6B0}"/>
                </a:ext>
              </a:extLst>
            </p:cNvPr>
            <p:cNvSpPr>
              <a:spLocks noChangeShapeType="1"/>
            </p:cNvSpPr>
            <p:nvPr/>
          </p:nvSpPr>
          <p:spPr bwMode="auto">
            <a:xfrm>
              <a:off x="7507203" y="4941256"/>
              <a:ext cx="835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2" name="Line 126">
              <a:extLst>
                <a:ext uri="{FF2B5EF4-FFF2-40B4-BE49-F238E27FC236}">
                  <a16:creationId xmlns:a16="http://schemas.microsoft.com/office/drawing/2014/main" id="{A7853680-7764-4994-A58B-E87E69027DA9}"/>
                </a:ext>
              </a:extLst>
            </p:cNvPr>
            <p:cNvSpPr>
              <a:spLocks noChangeShapeType="1"/>
            </p:cNvSpPr>
            <p:nvPr/>
          </p:nvSpPr>
          <p:spPr bwMode="auto">
            <a:xfrm>
              <a:off x="8343077" y="4941256"/>
              <a:ext cx="83587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3" name="Line 127">
              <a:extLst>
                <a:ext uri="{FF2B5EF4-FFF2-40B4-BE49-F238E27FC236}">
                  <a16:creationId xmlns:a16="http://schemas.microsoft.com/office/drawing/2014/main" id="{DBC74900-72E2-4E6E-9CF3-3824A04741CF}"/>
                </a:ext>
              </a:extLst>
            </p:cNvPr>
            <p:cNvSpPr>
              <a:spLocks noChangeShapeType="1"/>
            </p:cNvSpPr>
            <p:nvPr/>
          </p:nvSpPr>
          <p:spPr bwMode="auto">
            <a:xfrm>
              <a:off x="9178952" y="4941256"/>
              <a:ext cx="8377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44" name="Text Box 128">
              <a:extLst>
                <a:ext uri="{FF2B5EF4-FFF2-40B4-BE49-F238E27FC236}">
                  <a16:creationId xmlns:a16="http://schemas.microsoft.com/office/drawing/2014/main" id="{C3948F40-1310-44E6-8A8B-447E00EAB257}"/>
                </a:ext>
              </a:extLst>
            </p:cNvPr>
            <p:cNvSpPr txBox="1">
              <a:spLocks noChangeArrowheads="1"/>
            </p:cNvSpPr>
            <p:nvPr/>
          </p:nvSpPr>
          <p:spPr bwMode="auto">
            <a:xfrm>
              <a:off x="7778165" y="5771072"/>
              <a:ext cx="1750800" cy="37965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solidFill>
                    <a:srgbClr val="C00000"/>
                  </a:solidFill>
                  <a:latin typeface="微软雅黑" pitchFamily="34" charset="-122"/>
                  <a:ea typeface="微软雅黑" pitchFamily="34" charset="-122"/>
                </a:rPr>
                <a:t>3 </a:t>
              </a:r>
              <a:r>
                <a:rPr kumimoji="1" lang="zh-CN" altLang="en-US" sz="1867" dirty="0">
                  <a:solidFill>
                    <a:srgbClr val="C00000"/>
                  </a:solidFill>
                  <a:latin typeface="微软雅黑" pitchFamily="34" charset="-122"/>
                  <a:ea typeface="微软雅黑" pitchFamily="34" charset="-122"/>
                </a:rPr>
                <a:t>个 </a:t>
              </a:r>
              <a:r>
                <a:rPr kumimoji="1" lang="en-US" altLang="zh-CN" sz="1867" dirty="0">
                  <a:solidFill>
                    <a:srgbClr val="C00000"/>
                  </a:solidFill>
                  <a:latin typeface="微软雅黑" pitchFamily="34" charset="-122"/>
                  <a:ea typeface="微软雅黑" pitchFamily="34" charset="-122"/>
                </a:rPr>
                <a:t>STDM </a:t>
              </a:r>
              <a:r>
                <a:rPr kumimoji="1" lang="zh-CN" altLang="en-US" sz="1867" dirty="0">
                  <a:solidFill>
                    <a:srgbClr val="C00000"/>
                  </a:solidFill>
                  <a:latin typeface="微软雅黑" pitchFamily="34" charset="-122"/>
                  <a:ea typeface="微软雅黑" pitchFamily="34" charset="-122"/>
                </a:rPr>
                <a:t>帧</a:t>
              </a:r>
            </a:p>
          </p:txBody>
        </p:sp>
        <p:sp>
          <p:nvSpPr>
            <p:cNvPr id="45" name="Text Box 129">
              <a:extLst>
                <a:ext uri="{FF2B5EF4-FFF2-40B4-BE49-F238E27FC236}">
                  <a16:creationId xmlns:a16="http://schemas.microsoft.com/office/drawing/2014/main" id="{3A4EA8A8-3538-4719-B60B-CB6969B9150A}"/>
                </a:ext>
              </a:extLst>
            </p:cNvPr>
            <p:cNvSpPr txBox="1">
              <a:spLocks noChangeArrowheads="1"/>
            </p:cNvSpPr>
            <p:nvPr/>
          </p:nvSpPr>
          <p:spPr bwMode="auto">
            <a:xfrm>
              <a:off x="7633963"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#1</a:t>
              </a:r>
            </a:p>
          </p:txBody>
        </p:sp>
        <p:sp>
          <p:nvSpPr>
            <p:cNvPr id="60" name="Line 144">
              <a:extLst>
                <a:ext uri="{FF2B5EF4-FFF2-40B4-BE49-F238E27FC236}">
                  <a16:creationId xmlns:a16="http://schemas.microsoft.com/office/drawing/2014/main" id="{144DE65F-27AB-4FA0-90D3-770BE9F0B9E4}"/>
                </a:ext>
              </a:extLst>
            </p:cNvPr>
            <p:cNvSpPr>
              <a:spLocks noChangeShapeType="1"/>
            </p:cNvSpPr>
            <p:nvPr/>
          </p:nvSpPr>
          <p:spPr bwMode="auto">
            <a:xfrm>
              <a:off x="8447792" y="4619060"/>
              <a:ext cx="0" cy="106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1" name="Line 145">
              <a:extLst>
                <a:ext uri="{FF2B5EF4-FFF2-40B4-BE49-F238E27FC236}">
                  <a16:creationId xmlns:a16="http://schemas.microsoft.com/office/drawing/2014/main" id="{BEBE1D3C-500C-4401-BB68-394F50E16D66}"/>
                </a:ext>
              </a:extLst>
            </p:cNvPr>
            <p:cNvSpPr>
              <a:spLocks noChangeShapeType="1"/>
            </p:cNvSpPr>
            <p:nvPr/>
          </p:nvSpPr>
          <p:spPr bwMode="auto">
            <a:xfrm>
              <a:off x="8761933" y="4619060"/>
              <a:ext cx="0" cy="106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2" name="Line 146">
              <a:extLst>
                <a:ext uri="{FF2B5EF4-FFF2-40B4-BE49-F238E27FC236}">
                  <a16:creationId xmlns:a16="http://schemas.microsoft.com/office/drawing/2014/main" id="{3945DED8-AB3D-421C-9B93-2B6072ADFD43}"/>
                </a:ext>
              </a:extLst>
            </p:cNvPr>
            <p:cNvSpPr>
              <a:spLocks noChangeShapeType="1"/>
            </p:cNvSpPr>
            <p:nvPr/>
          </p:nvSpPr>
          <p:spPr bwMode="auto">
            <a:xfrm>
              <a:off x="10016664" y="4834424"/>
              <a:ext cx="0" cy="2136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3" name="Line 147">
              <a:extLst>
                <a:ext uri="{FF2B5EF4-FFF2-40B4-BE49-F238E27FC236}">
                  <a16:creationId xmlns:a16="http://schemas.microsoft.com/office/drawing/2014/main" id="{582244A3-DC45-4067-866A-E3D90FC8A41A}"/>
                </a:ext>
              </a:extLst>
            </p:cNvPr>
            <p:cNvSpPr>
              <a:spLocks noChangeShapeType="1"/>
            </p:cNvSpPr>
            <p:nvPr/>
          </p:nvSpPr>
          <p:spPr bwMode="auto">
            <a:xfrm>
              <a:off x="10016664" y="4619060"/>
              <a:ext cx="0" cy="1068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4" name="Freeform 150">
              <a:extLst>
                <a:ext uri="{FF2B5EF4-FFF2-40B4-BE49-F238E27FC236}">
                  <a16:creationId xmlns:a16="http://schemas.microsoft.com/office/drawing/2014/main" id="{CE26F707-B153-465E-9E87-64915618FC50}"/>
                </a:ext>
              </a:extLst>
            </p:cNvPr>
            <p:cNvSpPr>
              <a:spLocks/>
            </p:cNvSpPr>
            <p:nvPr/>
          </p:nvSpPr>
          <p:spPr bwMode="auto">
            <a:xfrm>
              <a:off x="7507204"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5" name="Freeform 151">
              <a:extLst>
                <a:ext uri="{FF2B5EF4-FFF2-40B4-BE49-F238E27FC236}">
                  <a16:creationId xmlns:a16="http://schemas.microsoft.com/office/drawing/2014/main" id="{23557BB8-357B-47B2-954A-7CE42344633A}"/>
                </a:ext>
              </a:extLst>
            </p:cNvPr>
            <p:cNvSpPr>
              <a:spLocks/>
            </p:cNvSpPr>
            <p:nvPr/>
          </p:nvSpPr>
          <p:spPr bwMode="auto">
            <a:xfrm>
              <a:off x="7924220"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6" name="Freeform 152">
              <a:extLst>
                <a:ext uri="{FF2B5EF4-FFF2-40B4-BE49-F238E27FC236}">
                  <a16:creationId xmlns:a16="http://schemas.microsoft.com/office/drawing/2014/main" id="{14A22C4A-A6D6-412E-871E-36903D286862}"/>
                </a:ext>
              </a:extLst>
            </p:cNvPr>
            <p:cNvSpPr>
              <a:spLocks/>
            </p:cNvSpPr>
            <p:nvPr/>
          </p:nvSpPr>
          <p:spPr bwMode="auto">
            <a:xfrm>
              <a:off x="8343076"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7" name="Freeform 153">
              <a:extLst>
                <a:ext uri="{FF2B5EF4-FFF2-40B4-BE49-F238E27FC236}">
                  <a16:creationId xmlns:a16="http://schemas.microsoft.com/office/drawing/2014/main" id="{79B484FA-AE1B-48F4-85A2-7CB572E68234}"/>
                </a:ext>
              </a:extLst>
            </p:cNvPr>
            <p:cNvSpPr>
              <a:spLocks/>
            </p:cNvSpPr>
            <p:nvPr/>
          </p:nvSpPr>
          <p:spPr bwMode="auto">
            <a:xfrm>
              <a:off x="8761932"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8" name="Freeform 154">
              <a:extLst>
                <a:ext uri="{FF2B5EF4-FFF2-40B4-BE49-F238E27FC236}">
                  <a16:creationId xmlns:a16="http://schemas.microsoft.com/office/drawing/2014/main" id="{0A3F250C-7899-4415-8CC9-B4D64707CC93}"/>
                </a:ext>
              </a:extLst>
            </p:cNvPr>
            <p:cNvSpPr>
              <a:spLocks/>
            </p:cNvSpPr>
            <p:nvPr/>
          </p:nvSpPr>
          <p:spPr bwMode="auto">
            <a:xfrm>
              <a:off x="9178953"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69" name="Freeform 155">
              <a:extLst>
                <a:ext uri="{FF2B5EF4-FFF2-40B4-BE49-F238E27FC236}">
                  <a16:creationId xmlns:a16="http://schemas.microsoft.com/office/drawing/2014/main" id="{6F5A3F7F-2828-4B7F-B019-36F77C9AF101}"/>
                </a:ext>
              </a:extLst>
            </p:cNvPr>
            <p:cNvSpPr>
              <a:spLocks/>
            </p:cNvSpPr>
            <p:nvPr/>
          </p:nvSpPr>
          <p:spPr bwMode="auto">
            <a:xfrm>
              <a:off x="9597809"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0" name="Freeform 156">
              <a:extLst>
                <a:ext uri="{FF2B5EF4-FFF2-40B4-BE49-F238E27FC236}">
                  <a16:creationId xmlns:a16="http://schemas.microsoft.com/office/drawing/2014/main" id="{6B4C603E-8388-472A-A4D3-6D40E08D2D5B}"/>
                </a:ext>
              </a:extLst>
            </p:cNvPr>
            <p:cNvSpPr>
              <a:spLocks/>
            </p:cNvSpPr>
            <p:nvPr/>
          </p:nvSpPr>
          <p:spPr bwMode="auto">
            <a:xfrm>
              <a:off x="10016665"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1" name="Text Box 157">
              <a:extLst>
                <a:ext uri="{FF2B5EF4-FFF2-40B4-BE49-F238E27FC236}">
                  <a16:creationId xmlns:a16="http://schemas.microsoft.com/office/drawing/2014/main" id="{3FD12ABD-F255-4BB9-B869-F42A36510F71}"/>
                </a:ext>
              </a:extLst>
            </p:cNvPr>
            <p:cNvSpPr txBox="1">
              <a:spLocks noChangeArrowheads="1"/>
            </p:cNvSpPr>
            <p:nvPr/>
          </p:nvSpPr>
          <p:spPr bwMode="auto">
            <a:xfrm>
              <a:off x="8447792"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#2</a:t>
              </a:r>
            </a:p>
          </p:txBody>
        </p:sp>
        <p:sp>
          <p:nvSpPr>
            <p:cNvPr id="72" name="Text Box 158">
              <a:extLst>
                <a:ext uri="{FF2B5EF4-FFF2-40B4-BE49-F238E27FC236}">
                  <a16:creationId xmlns:a16="http://schemas.microsoft.com/office/drawing/2014/main" id="{391D03B8-641B-4574-B9D2-B75388299964}"/>
                </a:ext>
              </a:extLst>
            </p:cNvPr>
            <p:cNvSpPr txBox="1">
              <a:spLocks noChangeArrowheads="1"/>
            </p:cNvSpPr>
            <p:nvPr/>
          </p:nvSpPr>
          <p:spPr bwMode="auto">
            <a:xfrm>
              <a:off x="9261620"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#3</a:t>
              </a:r>
            </a:p>
          </p:txBody>
        </p:sp>
        <p:sp>
          <p:nvSpPr>
            <p:cNvPr id="74" name="Line 160">
              <a:extLst>
                <a:ext uri="{FF2B5EF4-FFF2-40B4-BE49-F238E27FC236}">
                  <a16:creationId xmlns:a16="http://schemas.microsoft.com/office/drawing/2014/main" id="{F03053F8-F1A7-4149-818D-C4556356EE9A}"/>
                </a:ext>
              </a:extLst>
            </p:cNvPr>
            <p:cNvSpPr>
              <a:spLocks noChangeShapeType="1"/>
            </p:cNvSpPr>
            <p:nvPr/>
          </p:nvSpPr>
          <p:spPr bwMode="auto">
            <a:xfrm>
              <a:off x="7924222" y="5263452"/>
              <a:ext cx="732997" cy="5375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5" name="Line 161">
              <a:extLst>
                <a:ext uri="{FF2B5EF4-FFF2-40B4-BE49-F238E27FC236}">
                  <a16:creationId xmlns:a16="http://schemas.microsoft.com/office/drawing/2014/main" id="{A96742B6-A52D-4837-8D1C-62732C31E324}"/>
                </a:ext>
              </a:extLst>
            </p:cNvPr>
            <p:cNvSpPr>
              <a:spLocks noChangeShapeType="1"/>
            </p:cNvSpPr>
            <p:nvPr/>
          </p:nvSpPr>
          <p:spPr bwMode="auto">
            <a:xfrm>
              <a:off x="8761933" y="5263452"/>
              <a:ext cx="0" cy="5375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76" name="Line 162">
              <a:extLst>
                <a:ext uri="{FF2B5EF4-FFF2-40B4-BE49-F238E27FC236}">
                  <a16:creationId xmlns:a16="http://schemas.microsoft.com/office/drawing/2014/main" id="{7D5E7A2C-D027-454D-8385-BDF7D8156FCA}"/>
                </a:ext>
              </a:extLst>
            </p:cNvPr>
            <p:cNvSpPr>
              <a:spLocks noChangeShapeType="1"/>
            </p:cNvSpPr>
            <p:nvPr/>
          </p:nvSpPr>
          <p:spPr bwMode="auto">
            <a:xfrm flipH="1">
              <a:off x="8971362" y="5263452"/>
              <a:ext cx="521733" cy="5375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1" name="Line 170">
              <a:extLst>
                <a:ext uri="{FF2B5EF4-FFF2-40B4-BE49-F238E27FC236}">
                  <a16:creationId xmlns:a16="http://schemas.microsoft.com/office/drawing/2014/main" id="{B3AE09FD-C9E0-4191-9F9F-396FC4770CAC}"/>
                </a:ext>
              </a:extLst>
            </p:cNvPr>
            <p:cNvSpPr>
              <a:spLocks noChangeShapeType="1"/>
            </p:cNvSpPr>
            <p:nvPr/>
          </p:nvSpPr>
          <p:spPr bwMode="auto">
            <a:xfrm>
              <a:off x="7499853" y="3969580"/>
              <a:ext cx="0" cy="1153124"/>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2" name="Line 171">
              <a:extLst>
                <a:ext uri="{FF2B5EF4-FFF2-40B4-BE49-F238E27FC236}">
                  <a16:creationId xmlns:a16="http://schemas.microsoft.com/office/drawing/2014/main" id="{CBA4AA26-C137-4971-945D-5B03238F92A7}"/>
                </a:ext>
              </a:extLst>
            </p:cNvPr>
            <p:cNvSpPr>
              <a:spLocks noChangeShapeType="1"/>
            </p:cNvSpPr>
            <p:nvPr/>
          </p:nvSpPr>
          <p:spPr bwMode="auto">
            <a:xfrm>
              <a:off x="8337565" y="3969580"/>
              <a:ext cx="0" cy="1153124"/>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3" name="Line 172">
              <a:extLst>
                <a:ext uri="{FF2B5EF4-FFF2-40B4-BE49-F238E27FC236}">
                  <a16:creationId xmlns:a16="http://schemas.microsoft.com/office/drawing/2014/main" id="{59B93643-1703-4EA0-9274-CC46632372EA}"/>
                </a:ext>
              </a:extLst>
            </p:cNvPr>
            <p:cNvSpPr>
              <a:spLocks noChangeShapeType="1"/>
            </p:cNvSpPr>
            <p:nvPr/>
          </p:nvSpPr>
          <p:spPr bwMode="auto">
            <a:xfrm>
              <a:off x="9175277" y="3969580"/>
              <a:ext cx="0" cy="1153124"/>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4" name="Line 173">
              <a:extLst>
                <a:ext uri="{FF2B5EF4-FFF2-40B4-BE49-F238E27FC236}">
                  <a16:creationId xmlns:a16="http://schemas.microsoft.com/office/drawing/2014/main" id="{441CD452-12DD-45B5-B5FA-BEB0E4CC7694}"/>
                </a:ext>
              </a:extLst>
            </p:cNvPr>
            <p:cNvSpPr>
              <a:spLocks noChangeShapeType="1"/>
            </p:cNvSpPr>
            <p:nvPr/>
          </p:nvSpPr>
          <p:spPr bwMode="auto">
            <a:xfrm>
              <a:off x="10011152" y="3969580"/>
              <a:ext cx="0" cy="1153124"/>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85" name="矩形 84">
              <a:extLst>
                <a:ext uri="{FF2B5EF4-FFF2-40B4-BE49-F238E27FC236}">
                  <a16:creationId xmlns:a16="http://schemas.microsoft.com/office/drawing/2014/main" id="{BE8AD425-B833-4F5D-8A80-CADD6EEEB5AE}"/>
                </a:ext>
              </a:extLst>
            </p:cNvPr>
            <p:cNvSpPr/>
            <p:nvPr/>
          </p:nvSpPr>
          <p:spPr>
            <a:xfrm>
              <a:off x="4411922" y="6211575"/>
              <a:ext cx="3570208" cy="461665"/>
            </a:xfrm>
            <a:prstGeom prst="rect">
              <a:avLst/>
            </a:prstGeom>
          </p:spPr>
          <p:txBody>
            <a:bodyPr wrap="none">
              <a:spAutoFit/>
            </a:bodyPr>
            <a:lstStyle/>
            <a:p>
              <a:pPr algn="ctr"/>
              <a:r>
                <a:rPr lang="zh-CN" altLang="en-US" sz="2400" dirty="0">
                  <a:latin typeface="微软雅黑" pitchFamily="34" charset="-122"/>
                  <a:ea typeface="微软雅黑" pitchFamily="34" charset="-122"/>
                </a:rPr>
                <a:t>统计时分复用的工作原理</a:t>
              </a:r>
            </a:p>
          </p:txBody>
        </p:sp>
        <p:sp>
          <p:nvSpPr>
            <p:cNvPr id="86" name="矩形 85">
              <a:extLst>
                <a:ext uri="{FF2B5EF4-FFF2-40B4-BE49-F238E27FC236}">
                  <a16:creationId xmlns:a16="http://schemas.microsoft.com/office/drawing/2014/main" id="{48301693-BF47-4AF8-BA09-04DEF5C98A4E}"/>
                </a:ext>
              </a:extLst>
            </p:cNvPr>
            <p:cNvSpPr/>
            <p:nvPr/>
          </p:nvSpPr>
          <p:spPr>
            <a:xfrm>
              <a:off x="7361667" y="2870393"/>
              <a:ext cx="3839732" cy="954300"/>
            </a:xfrm>
            <a:prstGeom prst="rect">
              <a:avLst/>
            </a:prstGeom>
            <a:solidFill>
              <a:schemeClr val="bg1"/>
            </a:solidFill>
            <a:ln>
              <a:noFill/>
            </a:ln>
          </p:spPr>
          <p:txBody>
            <a:bodyPr wrap="square">
              <a:spAutoFit/>
            </a:bodyPr>
            <a:lstStyle/>
            <a:p>
              <a:r>
                <a:rPr lang="en-US" altLang="zh-CN" sz="1867" dirty="0">
                  <a:latin typeface="微软雅黑" pitchFamily="34" charset="-122"/>
                  <a:ea typeface="微软雅黑" pitchFamily="34" charset="-122"/>
                </a:rPr>
                <a:t>STDM </a:t>
              </a:r>
              <a:r>
                <a:rPr lang="zh-CN" altLang="en-US" sz="1867" dirty="0">
                  <a:latin typeface="微软雅黑" pitchFamily="34" charset="-122"/>
                  <a:ea typeface="微软雅黑" pitchFamily="34" charset="-122"/>
                </a:rPr>
                <a:t>帧</a:t>
              </a:r>
              <a:r>
                <a:rPr lang="zh-CN" altLang="en-US" sz="1867" dirty="0">
                  <a:solidFill>
                    <a:srgbClr val="C00000"/>
                  </a:solidFill>
                  <a:latin typeface="微软雅黑" pitchFamily="34" charset="-122"/>
                  <a:ea typeface="微软雅黑" pitchFamily="34" charset="-122"/>
                </a:rPr>
                <a:t>不是固定分配</a:t>
              </a:r>
              <a:r>
                <a:rPr lang="zh-CN" altLang="en-US" sz="1867" dirty="0">
                  <a:latin typeface="微软雅黑" pitchFamily="34" charset="-122"/>
                  <a:ea typeface="微软雅黑" pitchFamily="34" charset="-122"/>
                </a:rPr>
                <a:t>时隙，而是</a:t>
              </a:r>
              <a:r>
                <a:rPr lang="zh-CN" altLang="en-US" sz="1867" dirty="0">
                  <a:solidFill>
                    <a:srgbClr val="C00000"/>
                  </a:solidFill>
                  <a:latin typeface="微软雅黑" pitchFamily="34" charset="-122"/>
                  <a:ea typeface="微软雅黑" pitchFamily="34" charset="-122"/>
                </a:rPr>
                <a:t>按需动态地</a:t>
              </a:r>
              <a:r>
                <a:rPr lang="zh-CN" altLang="en-US" sz="1867" dirty="0">
                  <a:latin typeface="微软雅黑" pitchFamily="34" charset="-122"/>
                  <a:ea typeface="微软雅黑" pitchFamily="34" charset="-122"/>
                </a:rPr>
                <a:t>分配时隙。因此统计时分复用可以提高线路的利用率。</a:t>
              </a:r>
            </a:p>
          </p:txBody>
        </p:sp>
        <p:sp>
          <p:nvSpPr>
            <p:cNvPr id="87" name="Text Box 103">
              <a:extLst>
                <a:ext uri="{FF2B5EF4-FFF2-40B4-BE49-F238E27FC236}">
                  <a16:creationId xmlns:a16="http://schemas.microsoft.com/office/drawing/2014/main" id="{A5B1F747-324A-4DD0-B4A5-F961B1BB547A}"/>
                </a:ext>
              </a:extLst>
            </p:cNvPr>
            <p:cNvSpPr txBox="1">
              <a:spLocks noChangeArrowheads="1"/>
            </p:cNvSpPr>
            <p:nvPr/>
          </p:nvSpPr>
          <p:spPr bwMode="auto">
            <a:xfrm>
              <a:off x="1009382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a</a:t>
              </a:r>
            </a:p>
          </p:txBody>
        </p:sp>
        <p:sp>
          <p:nvSpPr>
            <p:cNvPr id="88" name="Text Box 104">
              <a:extLst>
                <a:ext uri="{FF2B5EF4-FFF2-40B4-BE49-F238E27FC236}">
                  <a16:creationId xmlns:a16="http://schemas.microsoft.com/office/drawing/2014/main" id="{9920858C-8C36-4136-8684-F1D9DAF4A64B}"/>
                </a:ext>
              </a:extLst>
            </p:cNvPr>
            <p:cNvSpPr txBox="1">
              <a:spLocks noChangeArrowheads="1"/>
            </p:cNvSpPr>
            <p:nvPr/>
          </p:nvSpPr>
          <p:spPr bwMode="auto">
            <a:xfrm>
              <a:off x="8003217"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b</a:t>
              </a:r>
            </a:p>
          </p:txBody>
        </p:sp>
        <p:sp>
          <p:nvSpPr>
            <p:cNvPr id="89" name="Text Box 108">
              <a:extLst>
                <a:ext uri="{FF2B5EF4-FFF2-40B4-BE49-F238E27FC236}">
                  <a16:creationId xmlns:a16="http://schemas.microsoft.com/office/drawing/2014/main" id="{CDCAE40C-6454-47F6-B854-ABD3999E02CB}"/>
                </a:ext>
              </a:extLst>
            </p:cNvPr>
            <p:cNvSpPr txBox="1">
              <a:spLocks noChangeArrowheads="1"/>
            </p:cNvSpPr>
            <p:nvPr/>
          </p:nvSpPr>
          <p:spPr bwMode="auto">
            <a:xfrm>
              <a:off x="839635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b</a:t>
              </a:r>
            </a:p>
          </p:txBody>
        </p:sp>
        <p:sp>
          <p:nvSpPr>
            <p:cNvPr id="90" name="Text Box 109">
              <a:extLst>
                <a:ext uri="{FF2B5EF4-FFF2-40B4-BE49-F238E27FC236}">
                  <a16:creationId xmlns:a16="http://schemas.microsoft.com/office/drawing/2014/main" id="{932190F1-289B-4F3C-A211-27B3BECE66B1}"/>
                </a:ext>
              </a:extLst>
            </p:cNvPr>
            <p:cNvSpPr txBox="1">
              <a:spLocks noChangeArrowheads="1"/>
            </p:cNvSpPr>
            <p:nvPr/>
          </p:nvSpPr>
          <p:spPr bwMode="auto">
            <a:xfrm>
              <a:off x="8813372"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c</a:t>
              </a:r>
            </a:p>
          </p:txBody>
        </p:sp>
        <p:sp>
          <p:nvSpPr>
            <p:cNvPr id="91" name="Text Box 110">
              <a:extLst>
                <a:ext uri="{FF2B5EF4-FFF2-40B4-BE49-F238E27FC236}">
                  <a16:creationId xmlns:a16="http://schemas.microsoft.com/office/drawing/2014/main" id="{4A2D646B-7C2D-4AD5-864B-BC369E14BA4F}"/>
                </a:ext>
              </a:extLst>
            </p:cNvPr>
            <p:cNvSpPr txBox="1">
              <a:spLocks noChangeArrowheads="1"/>
            </p:cNvSpPr>
            <p:nvPr/>
          </p:nvSpPr>
          <p:spPr bwMode="auto">
            <a:xfrm>
              <a:off x="757701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latin typeface="微软雅黑" pitchFamily="34" charset="-122"/>
                  <a:ea typeface="微软雅黑" pitchFamily="34" charset="-122"/>
                </a:rPr>
                <a:t>a</a:t>
              </a:r>
            </a:p>
          </p:txBody>
        </p:sp>
        <p:sp>
          <p:nvSpPr>
            <p:cNvPr id="92" name="Text Box 148">
              <a:extLst>
                <a:ext uri="{FF2B5EF4-FFF2-40B4-BE49-F238E27FC236}">
                  <a16:creationId xmlns:a16="http://schemas.microsoft.com/office/drawing/2014/main" id="{5D14FDEB-4F76-4E03-9960-A396C821DD94}"/>
                </a:ext>
              </a:extLst>
            </p:cNvPr>
            <p:cNvSpPr txBox="1">
              <a:spLocks noChangeArrowheads="1"/>
            </p:cNvSpPr>
            <p:nvPr/>
          </p:nvSpPr>
          <p:spPr bwMode="auto">
            <a:xfrm>
              <a:off x="9245086"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c</a:t>
              </a:r>
            </a:p>
          </p:txBody>
        </p:sp>
        <p:sp>
          <p:nvSpPr>
            <p:cNvPr id="93" name="Text Box 149">
              <a:extLst>
                <a:ext uri="{FF2B5EF4-FFF2-40B4-BE49-F238E27FC236}">
                  <a16:creationId xmlns:a16="http://schemas.microsoft.com/office/drawing/2014/main" id="{13C96BA2-6476-45D6-90C7-2908C7F93CC6}"/>
                </a:ext>
              </a:extLst>
            </p:cNvPr>
            <p:cNvSpPr txBox="1">
              <a:spLocks noChangeArrowheads="1"/>
            </p:cNvSpPr>
            <p:nvPr/>
          </p:nvSpPr>
          <p:spPr bwMode="auto">
            <a:xfrm>
              <a:off x="965108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latin typeface="微软雅黑" pitchFamily="34" charset="-122"/>
                  <a:ea typeface="微软雅黑" pitchFamily="34" charset="-122"/>
                </a:rPr>
                <a:t>d</a:t>
              </a:r>
            </a:p>
          </p:txBody>
        </p:sp>
        <p:sp>
          <p:nvSpPr>
            <p:cNvPr id="137" name="Freeform 10">
              <a:extLst>
                <a:ext uri="{FF2B5EF4-FFF2-40B4-BE49-F238E27FC236}">
                  <a16:creationId xmlns:a16="http://schemas.microsoft.com/office/drawing/2014/main" id="{01528DC0-C1A4-4ECB-BC2A-59F7B4FAFE3B}"/>
                </a:ext>
              </a:extLst>
            </p:cNvPr>
            <p:cNvSpPr>
              <a:spLocks/>
            </p:cNvSpPr>
            <p:nvPr/>
          </p:nvSpPr>
          <p:spPr bwMode="auto">
            <a:xfrm>
              <a:off x="487258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38" name="Freeform 11">
              <a:extLst>
                <a:ext uri="{FF2B5EF4-FFF2-40B4-BE49-F238E27FC236}">
                  <a16:creationId xmlns:a16="http://schemas.microsoft.com/office/drawing/2014/main" id="{2931EECD-AA4E-4FF8-ACD8-E220F6297DBF}"/>
                </a:ext>
              </a:extLst>
            </p:cNvPr>
            <p:cNvSpPr>
              <a:spLocks/>
            </p:cNvSpPr>
            <p:nvPr/>
          </p:nvSpPr>
          <p:spPr bwMode="auto">
            <a:xfrm>
              <a:off x="2908567"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39" name="Freeform 12">
              <a:extLst>
                <a:ext uri="{FF2B5EF4-FFF2-40B4-BE49-F238E27FC236}">
                  <a16:creationId xmlns:a16="http://schemas.microsoft.com/office/drawing/2014/main" id="{62A0CF5C-5629-4463-8FA1-E9EA2EBB9A96}"/>
                </a:ext>
              </a:extLst>
            </p:cNvPr>
            <p:cNvSpPr>
              <a:spLocks/>
            </p:cNvSpPr>
            <p:nvPr/>
          </p:nvSpPr>
          <p:spPr bwMode="auto">
            <a:xfrm>
              <a:off x="3563856"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40" name="Freeform 13">
              <a:extLst>
                <a:ext uri="{FF2B5EF4-FFF2-40B4-BE49-F238E27FC236}">
                  <a16:creationId xmlns:a16="http://schemas.microsoft.com/office/drawing/2014/main" id="{6BD29CDF-788B-48D8-8A6F-5D22DF1C2316}"/>
                </a:ext>
              </a:extLst>
            </p:cNvPr>
            <p:cNvSpPr>
              <a:spLocks/>
            </p:cNvSpPr>
            <p:nvPr/>
          </p:nvSpPr>
          <p:spPr bwMode="auto">
            <a:xfrm>
              <a:off x="4872587"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867" b="1">
                <a:solidFill>
                  <a:srgbClr val="000099"/>
                </a:solidFill>
                <a:latin typeface="微软雅黑" pitchFamily="34" charset="-122"/>
                <a:ea typeface="微软雅黑" pitchFamily="34" charset="-122"/>
              </a:endParaRPr>
            </a:p>
          </p:txBody>
        </p:sp>
        <p:sp>
          <p:nvSpPr>
            <p:cNvPr id="141" name="Text Box 14">
              <a:extLst>
                <a:ext uri="{FF2B5EF4-FFF2-40B4-BE49-F238E27FC236}">
                  <a16:creationId xmlns:a16="http://schemas.microsoft.com/office/drawing/2014/main" id="{5680CFA4-7296-42C3-8F66-7DD92E94BBA5}"/>
                </a:ext>
              </a:extLst>
            </p:cNvPr>
            <p:cNvSpPr txBox="1">
              <a:spLocks noChangeArrowheads="1"/>
            </p:cNvSpPr>
            <p:nvPr/>
          </p:nvSpPr>
          <p:spPr bwMode="auto">
            <a:xfrm>
              <a:off x="2410619"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A</a:t>
              </a:r>
            </a:p>
          </p:txBody>
        </p:sp>
        <p:sp>
          <p:nvSpPr>
            <p:cNvPr id="142" name="Text Box 15">
              <a:extLst>
                <a:ext uri="{FF2B5EF4-FFF2-40B4-BE49-F238E27FC236}">
                  <a16:creationId xmlns:a16="http://schemas.microsoft.com/office/drawing/2014/main" id="{64F4FA11-1844-4972-A47C-A70810C22A1D}"/>
                </a:ext>
              </a:extLst>
            </p:cNvPr>
            <p:cNvSpPr txBox="1">
              <a:spLocks noChangeArrowheads="1"/>
            </p:cNvSpPr>
            <p:nvPr/>
          </p:nvSpPr>
          <p:spPr bwMode="auto">
            <a:xfrm>
              <a:off x="2410619"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B</a:t>
              </a:r>
            </a:p>
          </p:txBody>
        </p:sp>
        <p:sp>
          <p:nvSpPr>
            <p:cNvPr id="143" name="Text Box 16">
              <a:extLst>
                <a:ext uri="{FF2B5EF4-FFF2-40B4-BE49-F238E27FC236}">
                  <a16:creationId xmlns:a16="http://schemas.microsoft.com/office/drawing/2014/main" id="{E8334F9C-63B3-438C-8103-896C464B12A6}"/>
                </a:ext>
              </a:extLst>
            </p:cNvPr>
            <p:cNvSpPr txBox="1">
              <a:spLocks noChangeArrowheads="1"/>
            </p:cNvSpPr>
            <p:nvPr/>
          </p:nvSpPr>
          <p:spPr bwMode="auto">
            <a:xfrm>
              <a:off x="2410619"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a:solidFill>
                    <a:srgbClr val="000099"/>
                  </a:solidFill>
                  <a:latin typeface="微软雅黑" pitchFamily="34" charset="-122"/>
                  <a:ea typeface="微软雅黑" pitchFamily="34" charset="-122"/>
                </a:rPr>
                <a:t>C</a:t>
              </a:r>
            </a:p>
          </p:txBody>
        </p:sp>
        <p:sp>
          <p:nvSpPr>
            <p:cNvPr id="144" name="Text Box 17">
              <a:extLst>
                <a:ext uri="{FF2B5EF4-FFF2-40B4-BE49-F238E27FC236}">
                  <a16:creationId xmlns:a16="http://schemas.microsoft.com/office/drawing/2014/main" id="{AA0E8934-07A6-46F3-ADCC-577229BCE054}"/>
                </a:ext>
              </a:extLst>
            </p:cNvPr>
            <p:cNvSpPr txBox="1">
              <a:spLocks noChangeArrowheads="1"/>
            </p:cNvSpPr>
            <p:nvPr/>
          </p:nvSpPr>
          <p:spPr bwMode="auto">
            <a:xfrm>
              <a:off x="2410619"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solidFill>
                    <a:srgbClr val="000099"/>
                  </a:solidFill>
                  <a:latin typeface="微软雅黑" pitchFamily="34" charset="-122"/>
                  <a:ea typeface="微软雅黑" pitchFamily="34" charset="-122"/>
                </a:rPr>
                <a:t>D</a:t>
              </a:r>
            </a:p>
          </p:txBody>
        </p:sp>
        <p:sp>
          <p:nvSpPr>
            <p:cNvPr id="145" name="Text Box 20">
              <a:extLst>
                <a:ext uri="{FF2B5EF4-FFF2-40B4-BE49-F238E27FC236}">
                  <a16:creationId xmlns:a16="http://schemas.microsoft.com/office/drawing/2014/main" id="{AEB329F1-0FD2-4D2B-82C7-486176046584}"/>
                </a:ext>
              </a:extLst>
            </p:cNvPr>
            <p:cNvSpPr txBox="1">
              <a:spLocks noChangeArrowheads="1"/>
            </p:cNvSpPr>
            <p:nvPr/>
          </p:nvSpPr>
          <p:spPr bwMode="auto">
            <a:xfrm>
              <a:off x="5013268"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a</a:t>
              </a:r>
            </a:p>
          </p:txBody>
        </p:sp>
        <p:sp>
          <p:nvSpPr>
            <p:cNvPr id="146" name="Text Box 23">
              <a:extLst>
                <a:ext uri="{FF2B5EF4-FFF2-40B4-BE49-F238E27FC236}">
                  <a16:creationId xmlns:a16="http://schemas.microsoft.com/office/drawing/2014/main" id="{98DB41B6-6FD5-4BCE-9370-7144DD854E5F}"/>
                </a:ext>
              </a:extLst>
            </p:cNvPr>
            <p:cNvSpPr txBox="1">
              <a:spLocks noChangeArrowheads="1"/>
            </p:cNvSpPr>
            <p:nvPr/>
          </p:nvSpPr>
          <p:spPr bwMode="auto">
            <a:xfrm>
              <a:off x="3028888"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b</a:t>
              </a:r>
            </a:p>
          </p:txBody>
        </p:sp>
        <p:sp>
          <p:nvSpPr>
            <p:cNvPr id="147" name="Text Box 24">
              <a:extLst>
                <a:ext uri="{FF2B5EF4-FFF2-40B4-BE49-F238E27FC236}">
                  <a16:creationId xmlns:a16="http://schemas.microsoft.com/office/drawing/2014/main" id="{2851733E-7F66-472D-BECB-B36CD5B66988}"/>
                </a:ext>
              </a:extLst>
            </p:cNvPr>
            <p:cNvSpPr txBox="1">
              <a:spLocks noChangeArrowheads="1"/>
            </p:cNvSpPr>
            <p:nvPr/>
          </p:nvSpPr>
          <p:spPr bwMode="auto">
            <a:xfrm>
              <a:off x="4374642"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c</a:t>
              </a:r>
            </a:p>
          </p:txBody>
        </p:sp>
        <p:sp>
          <p:nvSpPr>
            <p:cNvPr id="148" name="Text Box 25">
              <a:extLst>
                <a:ext uri="{FF2B5EF4-FFF2-40B4-BE49-F238E27FC236}">
                  <a16:creationId xmlns:a16="http://schemas.microsoft.com/office/drawing/2014/main" id="{03C8A6B9-9C9C-4E48-AA07-8561FFF84A52}"/>
                </a:ext>
              </a:extLst>
            </p:cNvPr>
            <p:cNvSpPr txBox="1">
              <a:spLocks noChangeArrowheads="1"/>
            </p:cNvSpPr>
            <p:nvPr/>
          </p:nvSpPr>
          <p:spPr bwMode="auto">
            <a:xfrm>
              <a:off x="4974399"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d</a:t>
              </a:r>
            </a:p>
          </p:txBody>
        </p:sp>
        <p:sp>
          <p:nvSpPr>
            <p:cNvPr id="149" name="Text Box 29">
              <a:extLst>
                <a:ext uri="{FF2B5EF4-FFF2-40B4-BE49-F238E27FC236}">
                  <a16:creationId xmlns:a16="http://schemas.microsoft.com/office/drawing/2014/main" id="{E676183D-373F-417B-A583-78A0B2D6FA2D}"/>
                </a:ext>
              </a:extLst>
            </p:cNvPr>
            <p:cNvSpPr txBox="1">
              <a:spLocks noChangeArrowheads="1"/>
            </p:cNvSpPr>
            <p:nvPr/>
          </p:nvSpPr>
          <p:spPr bwMode="auto">
            <a:xfrm>
              <a:off x="5785180"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150" name="Text Box 30">
              <a:extLst>
                <a:ext uri="{FF2B5EF4-FFF2-40B4-BE49-F238E27FC236}">
                  <a16:creationId xmlns:a16="http://schemas.microsoft.com/office/drawing/2014/main" id="{20B24F83-39E5-4537-B6F1-14C110D361F1}"/>
                </a:ext>
              </a:extLst>
            </p:cNvPr>
            <p:cNvSpPr txBox="1">
              <a:spLocks noChangeArrowheads="1"/>
            </p:cNvSpPr>
            <p:nvPr/>
          </p:nvSpPr>
          <p:spPr bwMode="auto">
            <a:xfrm>
              <a:off x="5785180"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151" name="Text Box 31">
              <a:extLst>
                <a:ext uri="{FF2B5EF4-FFF2-40B4-BE49-F238E27FC236}">
                  <a16:creationId xmlns:a16="http://schemas.microsoft.com/office/drawing/2014/main" id="{36B67D3F-0C85-483C-B379-AB70A246D11C}"/>
                </a:ext>
              </a:extLst>
            </p:cNvPr>
            <p:cNvSpPr txBox="1">
              <a:spLocks noChangeArrowheads="1"/>
            </p:cNvSpPr>
            <p:nvPr/>
          </p:nvSpPr>
          <p:spPr bwMode="auto">
            <a:xfrm>
              <a:off x="5785180"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152" name="Text Box 32">
              <a:extLst>
                <a:ext uri="{FF2B5EF4-FFF2-40B4-BE49-F238E27FC236}">
                  <a16:creationId xmlns:a16="http://schemas.microsoft.com/office/drawing/2014/main" id="{A70CD3CA-9684-4DAC-BC92-BEA5ACE38D55}"/>
                </a:ext>
              </a:extLst>
            </p:cNvPr>
            <p:cNvSpPr txBox="1">
              <a:spLocks noChangeArrowheads="1"/>
            </p:cNvSpPr>
            <p:nvPr/>
          </p:nvSpPr>
          <p:spPr bwMode="auto">
            <a:xfrm>
              <a:off x="5785180"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t</a:t>
              </a:r>
            </a:p>
          </p:txBody>
        </p:sp>
        <p:sp>
          <p:nvSpPr>
            <p:cNvPr id="153" name="Line 35">
              <a:extLst>
                <a:ext uri="{FF2B5EF4-FFF2-40B4-BE49-F238E27FC236}">
                  <a16:creationId xmlns:a16="http://schemas.microsoft.com/office/drawing/2014/main" id="{18B7ACE6-DF6A-4232-8B6A-747A0C4C1771}"/>
                </a:ext>
              </a:extLst>
            </p:cNvPr>
            <p:cNvSpPr>
              <a:spLocks noChangeShapeType="1"/>
            </p:cNvSpPr>
            <p:nvPr/>
          </p:nvSpPr>
          <p:spPr bwMode="auto">
            <a:xfrm>
              <a:off x="3563856"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4" name="Line 36">
              <a:extLst>
                <a:ext uri="{FF2B5EF4-FFF2-40B4-BE49-F238E27FC236}">
                  <a16:creationId xmlns:a16="http://schemas.microsoft.com/office/drawing/2014/main" id="{92E2E2A8-9CE8-476F-9BF8-FB9E6CA2E8E6}"/>
                </a:ext>
              </a:extLst>
            </p:cNvPr>
            <p:cNvSpPr>
              <a:spLocks noChangeShapeType="1"/>
            </p:cNvSpPr>
            <p:nvPr/>
          </p:nvSpPr>
          <p:spPr bwMode="auto">
            <a:xfrm>
              <a:off x="4219148" y="4927077"/>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5" name="Line 37">
              <a:extLst>
                <a:ext uri="{FF2B5EF4-FFF2-40B4-BE49-F238E27FC236}">
                  <a16:creationId xmlns:a16="http://schemas.microsoft.com/office/drawing/2014/main" id="{7D44A5C6-E0F9-4750-A5FC-EF3DE382574D}"/>
                </a:ext>
              </a:extLst>
            </p:cNvPr>
            <p:cNvSpPr>
              <a:spLocks noChangeShapeType="1"/>
            </p:cNvSpPr>
            <p:nvPr/>
          </p:nvSpPr>
          <p:spPr bwMode="auto">
            <a:xfrm>
              <a:off x="4872586"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6" name="Line 38">
              <a:extLst>
                <a:ext uri="{FF2B5EF4-FFF2-40B4-BE49-F238E27FC236}">
                  <a16:creationId xmlns:a16="http://schemas.microsoft.com/office/drawing/2014/main" id="{6B2F424B-719B-40EA-BA3D-F9F756616807}"/>
                </a:ext>
              </a:extLst>
            </p:cNvPr>
            <p:cNvSpPr>
              <a:spLocks noChangeShapeType="1"/>
            </p:cNvSpPr>
            <p:nvPr/>
          </p:nvSpPr>
          <p:spPr bwMode="auto">
            <a:xfrm>
              <a:off x="3563856" y="5737006"/>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7" name="Line 39">
              <a:extLst>
                <a:ext uri="{FF2B5EF4-FFF2-40B4-BE49-F238E27FC236}">
                  <a16:creationId xmlns:a16="http://schemas.microsoft.com/office/drawing/2014/main" id="{D2D0AF2A-F591-4B3F-9C41-B8DC26C750A7}"/>
                </a:ext>
              </a:extLst>
            </p:cNvPr>
            <p:cNvSpPr>
              <a:spLocks noChangeShapeType="1"/>
            </p:cNvSpPr>
            <p:nvPr/>
          </p:nvSpPr>
          <p:spPr bwMode="auto">
            <a:xfrm>
              <a:off x="5527878" y="4927077"/>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8" name="Line 40">
              <a:extLst>
                <a:ext uri="{FF2B5EF4-FFF2-40B4-BE49-F238E27FC236}">
                  <a16:creationId xmlns:a16="http://schemas.microsoft.com/office/drawing/2014/main" id="{A65A670B-9958-4BF1-AE33-9B8322BE5CBF}"/>
                </a:ext>
              </a:extLst>
            </p:cNvPr>
            <p:cNvSpPr>
              <a:spLocks noChangeShapeType="1"/>
            </p:cNvSpPr>
            <p:nvPr/>
          </p:nvSpPr>
          <p:spPr bwMode="auto">
            <a:xfrm>
              <a:off x="4872586" y="5737006"/>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59" name="Line 50">
              <a:extLst>
                <a:ext uri="{FF2B5EF4-FFF2-40B4-BE49-F238E27FC236}">
                  <a16:creationId xmlns:a16="http://schemas.microsoft.com/office/drawing/2014/main" id="{0D7198B6-B9FF-45A0-BD2D-28F613136A31}"/>
                </a:ext>
              </a:extLst>
            </p:cNvPr>
            <p:cNvSpPr>
              <a:spLocks noChangeShapeType="1"/>
            </p:cNvSpPr>
            <p:nvPr/>
          </p:nvSpPr>
          <p:spPr bwMode="auto">
            <a:xfrm>
              <a:off x="5986951" y="3467839"/>
              <a:ext cx="1225431" cy="751832"/>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0" name="Line 51">
              <a:extLst>
                <a:ext uri="{FF2B5EF4-FFF2-40B4-BE49-F238E27FC236}">
                  <a16:creationId xmlns:a16="http://schemas.microsoft.com/office/drawing/2014/main" id="{C434A93E-84C1-4BD6-A02B-84C1DFB5D120}"/>
                </a:ext>
              </a:extLst>
            </p:cNvPr>
            <p:cNvSpPr>
              <a:spLocks noChangeShapeType="1"/>
            </p:cNvSpPr>
            <p:nvPr/>
          </p:nvSpPr>
          <p:spPr bwMode="auto">
            <a:xfrm>
              <a:off x="5986951" y="4243592"/>
              <a:ext cx="1131024" cy="17770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1" name="Line 52">
              <a:extLst>
                <a:ext uri="{FF2B5EF4-FFF2-40B4-BE49-F238E27FC236}">
                  <a16:creationId xmlns:a16="http://schemas.microsoft.com/office/drawing/2014/main" id="{77665017-7D2A-449E-B64F-27945081E2F1}"/>
                </a:ext>
              </a:extLst>
            </p:cNvPr>
            <p:cNvSpPr>
              <a:spLocks noChangeShapeType="1"/>
            </p:cNvSpPr>
            <p:nvPr/>
          </p:nvSpPr>
          <p:spPr bwMode="auto">
            <a:xfrm flipV="1">
              <a:off x="6070251" y="4622927"/>
              <a:ext cx="1047724" cy="394712"/>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2" name="Line 53">
              <a:extLst>
                <a:ext uri="{FF2B5EF4-FFF2-40B4-BE49-F238E27FC236}">
                  <a16:creationId xmlns:a16="http://schemas.microsoft.com/office/drawing/2014/main" id="{8D26B893-FEE5-4171-9831-4531E78B9C7D}"/>
                </a:ext>
              </a:extLst>
            </p:cNvPr>
            <p:cNvSpPr>
              <a:spLocks noChangeShapeType="1"/>
            </p:cNvSpPr>
            <p:nvPr/>
          </p:nvSpPr>
          <p:spPr bwMode="auto">
            <a:xfrm flipV="1">
              <a:off x="6088762" y="4826263"/>
              <a:ext cx="1123619" cy="91074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3" name="Text Box 54">
              <a:extLst>
                <a:ext uri="{FF2B5EF4-FFF2-40B4-BE49-F238E27FC236}">
                  <a16:creationId xmlns:a16="http://schemas.microsoft.com/office/drawing/2014/main" id="{6DC3B259-5081-47FC-947F-3CF740032859}"/>
                </a:ext>
              </a:extLst>
            </p:cNvPr>
            <p:cNvSpPr txBox="1">
              <a:spLocks noChangeArrowheads="1"/>
            </p:cNvSpPr>
            <p:nvPr/>
          </p:nvSpPr>
          <p:spPr bwMode="auto">
            <a:xfrm>
              <a:off x="6070250"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④</a:t>
              </a:r>
            </a:p>
          </p:txBody>
        </p:sp>
        <p:sp>
          <p:nvSpPr>
            <p:cNvPr id="164" name="Text Box 55">
              <a:extLst>
                <a:ext uri="{FF2B5EF4-FFF2-40B4-BE49-F238E27FC236}">
                  <a16:creationId xmlns:a16="http://schemas.microsoft.com/office/drawing/2014/main" id="{4955646B-6E9F-42FC-9EAE-1C48DF3DFD53}"/>
                </a:ext>
              </a:extLst>
            </p:cNvPr>
            <p:cNvSpPr txBox="1">
              <a:spLocks noChangeArrowheads="1"/>
            </p:cNvSpPr>
            <p:nvPr/>
          </p:nvSpPr>
          <p:spPr bwMode="auto">
            <a:xfrm>
              <a:off x="6070250"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③</a:t>
              </a:r>
            </a:p>
          </p:txBody>
        </p:sp>
        <p:sp>
          <p:nvSpPr>
            <p:cNvPr id="165" name="Text Box 56">
              <a:extLst>
                <a:ext uri="{FF2B5EF4-FFF2-40B4-BE49-F238E27FC236}">
                  <a16:creationId xmlns:a16="http://schemas.microsoft.com/office/drawing/2014/main" id="{1E38F641-222D-41EB-980C-06F088B1D74C}"/>
                </a:ext>
              </a:extLst>
            </p:cNvPr>
            <p:cNvSpPr txBox="1">
              <a:spLocks noChangeArrowheads="1"/>
            </p:cNvSpPr>
            <p:nvPr/>
          </p:nvSpPr>
          <p:spPr bwMode="auto">
            <a:xfrm>
              <a:off x="6070250"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②</a:t>
              </a:r>
            </a:p>
          </p:txBody>
        </p:sp>
        <p:sp>
          <p:nvSpPr>
            <p:cNvPr id="166" name="Text Box 57">
              <a:extLst>
                <a:ext uri="{FF2B5EF4-FFF2-40B4-BE49-F238E27FC236}">
                  <a16:creationId xmlns:a16="http://schemas.microsoft.com/office/drawing/2014/main" id="{50E43813-5149-424A-862B-B36939FC4F81}"/>
                </a:ext>
              </a:extLst>
            </p:cNvPr>
            <p:cNvSpPr txBox="1">
              <a:spLocks noChangeArrowheads="1"/>
            </p:cNvSpPr>
            <p:nvPr/>
          </p:nvSpPr>
          <p:spPr bwMode="auto">
            <a:xfrm>
              <a:off x="6070250"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dirty="0">
                  <a:latin typeface="微软雅黑" pitchFamily="34" charset="-122"/>
                  <a:ea typeface="微软雅黑" pitchFamily="34" charset="-122"/>
                </a:rPr>
                <a:t>①</a:t>
              </a:r>
            </a:p>
          </p:txBody>
        </p:sp>
        <p:sp>
          <p:nvSpPr>
            <p:cNvPr id="167" name="Freeform 58">
              <a:extLst>
                <a:ext uri="{FF2B5EF4-FFF2-40B4-BE49-F238E27FC236}">
                  <a16:creationId xmlns:a16="http://schemas.microsoft.com/office/drawing/2014/main" id="{CFE22CDE-2B94-465B-84D5-206F7D6FF525}"/>
                </a:ext>
              </a:extLst>
            </p:cNvPr>
            <p:cNvSpPr>
              <a:spLocks/>
            </p:cNvSpPr>
            <p:nvPr/>
          </p:nvSpPr>
          <p:spPr bwMode="auto">
            <a:xfrm>
              <a:off x="290856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8" name="Line 59">
              <a:extLst>
                <a:ext uri="{FF2B5EF4-FFF2-40B4-BE49-F238E27FC236}">
                  <a16:creationId xmlns:a16="http://schemas.microsoft.com/office/drawing/2014/main" id="{891C6A34-783B-407E-9585-2B2C215A58A2}"/>
                </a:ext>
              </a:extLst>
            </p:cNvPr>
            <p:cNvSpPr>
              <a:spLocks noChangeShapeType="1"/>
            </p:cNvSpPr>
            <p:nvPr/>
          </p:nvSpPr>
          <p:spPr bwMode="auto">
            <a:xfrm>
              <a:off x="5527878" y="4117148"/>
              <a:ext cx="0" cy="1025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69" name="Line 60">
              <a:extLst>
                <a:ext uri="{FF2B5EF4-FFF2-40B4-BE49-F238E27FC236}">
                  <a16:creationId xmlns:a16="http://schemas.microsoft.com/office/drawing/2014/main" id="{86B424BC-A85C-4911-8E5E-E82261DF7D7D}"/>
                </a:ext>
              </a:extLst>
            </p:cNvPr>
            <p:cNvSpPr>
              <a:spLocks noChangeShapeType="1"/>
            </p:cNvSpPr>
            <p:nvPr/>
          </p:nvSpPr>
          <p:spPr bwMode="auto">
            <a:xfrm>
              <a:off x="2908567" y="5716501"/>
              <a:ext cx="0" cy="10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70" name="Text Box 61">
              <a:extLst>
                <a:ext uri="{FF2B5EF4-FFF2-40B4-BE49-F238E27FC236}">
                  <a16:creationId xmlns:a16="http://schemas.microsoft.com/office/drawing/2014/main" id="{F67EA677-E7B6-42A3-ADF9-7D2F127DA8B7}"/>
                </a:ext>
              </a:extLst>
            </p:cNvPr>
            <p:cNvSpPr txBox="1">
              <a:spLocks noChangeArrowheads="1"/>
            </p:cNvSpPr>
            <p:nvPr/>
          </p:nvSpPr>
          <p:spPr bwMode="auto">
            <a:xfrm>
              <a:off x="3028888"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dirty="0">
                  <a:latin typeface="微软雅黑" pitchFamily="34" charset="-122"/>
                  <a:ea typeface="微软雅黑" pitchFamily="34" charset="-122"/>
                </a:rPr>
                <a:t>a</a:t>
              </a:r>
            </a:p>
          </p:txBody>
        </p:sp>
        <p:sp>
          <p:nvSpPr>
            <p:cNvPr id="171" name="Text Box 62">
              <a:extLst>
                <a:ext uri="{FF2B5EF4-FFF2-40B4-BE49-F238E27FC236}">
                  <a16:creationId xmlns:a16="http://schemas.microsoft.com/office/drawing/2014/main" id="{859F6946-0F7F-4407-B643-C92200943044}"/>
                </a:ext>
              </a:extLst>
            </p:cNvPr>
            <p:cNvSpPr txBox="1">
              <a:spLocks noChangeArrowheads="1"/>
            </p:cNvSpPr>
            <p:nvPr/>
          </p:nvSpPr>
          <p:spPr bwMode="auto">
            <a:xfrm>
              <a:off x="3715647"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c</a:t>
              </a:r>
            </a:p>
          </p:txBody>
        </p:sp>
        <p:sp>
          <p:nvSpPr>
            <p:cNvPr id="172" name="Text Box 63">
              <a:extLst>
                <a:ext uri="{FF2B5EF4-FFF2-40B4-BE49-F238E27FC236}">
                  <a16:creationId xmlns:a16="http://schemas.microsoft.com/office/drawing/2014/main" id="{031806E6-0D60-4F3C-8F94-98862EEBDDE3}"/>
                </a:ext>
              </a:extLst>
            </p:cNvPr>
            <p:cNvSpPr txBox="1">
              <a:spLocks noChangeArrowheads="1"/>
            </p:cNvSpPr>
            <p:nvPr/>
          </p:nvSpPr>
          <p:spPr bwMode="auto">
            <a:xfrm>
              <a:off x="3747115"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3" b="1">
                  <a:latin typeface="微软雅黑" pitchFamily="34" charset="-122"/>
                  <a:ea typeface="微软雅黑" pitchFamily="34" charset="-122"/>
                </a:rPr>
                <a:t>b</a:t>
              </a:r>
            </a:p>
          </p:txBody>
        </p:sp>
        <p:sp>
          <p:nvSpPr>
            <p:cNvPr id="173" name="Text Box 72">
              <a:extLst>
                <a:ext uri="{FF2B5EF4-FFF2-40B4-BE49-F238E27FC236}">
                  <a16:creationId xmlns:a16="http://schemas.microsoft.com/office/drawing/2014/main" id="{E076D5FA-833B-4134-89FC-0165F022DCEC}"/>
                </a:ext>
              </a:extLst>
            </p:cNvPr>
            <p:cNvSpPr txBox="1">
              <a:spLocks noChangeArrowheads="1"/>
            </p:cNvSpPr>
            <p:nvPr/>
          </p:nvSpPr>
          <p:spPr bwMode="auto">
            <a:xfrm>
              <a:off x="6220434" y="5531821"/>
              <a:ext cx="161775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7" dirty="0">
                  <a:solidFill>
                    <a:srgbClr val="C00000"/>
                  </a:solidFill>
                  <a:latin typeface="微软雅黑" pitchFamily="34" charset="-122"/>
                  <a:ea typeface="微软雅黑" pitchFamily="34" charset="-122"/>
                </a:rPr>
                <a:t>统计时分复用</a:t>
              </a:r>
            </a:p>
          </p:txBody>
        </p:sp>
        <p:sp>
          <p:nvSpPr>
            <p:cNvPr id="174" name="Text Box 80">
              <a:extLst>
                <a:ext uri="{FF2B5EF4-FFF2-40B4-BE49-F238E27FC236}">
                  <a16:creationId xmlns:a16="http://schemas.microsoft.com/office/drawing/2014/main" id="{15CFA880-DFC9-421B-8CFA-53D1E95C7824}"/>
                </a:ext>
              </a:extLst>
            </p:cNvPr>
            <p:cNvSpPr txBox="1">
              <a:spLocks noChangeArrowheads="1"/>
            </p:cNvSpPr>
            <p:nvPr/>
          </p:nvSpPr>
          <p:spPr bwMode="auto">
            <a:xfrm>
              <a:off x="1836199"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7" dirty="0">
                  <a:latin typeface="微软雅黑" pitchFamily="34" charset="-122"/>
                  <a:ea typeface="微软雅黑" pitchFamily="34" charset="-122"/>
                </a:rPr>
                <a:t>用户</a:t>
              </a:r>
            </a:p>
          </p:txBody>
        </p:sp>
        <p:sp>
          <p:nvSpPr>
            <p:cNvPr id="175" name="Line 81">
              <a:extLst>
                <a:ext uri="{FF2B5EF4-FFF2-40B4-BE49-F238E27FC236}">
                  <a16:creationId xmlns:a16="http://schemas.microsoft.com/office/drawing/2014/main" id="{0F9D0315-B4A9-4E1C-B09C-F44486ED1C02}"/>
                </a:ext>
              </a:extLst>
            </p:cNvPr>
            <p:cNvSpPr>
              <a:spLocks noChangeShapeType="1"/>
            </p:cNvSpPr>
            <p:nvPr/>
          </p:nvSpPr>
          <p:spPr bwMode="auto">
            <a:xfrm>
              <a:off x="2816012" y="3409743"/>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76" name="Line 82">
              <a:extLst>
                <a:ext uri="{FF2B5EF4-FFF2-40B4-BE49-F238E27FC236}">
                  <a16:creationId xmlns:a16="http://schemas.microsoft.com/office/drawing/2014/main" id="{F400A552-4D68-4B81-B0BB-3F6A31469054}"/>
                </a:ext>
              </a:extLst>
            </p:cNvPr>
            <p:cNvSpPr>
              <a:spLocks noChangeShapeType="1"/>
            </p:cNvSpPr>
            <p:nvPr/>
          </p:nvSpPr>
          <p:spPr bwMode="auto">
            <a:xfrm>
              <a:off x="2816012" y="4219671"/>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77" name="Line 83">
              <a:extLst>
                <a:ext uri="{FF2B5EF4-FFF2-40B4-BE49-F238E27FC236}">
                  <a16:creationId xmlns:a16="http://schemas.microsoft.com/office/drawing/2014/main" id="{62867B5C-BD0F-4434-9AA4-50C629BBAD0B}"/>
                </a:ext>
              </a:extLst>
            </p:cNvPr>
            <p:cNvSpPr>
              <a:spLocks noChangeShapeType="1"/>
            </p:cNvSpPr>
            <p:nvPr/>
          </p:nvSpPr>
          <p:spPr bwMode="auto">
            <a:xfrm>
              <a:off x="2816012" y="5027890"/>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sp>
          <p:nvSpPr>
            <p:cNvPr id="178" name="Line 84">
              <a:extLst>
                <a:ext uri="{FF2B5EF4-FFF2-40B4-BE49-F238E27FC236}">
                  <a16:creationId xmlns:a16="http://schemas.microsoft.com/office/drawing/2014/main" id="{8FBC4AF6-24E9-49B2-A9C7-B84E6493C475}"/>
                </a:ext>
              </a:extLst>
            </p:cNvPr>
            <p:cNvSpPr>
              <a:spLocks noChangeShapeType="1"/>
            </p:cNvSpPr>
            <p:nvPr/>
          </p:nvSpPr>
          <p:spPr bwMode="auto">
            <a:xfrm>
              <a:off x="2816012" y="5837819"/>
              <a:ext cx="308578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latin typeface="微软雅黑" pitchFamily="34" charset="-122"/>
                <a:ea typeface="微软雅黑" pitchFamily="34" charset="-122"/>
              </a:endParaRPr>
            </a:p>
          </p:txBody>
        </p:sp>
      </p:grpSp>
      <p:sp>
        <p:nvSpPr>
          <p:cNvPr id="96" name="文本框 95">
            <a:extLst>
              <a:ext uri="{FF2B5EF4-FFF2-40B4-BE49-F238E27FC236}">
                <a16:creationId xmlns:a16="http://schemas.microsoft.com/office/drawing/2014/main" id="{6780BDEE-C0B8-431D-A8E0-9C50B5707432}"/>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5234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E1F86-7431-4FC5-BE7C-0ADDA490B1CC}"/>
              </a:ext>
            </a:extLst>
          </p:cNvPr>
          <p:cNvSpPr>
            <a:spLocks noGrp="1"/>
          </p:cNvSpPr>
          <p:nvPr>
            <p:ph type="title"/>
          </p:nvPr>
        </p:nvSpPr>
        <p:spPr/>
        <p:txBody>
          <a:bodyPr vert="horz" lIns="91440" tIns="45720" rIns="91440" bIns="45720" rtlCol="0" anchor="ctr">
            <a:normAutofit/>
          </a:bodyPr>
          <a:lstStyle/>
          <a:p>
            <a:r>
              <a:rPr lang="zh-CN" altLang="en-US" dirty="0"/>
              <a:t>波分复用</a:t>
            </a:r>
            <a:r>
              <a:rPr lang="en-US" altLang="zh-CN" dirty="0"/>
              <a:t>(WDM)</a:t>
            </a:r>
            <a:endParaRPr lang="zh-CN" altLang="en-US" dirty="0"/>
          </a:p>
        </p:txBody>
      </p:sp>
      <p:sp>
        <p:nvSpPr>
          <p:cNvPr id="4" name="灯片编号占位符 3">
            <a:extLst>
              <a:ext uri="{FF2B5EF4-FFF2-40B4-BE49-F238E27FC236}">
                <a16:creationId xmlns:a16="http://schemas.microsoft.com/office/drawing/2014/main" id="{D5A50BA6-6652-4F26-843A-8217117DA259}"/>
              </a:ext>
            </a:extLst>
          </p:cNvPr>
          <p:cNvSpPr>
            <a:spLocks noGrp="1"/>
          </p:cNvSpPr>
          <p:nvPr>
            <p:ph type="sldNum" sz="quarter" idx="12"/>
          </p:nvPr>
        </p:nvSpPr>
        <p:spPr/>
        <p:txBody>
          <a:bodyPr/>
          <a:lstStyle/>
          <a:p>
            <a:fld id="{8D4D1E41-7A09-AB4A-A4E1-09765ADA2698}" type="slidenum">
              <a:rPr kumimoji="1" lang="zh-CN" altLang="en-US" smtClean="0"/>
              <a:t>123</a:t>
            </a:fld>
            <a:endParaRPr kumimoji="1" lang="zh-CN" altLang="en-US" dirty="0"/>
          </a:p>
        </p:txBody>
      </p:sp>
      <p:sp>
        <p:nvSpPr>
          <p:cNvPr id="3" name="矩形 2">
            <a:extLst>
              <a:ext uri="{FF2B5EF4-FFF2-40B4-BE49-F238E27FC236}">
                <a16:creationId xmlns:a16="http://schemas.microsoft.com/office/drawing/2014/main" id="{600DCF90-50AB-4C85-8B56-D3BDF1E9719D}"/>
              </a:ext>
            </a:extLst>
          </p:cNvPr>
          <p:cNvSpPr/>
          <p:nvPr/>
        </p:nvSpPr>
        <p:spPr>
          <a:xfrm>
            <a:off x="555962" y="1213708"/>
            <a:ext cx="11493284" cy="113505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波分复用</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Wavelength Division Multiplexing</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WDM</a:t>
            </a:r>
            <a:r>
              <a:rPr lang="zh-CN" altLang="en-US" sz="2400" dirty="0">
                <a:solidFill>
                  <a:srgbClr val="202122"/>
                </a:solidFill>
                <a:latin typeface="微软雅黑" panose="020B0503020204020204" pitchFamily="34" charset="-122"/>
                <a:ea typeface="微软雅黑" panose="020B0503020204020204" pitchFamily="34" charset="-122"/>
              </a:rPr>
              <a:t>）是利用多个激光器在单条</a:t>
            </a:r>
            <a:r>
              <a:rPr lang="zh-CN" altLang="en-US" sz="2400" dirty="0">
                <a:solidFill>
                  <a:srgbClr val="C00000"/>
                </a:solidFill>
                <a:latin typeface="微软雅黑" panose="020B0503020204020204" pitchFamily="34" charset="-122"/>
                <a:ea typeface="微软雅黑" panose="020B0503020204020204" pitchFamily="34" charset="-122"/>
              </a:rPr>
              <a:t>光纤</a:t>
            </a:r>
            <a:r>
              <a:rPr lang="zh-CN" altLang="en-US" sz="2400" dirty="0">
                <a:solidFill>
                  <a:srgbClr val="202122"/>
                </a:solidFill>
                <a:latin typeface="微软雅黑" panose="020B0503020204020204" pitchFamily="34" charset="-122"/>
                <a:ea typeface="微软雅黑" panose="020B0503020204020204" pitchFamily="34" charset="-122"/>
              </a:rPr>
              <a:t>上同时发送多束不同</a:t>
            </a:r>
            <a:r>
              <a:rPr lang="zh-CN" altLang="en-US" sz="2400" dirty="0">
                <a:solidFill>
                  <a:srgbClr val="C00000"/>
                </a:solidFill>
                <a:latin typeface="微软雅黑" panose="020B0503020204020204" pitchFamily="34" charset="-122"/>
                <a:ea typeface="微软雅黑" panose="020B0503020204020204" pitchFamily="34" charset="-122"/>
              </a:rPr>
              <a:t>波长</a:t>
            </a:r>
            <a:r>
              <a:rPr lang="zh-CN" altLang="en-US" sz="2400" dirty="0">
                <a:solidFill>
                  <a:srgbClr val="202122"/>
                </a:solidFill>
                <a:latin typeface="微软雅黑" panose="020B0503020204020204" pitchFamily="34" charset="-122"/>
                <a:ea typeface="微软雅黑" panose="020B0503020204020204" pitchFamily="34" charset="-122"/>
              </a:rPr>
              <a:t>激光的技术</a:t>
            </a:r>
            <a:endParaRPr lang="zh-CN" altLang="en-US" sz="2400" dirty="0">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1D9D86E4-87D0-48D1-AC22-E97EA6F09C5E}"/>
              </a:ext>
            </a:extLst>
          </p:cNvPr>
          <p:cNvGrpSpPr/>
          <p:nvPr/>
        </p:nvGrpSpPr>
        <p:grpSpPr>
          <a:xfrm>
            <a:off x="838200" y="2364605"/>
            <a:ext cx="10626943" cy="4107721"/>
            <a:chOff x="728858" y="2364605"/>
            <a:chExt cx="10736285" cy="4243921"/>
          </a:xfrm>
        </p:grpSpPr>
        <p:sp>
          <p:nvSpPr>
            <p:cNvPr id="5" name="圆角矩形 62">
              <a:extLst>
                <a:ext uri="{FF2B5EF4-FFF2-40B4-BE49-F238E27FC236}">
                  <a16:creationId xmlns:a16="http://schemas.microsoft.com/office/drawing/2014/main" id="{731E487D-A21B-4D29-B6E4-ECC2042E8524}"/>
                </a:ext>
              </a:extLst>
            </p:cNvPr>
            <p:cNvSpPr/>
            <p:nvPr/>
          </p:nvSpPr>
          <p:spPr>
            <a:xfrm>
              <a:off x="728858" y="2364605"/>
              <a:ext cx="10736285" cy="4243921"/>
            </a:xfrm>
            <a:prstGeom prst="roundRect">
              <a:avLst>
                <a:gd name="adj" fmla="val 6576"/>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Text Box 2">
              <a:extLst>
                <a:ext uri="{FF2B5EF4-FFF2-40B4-BE49-F238E27FC236}">
                  <a16:creationId xmlns:a16="http://schemas.microsoft.com/office/drawing/2014/main" id="{69A254FF-3138-40EE-8D19-78ACEFD5C591}"/>
                </a:ext>
              </a:extLst>
            </p:cNvPr>
            <p:cNvSpPr txBox="1">
              <a:spLocks noChangeArrowheads="1"/>
            </p:cNvSpPr>
            <p:nvPr/>
          </p:nvSpPr>
          <p:spPr bwMode="auto">
            <a:xfrm flipH="1">
              <a:off x="8060038" y="3211515"/>
              <a:ext cx="2005677"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7"/>
                </a:lnSpc>
              </a:pPr>
              <a:r>
                <a:rPr kumimoji="1" lang="en-US" altLang="zh-CN" sz="1600" b="1" dirty="0">
                  <a:latin typeface="微软雅黑" pitchFamily="34" charset="-122"/>
                  <a:ea typeface="微软雅黑" pitchFamily="34" charset="-122"/>
                </a:rPr>
                <a:t> 1550 nm           0 </a:t>
              </a:r>
            </a:p>
            <a:p>
              <a:pPr>
                <a:lnSpc>
                  <a:spcPts val="2267"/>
                </a:lnSpc>
              </a:pPr>
              <a:r>
                <a:rPr kumimoji="1" lang="en-US" altLang="zh-CN" sz="1600" b="1" dirty="0">
                  <a:latin typeface="微软雅黑" pitchFamily="34" charset="-122"/>
                  <a:ea typeface="微软雅黑" pitchFamily="34" charset="-122"/>
                </a:rPr>
                <a:t> 1551 nm           1</a:t>
              </a:r>
            </a:p>
            <a:p>
              <a:pPr>
                <a:lnSpc>
                  <a:spcPts val="2267"/>
                </a:lnSpc>
              </a:pPr>
              <a:r>
                <a:rPr kumimoji="1" lang="en-US" altLang="zh-CN" sz="1600" b="1" dirty="0">
                  <a:latin typeface="微软雅黑" pitchFamily="34" charset="-122"/>
                  <a:ea typeface="微软雅黑" pitchFamily="34" charset="-122"/>
                </a:rPr>
                <a:t> 1552 nm           2</a:t>
              </a:r>
            </a:p>
            <a:p>
              <a:pPr>
                <a:lnSpc>
                  <a:spcPts val="2267"/>
                </a:lnSpc>
              </a:pPr>
              <a:r>
                <a:rPr kumimoji="1" lang="en-US" altLang="zh-CN" sz="1600" b="1" dirty="0">
                  <a:latin typeface="微软雅黑" pitchFamily="34" charset="-122"/>
                  <a:ea typeface="微软雅黑" pitchFamily="34" charset="-122"/>
                </a:rPr>
                <a:t> 1553 nm           3</a:t>
              </a:r>
            </a:p>
            <a:p>
              <a:pPr>
                <a:lnSpc>
                  <a:spcPts val="2267"/>
                </a:lnSpc>
              </a:pPr>
              <a:r>
                <a:rPr kumimoji="1" lang="en-US" altLang="zh-CN" sz="1600" b="1" dirty="0">
                  <a:latin typeface="微软雅黑" pitchFamily="34" charset="-122"/>
                  <a:ea typeface="微软雅黑" pitchFamily="34" charset="-122"/>
                </a:rPr>
                <a:t> 1554 nm           4</a:t>
              </a:r>
            </a:p>
            <a:p>
              <a:pPr>
                <a:lnSpc>
                  <a:spcPts val="2267"/>
                </a:lnSpc>
              </a:pPr>
              <a:r>
                <a:rPr kumimoji="1" lang="en-US" altLang="zh-CN" sz="1600" b="1" dirty="0">
                  <a:latin typeface="微软雅黑" pitchFamily="34" charset="-122"/>
                  <a:ea typeface="微软雅黑" pitchFamily="34" charset="-122"/>
                </a:rPr>
                <a:t> 1555 nm           5</a:t>
              </a:r>
            </a:p>
            <a:p>
              <a:pPr>
                <a:lnSpc>
                  <a:spcPts val="2267"/>
                </a:lnSpc>
              </a:pPr>
              <a:r>
                <a:rPr kumimoji="1" lang="en-US" altLang="zh-CN" sz="1600" b="1" dirty="0">
                  <a:latin typeface="微软雅黑" pitchFamily="34" charset="-122"/>
                  <a:ea typeface="微软雅黑" pitchFamily="34" charset="-122"/>
                </a:rPr>
                <a:t> 1556 nm           6</a:t>
              </a:r>
            </a:p>
            <a:p>
              <a:pPr>
                <a:lnSpc>
                  <a:spcPts val="2267"/>
                </a:lnSpc>
              </a:pPr>
              <a:r>
                <a:rPr kumimoji="1" lang="en-US" altLang="zh-CN" sz="1600" b="1" dirty="0">
                  <a:latin typeface="微软雅黑" pitchFamily="34" charset="-122"/>
                  <a:ea typeface="微软雅黑" pitchFamily="34" charset="-122"/>
                </a:rPr>
                <a:t> 1557 nm           7</a:t>
              </a:r>
            </a:p>
          </p:txBody>
        </p:sp>
        <p:sp>
          <p:nvSpPr>
            <p:cNvPr id="7" name="Text Box 3">
              <a:extLst>
                <a:ext uri="{FF2B5EF4-FFF2-40B4-BE49-F238E27FC236}">
                  <a16:creationId xmlns:a16="http://schemas.microsoft.com/office/drawing/2014/main" id="{3B34EFAD-5E34-4B74-A3E3-700DBB1A6C7C}"/>
                </a:ext>
              </a:extLst>
            </p:cNvPr>
            <p:cNvSpPr txBox="1">
              <a:spLocks noChangeArrowheads="1"/>
            </p:cNvSpPr>
            <p:nvPr/>
          </p:nvSpPr>
          <p:spPr bwMode="auto">
            <a:xfrm>
              <a:off x="2051830" y="3216557"/>
              <a:ext cx="2188420"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7"/>
                </a:lnSpc>
              </a:pPr>
              <a:r>
                <a:rPr kumimoji="1" lang="en-US" altLang="zh-CN" sz="1600" b="1" dirty="0">
                  <a:latin typeface="微软雅黑" pitchFamily="34" charset="-122"/>
                  <a:ea typeface="微软雅黑" pitchFamily="34" charset="-122"/>
                </a:rPr>
                <a:t>0            1550 nm    </a:t>
              </a:r>
            </a:p>
            <a:p>
              <a:pPr>
                <a:lnSpc>
                  <a:spcPts val="2267"/>
                </a:lnSpc>
              </a:pPr>
              <a:r>
                <a:rPr kumimoji="1" lang="en-US" altLang="zh-CN" sz="1600" b="1" dirty="0">
                  <a:latin typeface="微软雅黑" pitchFamily="34" charset="-122"/>
                  <a:ea typeface="微软雅黑" pitchFamily="34" charset="-122"/>
                </a:rPr>
                <a:t>1            1551 nm  </a:t>
              </a:r>
            </a:p>
            <a:p>
              <a:pPr>
                <a:lnSpc>
                  <a:spcPts val="2267"/>
                </a:lnSpc>
              </a:pPr>
              <a:r>
                <a:rPr kumimoji="1" lang="en-US" altLang="zh-CN" sz="1600" b="1" dirty="0">
                  <a:latin typeface="微软雅黑" pitchFamily="34" charset="-122"/>
                  <a:ea typeface="微软雅黑" pitchFamily="34" charset="-122"/>
                </a:rPr>
                <a:t>2            1552 nm  </a:t>
              </a:r>
            </a:p>
            <a:p>
              <a:pPr>
                <a:lnSpc>
                  <a:spcPts val="2267"/>
                </a:lnSpc>
              </a:pPr>
              <a:r>
                <a:rPr kumimoji="1" lang="en-US" altLang="zh-CN" sz="1600" b="1" dirty="0">
                  <a:latin typeface="微软雅黑" pitchFamily="34" charset="-122"/>
                  <a:ea typeface="微软雅黑" pitchFamily="34" charset="-122"/>
                </a:rPr>
                <a:t>3            1553 nm  </a:t>
              </a:r>
            </a:p>
            <a:p>
              <a:pPr>
                <a:lnSpc>
                  <a:spcPts val="2267"/>
                </a:lnSpc>
              </a:pPr>
              <a:r>
                <a:rPr kumimoji="1" lang="en-US" altLang="zh-CN" sz="1600" b="1" dirty="0">
                  <a:latin typeface="微软雅黑" pitchFamily="34" charset="-122"/>
                  <a:ea typeface="微软雅黑" pitchFamily="34" charset="-122"/>
                </a:rPr>
                <a:t>4            1554 nm  </a:t>
              </a:r>
            </a:p>
            <a:p>
              <a:pPr>
                <a:lnSpc>
                  <a:spcPts val="2267"/>
                </a:lnSpc>
              </a:pPr>
              <a:r>
                <a:rPr kumimoji="1" lang="en-US" altLang="zh-CN" sz="1600" b="1" dirty="0">
                  <a:latin typeface="微软雅黑" pitchFamily="34" charset="-122"/>
                  <a:ea typeface="微软雅黑" pitchFamily="34" charset="-122"/>
                </a:rPr>
                <a:t>5            1555 nm  </a:t>
              </a:r>
            </a:p>
            <a:p>
              <a:pPr>
                <a:lnSpc>
                  <a:spcPts val="2267"/>
                </a:lnSpc>
              </a:pPr>
              <a:r>
                <a:rPr kumimoji="1" lang="en-US" altLang="zh-CN" sz="1600" b="1" dirty="0">
                  <a:latin typeface="微软雅黑" pitchFamily="34" charset="-122"/>
                  <a:ea typeface="微软雅黑" pitchFamily="34" charset="-122"/>
                </a:rPr>
                <a:t>6            1556 nm  </a:t>
              </a:r>
            </a:p>
            <a:p>
              <a:pPr>
                <a:lnSpc>
                  <a:spcPts val="2267"/>
                </a:lnSpc>
              </a:pPr>
              <a:r>
                <a:rPr kumimoji="1" lang="en-US" altLang="zh-CN" sz="1600" b="1" dirty="0">
                  <a:latin typeface="微软雅黑" pitchFamily="34" charset="-122"/>
                  <a:ea typeface="微软雅黑" pitchFamily="34" charset="-122"/>
                </a:rPr>
                <a:t>7            1557 nm  </a:t>
              </a:r>
            </a:p>
          </p:txBody>
        </p:sp>
        <p:sp>
          <p:nvSpPr>
            <p:cNvPr id="8" name="Text Box 6">
              <a:extLst>
                <a:ext uri="{FF2B5EF4-FFF2-40B4-BE49-F238E27FC236}">
                  <a16:creationId xmlns:a16="http://schemas.microsoft.com/office/drawing/2014/main" id="{157A199C-2371-475E-8CCA-8533F6987480}"/>
                </a:ext>
              </a:extLst>
            </p:cNvPr>
            <p:cNvSpPr txBox="1">
              <a:spLocks noChangeArrowheads="1"/>
            </p:cNvSpPr>
            <p:nvPr/>
          </p:nvSpPr>
          <p:spPr bwMode="auto">
            <a:xfrm>
              <a:off x="2120987" y="5805349"/>
              <a:ext cx="1965330" cy="666977"/>
            </a:xfrm>
            <a:prstGeom prst="rect">
              <a:avLst/>
            </a:prstGeom>
            <a:solidFill>
              <a:schemeClr val="bg1"/>
            </a:solidFill>
            <a:ln w="19050">
              <a:solidFill>
                <a:srgbClr val="333399"/>
              </a:solidFill>
              <a:miter lim="800000"/>
              <a:headEnd/>
              <a:tailEnd/>
            </a:ln>
            <a:effectLst/>
          </p:spPr>
          <p:txBody>
            <a:bodyPr wrap="square">
              <a:spAutoFit/>
            </a:bodyPr>
            <a:lstStyle/>
            <a:p>
              <a:r>
                <a:rPr kumimoji="1" lang="en-US" altLang="zh-CN" sz="1867" b="1" dirty="0">
                  <a:ea typeface="黑体" pitchFamily="2" charset="-122"/>
                </a:rPr>
                <a:t>8 </a:t>
              </a:r>
              <a:r>
                <a:rPr kumimoji="1" lang="en-US" altLang="zh-CN" sz="1867" b="1" dirty="0">
                  <a:ea typeface="黑体" pitchFamily="2" charset="-122"/>
                  <a:sym typeface="Symbol" pitchFamily="18" charset="2"/>
                </a:rPr>
                <a:t> </a:t>
              </a:r>
              <a:r>
                <a:rPr kumimoji="1" lang="en-US" altLang="zh-CN" sz="1867" b="1" dirty="0">
                  <a:ea typeface="黑体" pitchFamily="2" charset="-122"/>
                </a:rPr>
                <a:t>2.5 </a:t>
              </a:r>
              <a:r>
                <a:rPr kumimoji="1" lang="en-US" altLang="zh-CN" sz="1867" b="1" dirty="0" err="1">
                  <a:ea typeface="黑体" pitchFamily="2" charset="-122"/>
                </a:rPr>
                <a:t>Gbit</a:t>
              </a:r>
              <a:r>
                <a:rPr kumimoji="1" lang="en-US" altLang="zh-CN" sz="1867" b="1" dirty="0">
                  <a:ea typeface="黑体" pitchFamily="2" charset="-122"/>
                </a:rPr>
                <a:t>/s</a:t>
              </a:r>
            </a:p>
            <a:p>
              <a:r>
                <a:rPr kumimoji="1" lang="en-US" altLang="zh-CN" sz="1867" b="1" dirty="0">
                  <a:ea typeface="黑体" pitchFamily="2" charset="-122"/>
                </a:rPr>
                <a:t>1310 nm</a:t>
              </a:r>
            </a:p>
          </p:txBody>
        </p:sp>
        <p:sp>
          <p:nvSpPr>
            <p:cNvPr id="9" name="Line 7">
              <a:extLst>
                <a:ext uri="{FF2B5EF4-FFF2-40B4-BE49-F238E27FC236}">
                  <a16:creationId xmlns:a16="http://schemas.microsoft.com/office/drawing/2014/main" id="{69358687-9A80-433F-8D5A-1B9F4E21BFF0}"/>
                </a:ext>
              </a:extLst>
            </p:cNvPr>
            <p:cNvSpPr>
              <a:spLocks noChangeShapeType="1"/>
            </p:cNvSpPr>
            <p:nvPr/>
          </p:nvSpPr>
          <p:spPr bwMode="auto">
            <a:xfrm>
              <a:off x="8200148" y="351622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0" name="Line 8">
              <a:extLst>
                <a:ext uri="{FF2B5EF4-FFF2-40B4-BE49-F238E27FC236}">
                  <a16:creationId xmlns:a16="http://schemas.microsoft.com/office/drawing/2014/main" id="{44866DA2-5555-4EAF-BC06-6AA23801FBAE}"/>
                </a:ext>
              </a:extLst>
            </p:cNvPr>
            <p:cNvSpPr>
              <a:spLocks noChangeShapeType="1"/>
            </p:cNvSpPr>
            <p:nvPr/>
          </p:nvSpPr>
          <p:spPr bwMode="auto">
            <a:xfrm>
              <a:off x="8200148" y="3808737"/>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1" name="Line 9">
              <a:extLst>
                <a:ext uri="{FF2B5EF4-FFF2-40B4-BE49-F238E27FC236}">
                  <a16:creationId xmlns:a16="http://schemas.microsoft.com/office/drawing/2014/main" id="{8510C4B0-B074-44DC-A77B-BF15BF777615}"/>
                </a:ext>
              </a:extLst>
            </p:cNvPr>
            <p:cNvSpPr>
              <a:spLocks noChangeShapeType="1"/>
            </p:cNvSpPr>
            <p:nvPr/>
          </p:nvSpPr>
          <p:spPr bwMode="auto">
            <a:xfrm>
              <a:off x="8200148" y="4099928"/>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2" name="Line 10">
              <a:extLst>
                <a:ext uri="{FF2B5EF4-FFF2-40B4-BE49-F238E27FC236}">
                  <a16:creationId xmlns:a16="http://schemas.microsoft.com/office/drawing/2014/main" id="{70695F3E-5808-4000-978A-FB5080C2FCC0}"/>
                </a:ext>
              </a:extLst>
            </p:cNvPr>
            <p:cNvSpPr>
              <a:spLocks noChangeShapeType="1"/>
            </p:cNvSpPr>
            <p:nvPr/>
          </p:nvSpPr>
          <p:spPr bwMode="auto">
            <a:xfrm>
              <a:off x="8200148" y="439376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3" name="Line 11">
              <a:extLst>
                <a:ext uri="{FF2B5EF4-FFF2-40B4-BE49-F238E27FC236}">
                  <a16:creationId xmlns:a16="http://schemas.microsoft.com/office/drawing/2014/main" id="{AB9A2BB1-08B8-4BB8-A544-C4853E0EBB88}"/>
                </a:ext>
              </a:extLst>
            </p:cNvPr>
            <p:cNvSpPr>
              <a:spLocks noChangeShapeType="1"/>
            </p:cNvSpPr>
            <p:nvPr/>
          </p:nvSpPr>
          <p:spPr bwMode="auto">
            <a:xfrm>
              <a:off x="8200148" y="468495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4" name="Line 12">
              <a:extLst>
                <a:ext uri="{FF2B5EF4-FFF2-40B4-BE49-F238E27FC236}">
                  <a16:creationId xmlns:a16="http://schemas.microsoft.com/office/drawing/2014/main" id="{292EA8F1-A218-49FB-990E-1A6F860B04A1}"/>
                </a:ext>
              </a:extLst>
            </p:cNvPr>
            <p:cNvSpPr>
              <a:spLocks noChangeShapeType="1"/>
            </p:cNvSpPr>
            <p:nvPr/>
          </p:nvSpPr>
          <p:spPr bwMode="auto">
            <a:xfrm>
              <a:off x="8200148" y="4978792"/>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5" name="Line 13">
              <a:extLst>
                <a:ext uri="{FF2B5EF4-FFF2-40B4-BE49-F238E27FC236}">
                  <a16:creationId xmlns:a16="http://schemas.microsoft.com/office/drawing/2014/main" id="{C40731BA-B1A6-496E-B589-0225679434EF}"/>
                </a:ext>
              </a:extLst>
            </p:cNvPr>
            <p:cNvSpPr>
              <a:spLocks noChangeShapeType="1"/>
            </p:cNvSpPr>
            <p:nvPr/>
          </p:nvSpPr>
          <p:spPr bwMode="auto">
            <a:xfrm>
              <a:off x="8200148" y="526998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6" name="Line 14">
              <a:extLst>
                <a:ext uri="{FF2B5EF4-FFF2-40B4-BE49-F238E27FC236}">
                  <a16:creationId xmlns:a16="http://schemas.microsoft.com/office/drawing/2014/main" id="{1FAF9DE4-0FFA-457C-8F18-A153E91EF2A3}"/>
                </a:ext>
              </a:extLst>
            </p:cNvPr>
            <p:cNvSpPr>
              <a:spLocks noChangeShapeType="1"/>
            </p:cNvSpPr>
            <p:nvPr/>
          </p:nvSpPr>
          <p:spPr bwMode="auto">
            <a:xfrm>
              <a:off x="8200148" y="5563820"/>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7" name="Line 15">
              <a:extLst>
                <a:ext uri="{FF2B5EF4-FFF2-40B4-BE49-F238E27FC236}">
                  <a16:creationId xmlns:a16="http://schemas.microsoft.com/office/drawing/2014/main" id="{300ADF4D-7005-4A80-B2DF-2A387D9931F0}"/>
                </a:ext>
              </a:extLst>
            </p:cNvPr>
            <p:cNvSpPr>
              <a:spLocks noChangeShapeType="1"/>
            </p:cNvSpPr>
            <p:nvPr/>
          </p:nvSpPr>
          <p:spPr bwMode="auto">
            <a:xfrm>
              <a:off x="2153432" y="351622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8" name="Line 16">
              <a:extLst>
                <a:ext uri="{FF2B5EF4-FFF2-40B4-BE49-F238E27FC236}">
                  <a16:creationId xmlns:a16="http://schemas.microsoft.com/office/drawing/2014/main" id="{7440C9B5-F7D9-4243-A4D9-7AE6C7BE9D66}"/>
                </a:ext>
              </a:extLst>
            </p:cNvPr>
            <p:cNvSpPr>
              <a:spLocks noChangeShapeType="1"/>
            </p:cNvSpPr>
            <p:nvPr/>
          </p:nvSpPr>
          <p:spPr bwMode="auto">
            <a:xfrm>
              <a:off x="2153432" y="3808737"/>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19" name="Line 17">
              <a:extLst>
                <a:ext uri="{FF2B5EF4-FFF2-40B4-BE49-F238E27FC236}">
                  <a16:creationId xmlns:a16="http://schemas.microsoft.com/office/drawing/2014/main" id="{6C67B6A7-3806-4652-8075-2124B1690772}"/>
                </a:ext>
              </a:extLst>
            </p:cNvPr>
            <p:cNvSpPr>
              <a:spLocks noChangeShapeType="1"/>
            </p:cNvSpPr>
            <p:nvPr/>
          </p:nvSpPr>
          <p:spPr bwMode="auto">
            <a:xfrm>
              <a:off x="2153432" y="4099928"/>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0" name="Line 18">
              <a:extLst>
                <a:ext uri="{FF2B5EF4-FFF2-40B4-BE49-F238E27FC236}">
                  <a16:creationId xmlns:a16="http://schemas.microsoft.com/office/drawing/2014/main" id="{815E0C92-075A-4FA5-A59F-F16A6A7D5404}"/>
                </a:ext>
              </a:extLst>
            </p:cNvPr>
            <p:cNvSpPr>
              <a:spLocks noChangeShapeType="1"/>
            </p:cNvSpPr>
            <p:nvPr/>
          </p:nvSpPr>
          <p:spPr bwMode="auto">
            <a:xfrm>
              <a:off x="2153432" y="439376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1" name="Line 19">
              <a:extLst>
                <a:ext uri="{FF2B5EF4-FFF2-40B4-BE49-F238E27FC236}">
                  <a16:creationId xmlns:a16="http://schemas.microsoft.com/office/drawing/2014/main" id="{9778CF28-DCEC-497F-8291-7FC984A0277B}"/>
                </a:ext>
              </a:extLst>
            </p:cNvPr>
            <p:cNvSpPr>
              <a:spLocks noChangeShapeType="1"/>
            </p:cNvSpPr>
            <p:nvPr/>
          </p:nvSpPr>
          <p:spPr bwMode="auto">
            <a:xfrm>
              <a:off x="2153432" y="468495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2" name="Line 20">
              <a:extLst>
                <a:ext uri="{FF2B5EF4-FFF2-40B4-BE49-F238E27FC236}">
                  <a16:creationId xmlns:a16="http://schemas.microsoft.com/office/drawing/2014/main" id="{ED692266-F3CD-49D3-B16B-1054589F7CE4}"/>
                </a:ext>
              </a:extLst>
            </p:cNvPr>
            <p:cNvSpPr>
              <a:spLocks noChangeShapeType="1"/>
            </p:cNvSpPr>
            <p:nvPr/>
          </p:nvSpPr>
          <p:spPr bwMode="auto">
            <a:xfrm>
              <a:off x="2153432" y="4978792"/>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3" name="Line 21">
              <a:extLst>
                <a:ext uri="{FF2B5EF4-FFF2-40B4-BE49-F238E27FC236}">
                  <a16:creationId xmlns:a16="http://schemas.microsoft.com/office/drawing/2014/main" id="{4B174C43-32F4-4726-85DC-C4980AE6DD44}"/>
                </a:ext>
              </a:extLst>
            </p:cNvPr>
            <p:cNvSpPr>
              <a:spLocks noChangeShapeType="1"/>
            </p:cNvSpPr>
            <p:nvPr/>
          </p:nvSpPr>
          <p:spPr bwMode="auto">
            <a:xfrm>
              <a:off x="2153432" y="526998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4" name="Line 22">
              <a:extLst>
                <a:ext uri="{FF2B5EF4-FFF2-40B4-BE49-F238E27FC236}">
                  <a16:creationId xmlns:a16="http://schemas.microsoft.com/office/drawing/2014/main" id="{56A708C1-7D59-4826-BF97-2606AD7086C8}"/>
                </a:ext>
              </a:extLst>
            </p:cNvPr>
            <p:cNvSpPr>
              <a:spLocks noChangeShapeType="1"/>
            </p:cNvSpPr>
            <p:nvPr/>
          </p:nvSpPr>
          <p:spPr bwMode="auto">
            <a:xfrm>
              <a:off x="2153432" y="5563820"/>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25" name="Line 23">
              <a:extLst>
                <a:ext uri="{FF2B5EF4-FFF2-40B4-BE49-F238E27FC236}">
                  <a16:creationId xmlns:a16="http://schemas.microsoft.com/office/drawing/2014/main" id="{23021A0C-EA96-4EF8-AE46-ED39CB99EE0B}"/>
                </a:ext>
              </a:extLst>
            </p:cNvPr>
            <p:cNvSpPr>
              <a:spLocks noChangeShapeType="1"/>
            </p:cNvSpPr>
            <p:nvPr/>
          </p:nvSpPr>
          <p:spPr bwMode="auto">
            <a:xfrm>
              <a:off x="4086317" y="4535389"/>
              <a:ext cx="406364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26" name="AutoShape 24">
              <a:extLst>
                <a:ext uri="{FF2B5EF4-FFF2-40B4-BE49-F238E27FC236}">
                  <a16:creationId xmlns:a16="http://schemas.microsoft.com/office/drawing/2014/main" id="{1FCE605D-693F-4640-BA94-53A8A2D11E62}"/>
                </a:ext>
              </a:extLst>
            </p:cNvPr>
            <p:cNvSpPr>
              <a:spLocks noChangeArrowheads="1"/>
            </p:cNvSpPr>
            <p:nvPr/>
          </p:nvSpPr>
          <p:spPr bwMode="auto">
            <a:xfrm rot="5400000">
              <a:off x="4861444" y="4398013"/>
              <a:ext cx="295161" cy="268137"/>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27" name="Rectangle 25">
              <a:extLst>
                <a:ext uri="{FF2B5EF4-FFF2-40B4-BE49-F238E27FC236}">
                  <a16:creationId xmlns:a16="http://schemas.microsoft.com/office/drawing/2014/main" id="{646BED61-E3FE-4F86-8CF3-26E34D2AF9D8}"/>
                </a:ext>
              </a:extLst>
            </p:cNvPr>
            <p:cNvSpPr>
              <a:spLocks noChangeArrowheads="1"/>
            </p:cNvSpPr>
            <p:nvPr/>
          </p:nvSpPr>
          <p:spPr bwMode="auto">
            <a:xfrm>
              <a:off x="2563523" y="3435484"/>
              <a:ext cx="448807" cy="164125"/>
            </a:xfrm>
            <a:prstGeom prst="rect">
              <a:avLst/>
            </a:prstGeom>
            <a:solidFill>
              <a:srgbClr val="FFFFCC"/>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28" name="Rectangle 26">
              <a:extLst>
                <a:ext uri="{FF2B5EF4-FFF2-40B4-BE49-F238E27FC236}">
                  <a16:creationId xmlns:a16="http://schemas.microsoft.com/office/drawing/2014/main" id="{012E2EAE-A22E-414A-871C-611CD98F596D}"/>
                </a:ext>
              </a:extLst>
            </p:cNvPr>
            <p:cNvSpPr>
              <a:spLocks noChangeArrowheads="1"/>
            </p:cNvSpPr>
            <p:nvPr/>
          </p:nvSpPr>
          <p:spPr bwMode="auto">
            <a:xfrm>
              <a:off x="2563523" y="3726676"/>
              <a:ext cx="448807" cy="162801"/>
            </a:xfrm>
            <a:prstGeom prst="rect">
              <a:avLst/>
            </a:prstGeom>
            <a:solidFill>
              <a:srgbClr val="CCFF99"/>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29" name="Rectangle 27">
              <a:extLst>
                <a:ext uri="{FF2B5EF4-FFF2-40B4-BE49-F238E27FC236}">
                  <a16:creationId xmlns:a16="http://schemas.microsoft.com/office/drawing/2014/main" id="{6BFB582F-FC49-475D-84DE-BDD58A74FCA9}"/>
                </a:ext>
              </a:extLst>
            </p:cNvPr>
            <p:cNvSpPr>
              <a:spLocks noChangeArrowheads="1"/>
            </p:cNvSpPr>
            <p:nvPr/>
          </p:nvSpPr>
          <p:spPr bwMode="auto">
            <a:xfrm>
              <a:off x="2563523" y="4019189"/>
              <a:ext cx="448807" cy="162803"/>
            </a:xfrm>
            <a:prstGeom prst="rect">
              <a:avLst/>
            </a:prstGeom>
            <a:solidFill>
              <a:srgbClr val="CCCC00"/>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0" name="Rectangle 28">
              <a:extLst>
                <a:ext uri="{FF2B5EF4-FFF2-40B4-BE49-F238E27FC236}">
                  <a16:creationId xmlns:a16="http://schemas.microsoft.com/office/drawing/2014/main" id="{6B6FC81D-B5C0-49FE-B58C-589F5E05F3A4}"/>
                </a:ext>
              </a:extLst>
            </p:cNvPr>
            <p:cNvSpPr>
              <a:spLocks noChangeArrowheads="1"/>
            </p:cNvSpPr>
            <p:nvPr/>
          </p:nvSpPr>
          <p:spPr bwMode="auto">
            <a:xfrm>
              <a:off x="2563523" y="4311704"/>
              <a:ext cx="448807" cy="162801"/>
            </a:xfrm>
            <a:prstGeom prst="rect">
              <a:avLst/>
            </a:prstGeom>
            <a:solidFill>
              <a:srgbClr val="00CC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1" name="Rectangle 29">
              <a:extLst>
                <a:ext uri="{FF2B5EF4-FFF2-40B4-BE49-F238E27FC236}">
                  <a16:creationId xmlns:a16="http://schemas.microsoft.com/office/drawing/2014/main" id="{B188228A-650E-49DC-A292-58ACD4923B8D}"/>
                </a:ext>
              </a:extLst>
            </p:cNvPr>
            <p:cNvSpPr>
              <a:spLocks noChangeArrowheads="1"/>
            </p:cNvSpPr>
            <p:nvPr/>
          </p:nvSpPr>
          <p:spPr bwMode="auto">
            <a:xfrm>
              <a:off x="2563523" y="4604216"/>
              <a:ext cx="448807" cy="162803"/>
            </a:xfrm>
            <a:prstGeom prst="rect">
              <a:avLst/>
            </a:prstGeom>
            <a:solidFill>
              <a:srgbClr val="FF99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2" name="Rectangle 30">
              <a:extLst>
                <a:ext uri="{FF2B5EF4-FFF2-40B4-BE49-F238E27FC236}">
                  <a16:creationId xmlns:a16="http://schemas.microsoft.com/office/drawing/2014/main" id="{6404D7FF-0F82-439B-8B43-5A0BD2C4EB0C}"/>
                </a:ext>
              </a:extLst>
            </p:cNvPr>
            <p:cNvSpPr>
              <a:spLocks noChangeArrowheads="1"/>
            </p:cNvSpPr>
            <p:nvPr/>
          </p:nvSpPr>
          <p:spPr bwMode="auto">
            <a:xfrm>
              <a:off x="2563523" y="4896730"/>
              <a:ext cx="448807" cy="162801"/>
            </a:xfrm>
            <a:prstGeom prst="rect">
              <a:avLst/>
            </a:prstGeom>
            <a:solidFill>
              <a:srgbClr val="00CC00"/>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3" name="Rectangle 31">
              <a:extLst>
                <a:ext uri="{FF2B5EF4-FFF2-40B4-BE49-F238E27FC236}">
                  <a16:creationId xmlns:a16="http://schemas.microsoft.com/office/drawing/2014/main" id="{7F426911-E1A3-414C-AFDD-1DFDA6096150}"/>
                </a:ext>
              </a:extLst>
            </p:cNvPr>
            <p:cNvSpPr>
              <a:spLocks noChangeArrowheads="1"/>
            </p:cNvSpPr>
            <p:nvPr/>
          </p:nvSpPr>
          <p:spPr bwMode="auto">
            <a:xfrm>
              <a:off x="2563523" y="5189244"/>
              <a:ext cx="448807" cy="162803"/>
            </a:xfrm>
            <a:prstGeom prst="rect">
              <a:avLst/>
            </a:prstGeom>
            <a:solidFill>
              <a:srgbClr val="FF00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4" name="Rectangle 32">
              <a:extLst>
                <a:ext uri="{FF2B5EF4-FFF2-40B4-BE49-F238E27FC236}">
                  <a16:creationId xmlns:a16="http://schemas.microsoft.com/office/drawing/2014/main" id="{B00212BF-A776-4BA6-9327-03CBF926288E}"/>
                </a:ext>
              </a:extLst>
            </p:cNvPr>
            <p:cNvSpPr>
              <a:spLocks noChangeArrowheads="1"/>
            </p:cNvSpPr>
            <p:nvPr/>
          </p:nvSpPr>
          <p:spPr bwMode="auto">
            <a:xfrm>
              <a:off x="2563523" y="5480434"/>
              <a:ext cx="448807" cy="164125"/>
            </a:xfrm>
            <a:prstGeom prst="rect">
              <a:avLst/>
            </a:prstGeom>
            <a:solidFill>
              <a:srgbClr val="3399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5" name="Text Box 33">
              <a:extLst>
                <a:ext uri="{FF2B5EF4-FFF2-40B4-BE49-F238E27FC236}">
                  <a16:creationId xmlns:a16="http://schemas.microsoft.com/office/drawing/2014/main" id="{E4DD038E-4D7B-466B-A1DE-CF3F4C53FA38}"/>
                </a:ext>
              </a:extLst>
            </p:cNvPr>
            <p:cNvSpPr txBox="1">
              <a:spLocks noChangeArrowheads="1"/>
            </p:cNvSpPr>
            <p:nvPr/>
          </p:nvSpPr>
          <p:spPr bwMode="auto">
            <a:xfrm>
              <a:off x="5068529" y="3663143"/>
              <a:ext cx="117852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ea typeface="黑体" pitchFamily="2" charset="-122"/>
                </a:rPr>
                <a:t>20 </a:t>
              </a:r>
              <a:r>
                <a:rPr kumimoji="1" lang="en-US" altLang="zh-CN" sz="1867" b="1" dirty="0" err="1">
                  <a:ea typeface="黑体" pitchFamily="2" charset="-122"/>
                </a:rPr>
                <a:t>Gbit</a:t>
              </a:r>
              <a:r>
                <a:rPr kumimoji="1" lang="en-US" altLang="zh-CN" sz="1867" b="1" dirty="0">
                  <a:ea typeface="黑体" pitchFamily="2" charset="-122"/>
                </a:rPr>
                <a:t>/s</a:t>
              </a:r>
            </a:p>
          </p:txBody>
        </p:sp>
        <p:sp>
          <p:nvSpPr>
            <p:cNvPr id="36" name="AutoShape 34">
              <a:extLst>
                <a:ext uri="{FF2B5EF4-FFF2-40B4-BE49-F238E27FC236}">
                  <a16:creationId xmlns:a16="http://schemas.microsoft.com/office/drawing/2014/main" id="{75E8031E-2689-4B39-9C41-BF49C84537D7}"/>
                </a:ext>
              </a:extLst>
            </p:cNvPr>
            <p:cNvSpPr>
              <a:spLocks noChangeArrowheads="1"/>
            </p:cNvSpPr>
            <p:nvPr/>
          </p:nvSpPr>
          <p:spPr bwMode="auto">
            <a:xfrm rot="16200000">
              <a:off x="2825925" y="4314901"/>
              <a:ext cx="2701451" cy="450243"/>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7" name="AutoShape 35">
              <a:extLst>
                <a:ext uri="{FF2B5EF4-FFF2-40B4-BE49-F238E27FC236}">
                  <a16:creationId xmlns:a16="http://schemas.microsoft.com/office/drawing/2014/main" id="{C33B9D53-1AB9-41B9-89B5-A51965EACF79}"/>
                </a:ext>
              </a:extLst>
            </p:cNvPr>
            <p:cNvSpPr>
              <a:spLocks noChangeArrowheads="1"/>
            </p:cNvSpPr>
            <p:nvPr/>
          </p:nvSpPr>
          <p:spPr bwMode="auto">
            <a:xfrm rot="5400000" flipH="1">
              <a:off x="6625020" y="4315619"/>
              <a:ext cx="2701451" cy="44880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8" name="Rectangle 36">
              <a:extLst>
                <a:ext uri="{FF2B5EF4-FFF2-40B4-BE49-F238E27FC236}">
                  <a16:creationId xmlns:a16="http://schemas.microsoft.com/office/drawing/2014/main" id="{D7DD19CB-D7DE-43E5-A933-3961A9B58020}"/>
                </a:ext>
              </a:extLst>
            </p:cNvPr>
            <p:cNvSpPr>
              <a:spLocks noChangeArrowheads="1"/>
            </p:cNvSpPr>
            <p:nvPr/>
          </p:nvSpPr>
          <p:spPr bwMode="auto">
            <a:xfrm>
              <a:off x="9203871" y="3435484"/>
              <a:ext cx="448808" cy="164125"/>
            </a:xfrm>
            <a:prstGeom prst="rect">
              <a:avLst/>
            </a:prstGeom>
            <a:solidFill>
              <a:srgbClr val="FFFFCC"/>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39" name="Rectangle 37">
              <a:extLst>
                <a:ext uri="{FF2B5EF4-FFF2-40B4-BE49-F238E27FC236}">
                  <a16:creationId xmlns:a16="http://schemas.microsoft.com/office/drawing/2014/main" id="{EA0365B1-9443-4642-BCF4-F87366912B68}"/>
                </a:ext>
              </a:extLst>
            </p:cNvPr>
            <p:cNvSpPr>
              <a:spLocks noChangeArrowheads="1"/>
            </p:cNvSpPr>
            <p:nvPr/>
          </p:nvSpPr>
          <p:spPr bwMode="auto">
            <a:xfrm>
              <a:off x="9203871" y="3726676"/>
              <a:ext cx="448808" cy="162801"/>
            </a:xfrm>
            <a:prstGeom prst="rect">
              <a:avLst/>
            </a:prstGeom>
            <a:solidFill>
              <a:srgbClr val="CCFF99"/>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0" name="Rectangle 38">
              <a:extLst>
                <a:ext uri="{FF2B5EF4-FFF2-40B4-BE49-F238E27FC236}">
                  <a16:creationId xmlns:a16="http://schemas.microsoft.com/office/drawing/2014/main" id="{B9D1E491-E74D-4D6F-A946-F30112A19D5E}"/>
                </a:ext>
              </a:extLst>
            </p:cNvPr>
            <p:cNvSpPr>
              <a:spLocks noChangeArrowheads="1"/>
            </p:cNvSpPr>
            <p:nvPr/>
          </p:nvSpPr>
          <p:spPr bwMode="auto">
            <a:xfrm>
              <a:off x="9203871" y="4019189"/>
              <a:ext cx="448808" cy="162803"/>
            </a:xfrm>
            <a:prstGeom prst="rect">
              <a:avLst/>
            </a:prstGeom>
            <a:solidFill>
              <a:srgbClr val="CCCC00"/>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1" name="Rectangle 39">
              <a:extLst>
                <a:ext uri="{FF2B5EF4-FFF2-40B4-BE49-F238E27FC236}">
                  <a16:creationId xmlns:a16="http://schemas.microsoft.com/office/drawing/2014/main" id="{09AB8A16-B443-43B2-B935-24C1E9B64564}"/>
                </a:ext>
              </a:extLst>
            </p:cNvPr>
            <p:cNvSpPr>
              <a:spLocks noChangeArrowheads="1"/>
            </p:cNvSpPr>
            <p:nvPr/>
          </p:nvSpPr>
          <p:spPr bwMode="auto">
            <a:xfrm>
              <a:off x="9203871" y="4311704"/>
              <a:ext cx="448808" cy="162801"/>
            </a:xfrm>
            <a:prstGeom prst="rect">
              <a:avLst/>
            </a:prstGeom>
            <a:solidFill>
              <a:srgbClr val="00CC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2" name="Rectangle 40">
              <a:extLst>
                <a:ext uri="{FF2B5EF4-FFF2-40B4-BE49-F238E27FC236}">
                  <a16:creationId xmlns:a16="http://schemas.microsoft.com/office/drawing/2014/main" id="{106DE0B5-ABC0-4B0B-874F-7252502AF1EF}"/>
                </a:ext>
              </a:extLst>
            </p:cNvPr>
            <p:cNvSpPr>
              <a:spLocks noChangeArrowheads="1"/>
            </p:cNvSpPr>
            <p:nvPr/>
          </p:nvSpPr>
          <p:spPr bwMode="auto">
            <a:xfrm>
              <a:off x="9203871" y="4604216"/>
              <a:ext cx="448808" cy="162803"/>
            </a:xfrm>
            <a:prstGeom prst="rect">
              <a:avLst/>
            </a:prstGeom>
            <a:solidFill>
              <a:srgbClr val="FF99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3" name="Rectangle 41">
              <a:extLst>
                <a:ext uri="{FF2B5EF4-FFF2-40B4-BE49-F238E27FC236}">
                  <a16:creationId xmlns:a16="http://schemas.microsoft.com/office/drawing/2014/main" id="{81AC332A-9FC5-4E23-8BD4-2479D94335C0}"/>
                </a:ext>
              </a:extLst>
            </p:cNvPr>
            <p:cNvSpPr>
              <a:spLocks noChangeArrowheads="1"/>
            </p:cNvSpPr>
            <p:nvPr/>
          </p:nvSpPr>
          <p:spPr bwMode="auto">
            <a:xfrm>
              <a:off x="9203871" y="4896730"/>
              <a:ext cx="448808" cy="162801"/>
            </a:xfrm>
            <a:prstGeom prst="rect">
              <a:avLst/>
            </a:prstGeom>
            <a:solidFill>
              <a:srgbClr val="00CC00"/>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4" name="Rectangle 42">
              <a:extLst>
                <a:ext uri="{FF2B5EF4-FFF2-40B4-BE49-F238E27FC236}">
                  <a16:creationId xmlns:a16="http://schemas.microsoft.com/office/drawing/2014/main" id="{8A1495DF-CC7C-44FA-A80F-3EC45130B449}"/>
                </a:ext>
              </a:extLst>
            </p:cNvPr>
            <p:cNvSpPr>
              <a:spLocks noChangeArrowheads="1"/>
            </p:cNvSpPr>
            <p:nvPr/>
          </p:nvSpPr>
          <p:spPr bwMode="auto">
            <a:xfrm>
              <a:off x="9203871" y="5189244"/>
              <a:ext cx="448808" cy="162803"/>
            </a:xfrm>
            <a:prstGeom prst="rect">
              <a:avLst/>
            </a:prstGeom>
            <a:solidFill>
              <a:srgbClr val="FF00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5" name="Rectangle 43">
              <a:extLst>
                <a:ext uri="{FF2B5EF4-FFF2-40B4-BE49-F238E27FC236}">
                  <a16:creationId xmlns:a16="http://schemas.microsoft.com/office/drawing/2014/main" id="{96B0CA20-9265-44AE-B5C3-94F0D4F121DC}"/>
                </a:ext>
              </a:extLst>
            </p:cNvPr>
            <p:cNvSpPr>
              <a:spLocks noChangeArrowheads="1"/>
            </p:cNvSpPr>
            <p:nvPr/>
          </p:nvSpPr>
          <p:spPr bwMode="auto">
            <a:xfrm>
              <a:off x="9203871" y="5480434"/>
              <a:ext cx="448808" cy="164125"/>
            </a:xfrm>
            <a:prstGeom prst="rect">
              <a:avLst/>
            </a:prstGeom>
            <a:solidFill>
              <a:srgbClr val="3399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6" name="AutoShape 44">
              <a:extLst>
                <a:ext uri="{FF2B5EF4-FFF2-40B4-BE49-F238E27FC236}">
                  <a16:creationId xmlns:a16="http://schemas.microsoft.com/office/drawing/2014/main" id="{1463AF73-9A74-4A68-B0DD-3F7E977B6D77}"/>
                </a:ext>
              </a:extLst>
            </p:cNvPr>
            <p:cNvSpPr>
              <a:spLocks noChangeArrowheads="1"/>
            </p:cNvSpPr>
            <p:nvPr/>
          </p:nvSpPr>
          <p:spPr bwMode="auto">
            <a:xfrm rot="5400000">
              <a:off x="5923240" y="4398729"/>
              <a:ext cx="295161" cy="266704"/>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7" name="AutoShape 45">
              <a:extLst>
                <a:ext uri="{FF2B5EF4-FFF2-40B4-BE49-F238E27FC236}">
                  <a16:creationId xmlns:a16="http://schemas.microsoft.com/office/drawing/2014/main" id="{E6D7697E-5503-4AB8-A6CE-AED56C85EC90}"/>
                </a:ext>
              </a:extLst>
            </p:cNvPr>
            <p:cNvSpPr>
              <a:spLocks noChangeArrowheads="1"/>
            </p:cNvSpPr>
            <p:nvPr/>
          </p:nvSpPr>
          <p:spPr bwMode="auto">
            <a:xfrm rot="5400000">
              <a:off x="7018016" y="4398013"/>
              <a:ext cx="295161" cy="268137"/>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867" b="1">
                <a:solidFill>
                  <a:srgbClr val="000099"/>
                </a:solidFill>
                <a:ea typeface="黑体" pitchFamily="2" charset="-122"/>
              </a:endParaRPr>
            </a:p>
          </p:txBody>
        </p:sp>
        <p:sp>
          <p:nvSpPr>
            <p:cNvPr id="48" name="Line 46">
              <a:extLst>
                <a:ext uri="{FF2B5EF4-FFF2-40B4-BE49-F238E27FC236}">
                  <a16:creationId xmlns:a16="http://schemas.microsoft.com/office/drawing/2014/main" id="{306D4914-0C00-41D3-8ADC-C41CB9A26472}"/>
                </a:ext>
              </a:extLst>
            </p:cNvPr>
            <p:cNvSpPr>
              <a:spLocks noChangeShapeType="1"/>
            </p:cNvSpPr>
            <p:nvPr/>
          </p:nvSpPr>
          <p:spPr bwMode="auto">
            <a:xfrm flipH="1">
              <a:off x="5386854" y="4008599"/>
              <a:ext cx="116145" cy="518848"/>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49" name="Text Box 47">
              <a:extLst>
                <a:ext uri="{FF2B5EF4-FFF2-40B4-BE49-F238E27FC236}">
                  <a16:creationId xmlns:a16="http://schemas.microsoft.com/office/drawing/2014/main" id="{8BF85F6A-0BC3-43DF-B557-F44E986A966B}"/>
                </a:ext>
              </a:extLst>
            </p:cNvPr>
            <p:cNvSpPr txBox="1">
              <a:spLocks noChangeArrowheads="1"/>
            </p:cNvSpPr>
            <p:nvPr/>
          </p:nvSpPr>
          <p:spPr bwMode="auto">
            <a:xfrm>
              <a:off x="392367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3" b="1" dirty="0">
                  <a:latin typeface="微软雅黑" pitchFamily="34" charset="-122"/>
                  <a:ea typeface="微软雅黑" pitchFamily="34" charset="-122"/>
                </a:rPr>
                <a:t>复</a:t>
              </a:r>
            </a:p>
            <a:p>
              <a:pPr algn="l"/>
              <a:r>
                <a:rPr kumimoji="1" lang="zh-CN" altLang="en-US" sz="2133" b="1" dirty="0">
                  <a:latin typeface="微软雅黑" pitchFamily="34" charset="-122"/>
                  <a:ea typeface="微软雅黑" pitchFamily="34" charset="-122"/>
                </a:rPr>
                <a:t>用</a:t>
              </a:r>
            </a:p>
            <a:p>
              <a:pPr algn="l"/>
              <a:r>
                <a:rPr kumimoji="1" lang="zh-CN" altLang="en-US" sz="2133" b="1" dirty="0">
                  <a:latin typeface="微软雅黑" pitchFamily="34" charset="-122"/>
                  <a:ea typeface="微软雅黑" pitchFamily="34" charset="-122"/>
                </a:rPr>
                <a:t>器</a:t>
              </a:r>
            </a:p>
          </p:txBody>
        </p:sp>
        <p:sp>
          <p:nvSpPr>
            <p:cNvPr id="50" name="Text Box 48">
              <a:extLst>
                <a:ext uri="{FF2B5EF4-FFF2-40B4-BE49-F238E27FC236}">
                  <a16:creationId xmlns:a16="http://schemas.microsoft.com/office/drawing/2014/main" id="{B4AB01AA-914B-4DB8-A72B-4910B1CDDE5C}"/>
                </a:ext>
              </a:extLst>
            </p:cNvPr>
            <p:cNvSpPr txBox="1">
              <a:spLocks noChangeArrowheads="1"/>
            </p:cNvSpPr>
            <p:nvPr/>
          </p:nvSpPr>
          <p:spPr bwMode="auto">
            <a:xfrm>
              <a:off x="771365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3" b="1" dirty="0">
                  <a:latin typeface="微软雅黑" pitchFamily="34" charset="-122"/>
                  <a:ea typeface="微软雅黑" pitchFamily="34" charset="-122"/>
                </a:rPr>
                <a:t>分</a:t>
              </a:r>
            </a:p>
            <a:p>
              <a:pPr algn="l"/>
              <a:r>
                <a:rPr kumimoji="1" lang="zh-CN" altLang="en-US" sz="2133" b="1" dirty="0">
                  <a:latin typeface="微软雅黑" pitchFamily="34" charset="-122"/>
                  <a:ea typeface="微软雅黑" pitchFamily="34" charset="-122"/>
                </a:rPr>
                <a:t>用</a:t>
              </a:r>
            </a:p>
            <a:p>
              <a:pPr algn="l"/>
              <a:r>
                <a:rPr kumimoji="1" lang="zh-CN" altLang="en-US" sz="2133" b="1" dirty="0">
                  <a:latin typeface="微软雅黑" pitchFamily="34" charset="-122"/>
                  <a:ea typeface="微软雅黑" pitchFamily="34" charset="-122"/>
                </a:rPr>
                <a:t>器</a:t>
              </a:r>
            </a:p>
          </p:txBody>
        </p:sp>
        <p:sp>
          <p:nvSpPr>
            <p:cNvPr id="51" name="Text Box 49">
              <a:extLst>
                <a:ext uri="{FF2B5EF4-FFF2-40B4-BE49-F238E27FC236}">
                  <a16:creationId xmlns:a16="http://schemas.microsoft.com/office/drawing/2014/main" id="{1572467E-78D1-43C5-BB08-1D3C40E94370}"/>
                </a:ext>
              </a:extLst>
            </p:cNvPr>
            <p:cNvSpPr txBox="1">
              <a:spLocks noChangeArrowheads="1"/>
            </p:cNvSpPr>
            <p:nvPr/>
          </p:nvSpPr>
          <p:spPr bwMode="auto">
            <a:xfrm>
              <a:off x="6132478" y="3746529"/>
              <a:ext cx="184731"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1" lang="en-US" altLang="zh-CN" sz="1867" b="1" dirty="0">
                <a:ea typeface="黑体" pitchFamily="2" charset="-122"/>
              </a:endParaRPr>
            </a:p>
            <a:p>
              <a:pPr algn="l"/>
              <a:endParaRPr kumimoji="1" lang="en-US" altLang="zh-CN" sz="1867" b="1" dirty="0">
                <a:ea typeface="黑体" pitchFamily="2" charset="-122"/>
              </a:endParaRPr>
            </a:p>
          </p:txBody>
        </p:sp>
        <p:sp>
          <p:nvSpPr>
            <p:cNvPr id="52" name="Line 50">
              <a:extLst>
                <a:ext uri="{FF2B5EF4-FFF2-40B4-BE49-F238E27FC236}">
                  <a16:creationId xmlns:a16="http://schemas.microsoft.com/office/drawing/2014/main" id="{84FCF3D1-8F6F-475D-9F16-FC3BE7A24B67}"/>
                </a:ext>
              </a:extLst>
            </p:cNvPr>
            <p:cNvSpPr>
              <a:spLocks noChangeShapeType="1"/>
            </p:cNvSpPr>
            <p:nvPr/>
          </p:nvSpPr>
          <p:spPr bwMode="auto">
            <a:xfrm flipH="1">
              <a:off x="6096629" y="4089340"/>
              <a:ext cx="395755" cy="36001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53" name="Line 51">
              <a:extLst>
                <a:ext uri="{FF2B5EF4-FFF2-40B4-BE49-F238E27FC236}">
                  <a16:creationId xmlns:a16="http://schemas.microsoft.com/office/drawing/2014/main" id="{716EAA63-09F9-4D57-8E48-EE4A2247062D}"/>
                </a:ext>
              </a:extLst>
            </p:cNvPr>
            <p:cNvSpPr>
              <a:spLocks noChangeShapeType="1"/>
            </p:cNvSpPr>
            <p:nvPr/>
          </p:nvSpPr>
          <p:spPr bwMode="auto">
            <a:xfrm>
              <a:off x="4963856" y="4744516"/>
              <a:ext cx="0" cy="164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54" name="Line 52">
              <a:extLst>
                <a:ext uri="{FF2B5EF4-FFF2-40B4-BE49-F238E27FC236}">
                  <a16:creationId xmlns:a16="http://schemas.microsoft.com/office/drawing/2014/main" id="{3CF96B92-738F-48E7-8013-A5F949D2ED70}"/>
                </a:ext>
              </a:extLst>
            </p:cNvPr>
            <p:cNvSpPr>
              <a:spLocks noChangeShapeType="1"/>
            </p:cNvSpPr>
            <p:nvPr/>
          </p:nvSpPr>
          <p:spPr bwMode="auto">
            <a:xfrm>
              <a:off x="6042143" y="4744516"/>
              <a:ext cx="0" cy="164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55" name="Line 53">
              <a:extLst>
                <a:ext uri="{FF2B5EF4-FFF2-40B4-BE49-F238E27FC236}">
                  <a16:creationId xmlns:a16="http://schemas.microsoft.com/office/drawing/2014/main" id="{89D042E1-3AB6-47E8-89C7-F1F907CDF5AB}"/>
                </a:ext>
              </a:extLst>
            </p:cNvPr>
            <p:cNvSpPr>
              <a:spLocks noChangeShapeType="1"/>
            </p:cNvSpPr>
            <p:nvPr/>
          </p:nvSpPr>
          <p:spPr bwMode="auto">
            <a:xfrm>
              <a:off x="4960988" y="4825256"/>
              <a:ext cx="1079720"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7" b="1">
                <a:solidFill>
                  <a:srgbClr val="000099"/>
                </a:solidFill>
                <a:ea typeface="黑体" pitchFamily="2" charset="-122"/>
              </a:endParaRPr>
            </a:p>
          </p:txBody>
        </p:sp>
        <p:sp>
          <p:nvSpPr>
            <p:cNvPr id="56" name="Text Box 55">
              <a:extLst>
                <a:ext uri="{FF2B5EF4-FFF2-40B4-BE49-F238E27FC236}">
                  <a16:creationId xmlns:a16="http://schemas.microsoft.com/office/drawing/2014/main" id="{DC569FC0-4F40-4C1C-96F1-436FB9F238A1}"/>
                </a:ext>
              </a:extLst>
            </p:cNvPr>
            <p:cNvSpPr txBox="1">
              <a:spLocks noChangeArrowheads="1"/>
            </p:cNvSpPr>
            <p:nvPr/>
          </p:nvSpPr>
          <p:spPr bwMode="auto">
            <a:xfrm>
              <a:off x="2256054" y="26838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itchFamily="34" charset="-122"/>
                  <a:ea typeface="微软雅黑" pitchFamily="34" charset="-122"/>
                </a:rPr>
                <a:t>光调制器</a:t>
              </a:r>
            </a:p>
          </p:txBody>
        </p:sp>
        <p:sp>
          <p:nvSpPr>
            <p:cNvPr id="57" name="Line 56">
              <a:extLst>
                <a:ext uri="{FF2B5EF4-FFF2-40B4-BE49-F238E27FC236}">
                  <a16:creationId xmlns:a16="http://schemas.microsoft.com/office/drawing/2014/main" id="{3B0B092E-C8A2-466C-B0DE-8BDC5EE6FBE7}"/>
                </a:ext>
              </a:extLst>
            </p:cNvPr>
            <p:cNvSpPr>
              <a:spLocks noChangeShapeType="1"/>
            </p:cNvSpPr>
            <p:nvPr/>
          </p:nvSpPr>
          <p:spPr bwMode="auto">
            <a:xfrm>
              <a:off x="2785971" y="3008313"/>
              <a:ext cx="0" cy="4271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58" name="Text Box 57">
              <a:extLst>
                <a:ext uri="{FF2B5EF4-FFF2-40B4-BE49-F238E27FC236}">
                  <a16:creationId xmlns:a16="http://schemas.microsoft.com/office/drawing/2014/main" id="{5E846633-7C81-4BF2-BC7C-EEF53868EF3D}"/>
                </a:ext>
              </a:extLst>
            </p:cNvPr>
            <p:cNvSpPr txBox="1">
              <a:spLocks noChangeArrowheads="1"/>
            </p:cNvSpPr>
            <p:nvPr/>
          </p:nvSpPr>
          <p:spPr bwMode="auto">
            <a:xfrm>
              <a:off x="8897249" y="26965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itchFamily="34" charset="-122"/>
                  <a:ea typeface="微软雅黑" pitchFamily="34" charset="-122"/>
                </a:rPr>
                <a:t>光解调器</a:t>
              </a:r>
            </a:p>
          </p:txBody>
        </p:sp>
        <p:sp>
          <p:nvSpPr>
            <p:cNvPr id="59" name="Line 58">
              <a:extLst>
                <a:ext uri="{FF2B5EF4-FFF2-40B4-BE49-F238E27FC236}">
                  <a16:creationId xmlns:a16="http://schemas.microsoft.com/office/drawing/2014/main" id="{B2EA24A0-2B0A-4298-9B2C-0BD45E82AC52}"/>
                </a:ext>
              </a:extLst>
            </p:cNvPr>
            <p:cNvSpPr>
              <a:spLocks noChangeShapeType="1"/>
            </p:cNvSpPr>
            <p:nvPr/>
          </p:nvSpPr>
          <p:spPr bwMode="auto">
            <a:xfrm>
              <a:off x="9418935" y="3008313"/>
              <a:ext cx="0" cy="4271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7" b="1">
                <a:solidFill>
                  <a:srgbClr val="000099"/>
                </a:solidFill>
                <a:ea typeface="黑体" pitchFamily="2" charset="-122"/>
              </a:endParaRPr>
            </a:p>
          </p:txBody>
        </p:sp>
        <p:sp>
          <p:nvSpPr>
            <p:cNvPr id="60" name="Text Box 6">
              <a:extLst>
                <a:ext uri="{FF2B5EF4-FFF2-40B4-BE49-F238E27FC236}">
                  <a16:creationId xmlns:a16="http://schemas.microsoft.com/office/drawing/2014/main" id="{4FE6109E-F2E0-4533-9E1C-26EB0EDADE8F}"/>
                </a:ext>
              </a:extLst>
            </p:cNvPr>
            <p:cNvSpPr txBox="1">
              <a:spLocks noChangeArrowheads="1"/>
            </p:cNvSpPr>
            <p:nvPr/>
          </p:nvSpPr>
          <p:spPr bwMode="auto">
            <a:xfrm>
              <a:off x="8695024" y="5805349"/>
              <a:ext cx="1888435" cy="666977"/>
            </a:xfrm>
            <a:prstGeom prst="rect">
              <a:avLst/>
            </a:prstGeom>
            <a:solidFill>
              <a:schemeClr val="bg1"/>
            </a:solidFill>
            <a:ln w="19050">
              <a:solidFill>
                <a:srgbClr val="333399"/>
              </a:solidFill>
              <a:miter lim="800000"/>
              <a:headEnd/>
              <a:tailEnd/>
            </a:ln>
            <a:effectLst/>
          </p:spPr>
          <p:txBody>
            <a:bodyPr wrap="square">
              <a:spAutoFit/>
            </a:bodyPr>
            <a:lstStyle/>
            <a:p>
              <a:r>
                <a:rPr kumimoji="1" lang="en-US" altLang="zh-CN" sz="1867" b="1" dirty="0">
                  <a:ea typeface="黑体" pitchFamily="2" charset="-122"/>
                </a:rPr>
                <a:t>8 </a:t>
              </a:r>
              <a:r>
                <a:rPr kumimoji="1" lang="en-US" altLang="zh-CN" sz="1867" b="1" dirty="0">
                  <a:ea typeface="黑体" pitchFamily="2" charset="-122"/>
                  <a:sym typeface="Symbol" pitchFamily="18" charset="2"/>
                </a:rPr>
                <a:t> </a:t>
              </a:r>
              <a:r>
                <a:rPr kumimoji="1" lang="en-US" altLang="zh-CN" sz="1867" b="1" dirty="0">
                  <a:ea typeface="黑体" pitchFamily="2" charset="-122"/>
                </a:rPr>
                <a:t>2.5 </a:t>
              </a:r>
              <a:r>
                <a:rPr kumimoji="1" lang="en-US" altLang="zh-CN" sz="1867" b="1" dirty="0" err="1">
                  <a:ea typeface="黑体" pitchFamily="2" charset="-122"/>
                </a:rPr>
                <a:t>Gbit</a:t>
              </a:r>
              <a:r>
                <a:rPr kumimoji="1" lang="en-US" altLang="zh-CN" sz="1867" b="1" dirty="0">
                  <a:ea typeface="黑体" pitchFamily="2" charset="-122"/>
                </a:rPr>
                <a:t>/s</a:t>
              </a:r>
            </a:p>
            <a:p>
              <a:r>
                <a:rPr kumimoji="1" lang="en-US" altLang="zh-CN" sz="1867" b="1" dirty="0">
                  <a:ea typeface="黑体" pitchFamily="2" charset="-122"/>
                </a:rPr>
                <a:t>1310 nm</a:t>
              </a:r>
            </a:p>
          </p:txBody>
        </p:sp>
        <p:sp>
          <p:nvSpPr>
            <p:cNvPr id="61" name="矩形 60">
              <a:extLst>
                <a:ext uri="{FF2B5EF4-FFF2-40B4-BE49-F238E27FC236}">
                  <a16:creationId xmlns:a16="http://schemas.microsoft.com/office/drawing/2014/main" id="{364128C6-6BF9-42F6-9987-510D94376D36}"/>
                </a:ext>
              </a:extLst>
            </p:cNvPr>
            <p:cNvSpPr/>
            <p:nvPr/>
          </p:nvSpPr>
          <p:spPr>
            <a:xfrm>
              <a:off x="5027476" y="6066114"/>
              <a:ext cx="2339102" cy="461665"/>
            </a:xfrm>
            <a:prstGeom prst="rect">
              <a:avLst/>
            </a:prstGeom>
          </p:spPr>
          <p:txBody>
            <a:bodyPr wrap="none">
              <a:spAutoFit/>
            </a:bodyPr>
            <a:lstStyle/>
            <a:p>
              <a:pPr algn="ctr"/>
              <a:r>
                <a:rPr lang="zh-CN" altLang="en-US" sz="2400" dirty="0">
                  <a:latin typeface="微软雅黑" pitchFamily="34" charset="-122"/>
                  <a:ea typeface="微软雅黑" pitchFamily="34" charset="-122"/>
                </a:rPr>
                <a:t>波分复用的概念</a:t>
              </a:r>
            </a:p>
          </p:txBody>
        </p:sp>
        <p:sp>
          <p:nvSpPr>
            <p:cNvPr id="62" name="矩形 61">
              <a:extLst>
                <a:ext uri="{FF2B5EF4-FFF2-40B4-BE49-F238E27FC236}">
                  <a16:creationId xmlns:a16="http://schemas.microsoft.com/office/drawing/2014/main" id="{B2506F9B-5705-437E-AC4F-4E6D05E3DD40}"/>
                </a:ext>
              </a:extLst>
            </p:cNvPr>
            <p:cNvSpPr/>
            <p:nvPr/>
          </p:nvSpPr>
          <p:spPr>
            <a:xfrm>
              <a:off x="3951529" y="2522930"/>
              <a:ext cx="4260543" cy="707886"/>
            </a:xfrm>
            <a:prstGeom prst="rect">
              <a:avLst/>
            </a:prstGeom>
            <a:solidFill>
              <a:schemeClr val="bg1"/>
            </a:solidFill>
            <a:ln>
              <a:noFill/>
            </a:ln>
          </p:spPr>
          <p:txBody>
            <a:bodyPr wrap="square">
              <a:spAutoFit/>
            </a:bodyPr>
            <a:lstStyle/>
            <a:p>
              <a:r>
                <a:rPr lang="zh-CN" altLang="en-US" sz="2000" dirty="0">
                  <a:latin typeface="微软雅黑" pitchFamily="34" charset="-122"/>
                  <a:ea typeface="微软雅黑" pitchFamily="34" charset="-122"/>
                </a:rPr>
                <a:t>波分复用就是光的频分复用。使用一根光纤来同时传输多个光载波信号。</a:t>
              </a:r>
            </a:p>
          </p:txBody>
        </p:sp>
        <p:sp>
          <p:nvSpPr>
            <p:cNvPr id="63" name="Text Box 54">
              <a:extLst>
                <a:ext uri="{FF2B5EF4-FFF2-40B4-BE49-F238E27FC236}">
                  <a16:creationId xmlns:a16="http://schemas.microsoft.com/office/drawing/2014/main" id="{46505597-CF95-472D-AD33-1D5D39EA76AB}"/>
                </a:ext>
              </a:extLst>
            </p:cNvPr>
            <p:cNvSpPr txBox="1">
              <a:spLocks noChangeArrowheads="1"/>
            </p:cNvSpPr>
            <p:nvPr/>
          </p:nvSpPr>
          <p:spPr bwMode="auto">
            <a:xfrm>
              <a:off x="5016297" y="4828822"/>
              <a:ext cx="986167"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7" b="1" dirty="0">
                  <a:ea typeface="黑体" pitchFamily="2" charset="-122"/>
                </a:rPr>
                <a:t>120 km</a:t>
              </a:r>
            </a:p>
          </p:txBody>
        </p:sp>
        <p:sp>
          <p:nvSpPr>
            <p:cNvPr id="64" name="Text Box 33">
              <a:extLst>
                <a:ext uri="{FF2B5EF4-FFF2-40B4-BE49-F238E27FC236}">
                  <a16:creationId xmlns:a16="http://schemas.microsoft.com/office/drawing/2014/main" id="{A7C157B1-51A7-4D07-9A08-CD821CC24687}"/>
                </a:ext>
              </a:extLst>
            </p:cNvPr>
            <p:cNvSpPr txBox="1">
              <a:spLocks noChangeArrowheads="1"/>
            </p:cNvSpPr>
            <p:nvPr/>
          </p:nvSpPr>
          <p:spPr bwMode="auto">
            <a:xfrm>
              <a:off x="6188050" y="3652335"/>
              <a:ext cx="76014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7" b="1" dirty="0">
                  <a:ea typeface="黑体" pitchFamily="2" charset="-122"/>
                </a:rPr>
                <a:t>EDFA</a:t>
              </a:r>
            </a:p>
          </p:txBody>
        </p:sp>
      </p:grpSp>
      <p:sp>
        <p:nvSpPr>
          <p:cNvPr id="67" name="文本框 66">
            <a:extLst>
              <a:ext uri="{FF2B5EF4-FFF2-40B4-BE49-F238E27FC236}">
                <a16:creationId xmlns:a16="http://schemas.microsoft.com/office/drawing/2014/main" id="{68920A8C-8A54-4111-9ABC-2EF184F148B1}"/>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023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87EE38FF-90AC-491A-91CF-EBBD30F17FC9}"/>
              </a:ext>
            </a:extLst>
          </p:cNvPr>
          <p:cNvSpPr/>
          <p:nvPr/>
        </p:nvSpPr>
        <p:spPr>
          <a:xfrm>
            <a:off x="548832" y="3392441"/>
            <a:ext cx="11442539" cy="3057223"/>
          </a:xfrm>
          <a:prstGeom prst="roundRect">
            <a:avLst>
              <a:gd name="adj" fmla="val 526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63BB7B9-0FB7-4221-8150-824E4BC6D12E}"/>
              </a:ext>
            </a:extLst>
          </p:cNvPr>
          <p:cNvSpPr>
            <a:spLocks noGrp="1"/>
          </p:cNvSpPr>
          <p:nvPr>
            <p:ph type="title"/>
          </p:nvPr>
        </p:nvSpPr>
        <p:spPr/>
        <p:txBody>
          <a:bodyPr vert="horz" lIns="91440" tIns="45720" rIns="91440" bIns="45720" rtlCol="0" anchor="ctr">
            <a:normAutofit/>
          </a:bodyPr>
          <a:lstStyle/>
          <a:p>
            <a:r>
              <a:rPr lang="zh-CN" altLang="en-US" dirty="0"/>
              <a:t>码分复用</a:t>
            </a:r>
            <a:r>
              <a:rPr lang="en-US" altLang="zh-CN" dirty="0"/>
              <a:t>(CDMA)</a:t>
            </a:r>
            <a:endParaRPr lang="zh-CN" altLang="en-US" dirty="0"/>
          </a:p>
        </p:txBody>
      </p:sp>
      <p:sp>
        <p:nvSpPr>
          <p:cNvPr id="3" name="内容占位符 2">
            <a:extLst>
              <a:ext uri="{FF2B5EF4-FFF2-40B4-BE49-F238E27FC236}">
                <a16:creationId xmlns:a16="http://schemas.microsoft.com/office/drawing/2014/main" id="{BAD7C0CF-4B83-4E67-9B5C-C8075A552ED0}"/>
              </a:ext>
            </a:extLst>
          </p:cNvPr>
          <p:cNvSpPr>
            <a:spLocks noGrp="1"/>
          </p:cNvSpPr>
          <p:nvPr>
            <p:ph idx="1"/>
          </p:nvPr>
        </p:nvSpPr>
        <p:spPr>
          <a:xfrm>
            <a:off x="548832" y="1348712"/>
            <a:ext cx="11442539" cy="4586694"/>
          </a:xfrm>
        </p:spPr>
        <p:txBody>
          <a:bodyPr>
            <a:normAutofit/>
          </a:bodyPr>
          <a:lstStyle/>
          <a:p>
            <a:pPr>
              <a:lnSpc>
                <a:spcPts val="3400"/>
              </a:lnSpc>
            </a:pPr>
            <a:r>
              <a:rPr lang="zh-CN" altLang="en-US" sz="2400" dirty="0">
                <a:solidFill>
                  <a:srgbClr val="C00000"/>
                </a:solidFill>
                <a:latin typeface="微软雅黑" pitchFamily="34" charset="-122"/>
                <a:ea typeface="微软雅黑" pitchFamily="34" charset="-122"/>
              </a:rPr>
              <a:t>码分多址</a:t>
            </a:r>
            <a:r>
              <a:rPr lang="zh-CN" altLang="en-US" sz="2400" dirty="0">
                <a:latin typeface="微软雅黑" pitchFamily="34" charset="-122"/>
                <a:ea typeface="微软雅黑" pitchFamily="34" charset="-122"/>
              </a:rPr>
              <a:t> </a:t>
            </a:r>
            <a:r>
              <a:rPr lang="en-US" altLang="zh-CN" sz="2400" dirty="0">
                <a:latin typeface="微软雅黑" pitchFamily="34" charset="-122"/>
                <a:ea typeface="微软雅黑" pitchFamily="34" charset="-122"/>
              </a:rPr>
              <a:t>(Code Division Multiple Access</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CDMA)</a:t>
            </a:r>
            <a:r>
              <a:rPr lang="zh-CN" altLang="en-US" sz="2400" dirty="0"/>
              <a:t>是指利用</a:t>
            </a:r>
            <a:r>
              <a:rPr lang="zh-CN" altLang="en-US" sz="2400" dirty="0">
                <a:solidFill>
                  <a:srgbClr val="C00000"/>
                </a:solidFill>
              </a:rPr>
              <a:t>码序列</a:t>
            </a:r>
            <a:r>
              <a:rPr lang="zh-CN" altLang="en-US" sz="2400" dirty="0"/>
              <a:t>相关性实现的</a:t>
            </a:r>
            <a:r>
              <a:rPr lang="zh-CN" altLang="en-US" sz="2400" dirty="0">
                <a:solidFill>
                  <a:srgbClr val="C00000"/>
                </a:solidFill>
              </a:rPr>
              <a:t>多址</a:t>
            </a:r>
            <a:r>
              <a:rPr lang="zh-CN" altLang="en-US" sz="2400" dirty="0"/>
              <a:t>通信 </a:t>
            </a:r>
            <a:r>
              <a:rPr lang="en-US" altLang="zh-CN" sz="2400" dirty="0"/>
              <a:t>, </a:t>
            </a:r>
            <a:r>
              <a:rPr lang="zh-CN" altLang="en-US" sz="2400" dirty="0"/>
              <a:t>基本思想是靠不同的</a:t>
            </a:r>
            <a:r>
              <a:rPr lang="zh-CN" altLang="en-US" sz="2400" dirty="0">
                <a:solidFill>
                  <a:srgbClr val="C00000"/>
                </a:solidFill>
              </a:rPr>
              <a:t>地址码</a:t>
            </a:r>
            <a:r>
              <a:rPr lang="zh-CN" altLang="en-US" sz="2400" dirty="0"/>
              <a:t>来区分的地址</a:t>
            </a:r>
            <a:endParaRPr lang="zh-CN" altLang="en-US" sz="2400" dirty="0">
              <a:latin typeface="微软雅黑" pitchFamily="34" charset="-122"/>
              <a:ea typeface="微软雅黑" pitchFamily="34" charset="-122"/>
            </a:endParaRPr>
          </a:p>
          <a:p>
            <a:pPr>
              <a:lnSpc>
                <a:spcPts val="3400"/>
              </a:lnSpc>
            </a:pPr>
            <a:r>
              <a:rPr lang="zh-CN" altLang="en-US" sz="2400" dirty="0">
                <a:latin typeface="微软雅黑" pitchFamily="34" charset="-122"/>
                <a:ea typeface="微软雅黑" pitchFamily="34" charset="-122"/>
              </a:rPr>
              <a:t>各用户使用经过特殊挑选的不同码型，因此彼此不会造成干扰</a:t>
            </a:r>
          </a:p>
          <a:p>
            <a:pPr>
              <a:lnSpc>
                <a:spcPts val="3400"/>
              </a:lnSpc>
            </a:pPr>
            <a:r>
              <a:rPr lang="zh-CN" altLang="en-US" sz="2400" dirty="0">
                <a:latin typeface="微软雅黑" pitchFamily="34" charset="-122"/>
                <a:ea typeface="微软雅黑" pitchFamily="34" charset="-122"/>
              </a:rPr>
              <a:t>这种系统发送的信号有很强的抗干扰能力，其频谱类似于白噪声，不易被敌人发现</a:t>
            </a:r>
          </a:p>
          <a:p>
            <a:endParaRPr lang="zh-CN" altLang="en-US" sz="2400" dirty="0"/>
          </a:p>
        </p:txBody>
      </p:sp>
      <p:sp>
        <p:nvSpPr>
          <p:cNvPr id="4" name="灯片编号占位符 3">
            <a:extLst>
              <a:ext uri="{FF2B5EF4-FFF2-40B4-BE49-F238E27FC236}">
                <a16:creationId xmlns:a16="http://schemas.microsoft.com/office/drawing/2014/main" id="{2C35830F-AB01-4EA0-9F5D-E1EC5576483B}"/>
              </a:ext>
            </a:extLst>
          </p:cNvPr>
          <p:cNvSpPr>
            <a:spLocks noGrp="1"/>
          </p:cNvSpPr>
          <p:nvPr>
            <p:ph type="sldNum" sz="quarter" idx="12"/>
          </p:nvPr>
        </p:nvSpPr>
        <p:spPr/>
        <p:txBody>
          <a:bodyPr/>
          <a:lstStyle/>
          <a:p>
            <a:fld id="{8D4D1E41-7A09-AB4A-A4E1-09765ADA2698}" type="slidenum">
              <a:rPr kumimoji="1" lang="zh-CN" altLang="en-US" smtClean="0"/>
              <a:t>124</a:t>
            </a:fld>
            <a:endParaRPr kumimoji="1" lang="zh-CN" altLang="en-US" dirty="0"/>
          </a:p>
        </p:txBody>
      </p:sp>
      <p:sp>
        <p:nvSpPr>
          <p:cNvPr id="5" name="内容占位符 2">
            <a:extLst>
              <a:ext uri="{FF2B5EF4-FFF2-40B4-BE49-F238E27FC236}">
                <a16:creationId xmlns:a16="http://schemas.microsoft.com/office/drawing/2014/main" id="{2A0DE0C6-935D-4C78-B393-1BE964B8AFB3}"/>
              </a:ext>
            </a:extLst>
          </p:cNvPr>
          <p:cNvSpPr txBox="1">
            <a:spLocks/>
          </p:cNvSpPr>
          <p:nvPr/>
        </p:nvSpPr>
        <p:spPr>
          <a:xfrm>
            <a:off x="3685571" y="3642059"/>
            <a:ext cx="10515600"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a:lnSpc>
                <a:spcPts val="3000"/>
              </a:lnSpc>
              <a:spcBef>
                <a:spcPts val="0"/>
              </a:spcBef>
            </a:pPr>
            <a:r>
              <a:rPr lang="zh-CN" altLang="en-US" sz="2000" dirty="0"/>
              <a:t>每一个比特时间划分为 </a:t>
            </a:r>
            <a:r>
              <a:rPr lang="en-US" altLang="zh-CN" sz="2000" dirty="0"/>
              <a:t>m </a:t>
            </a:r>
            <a:r>
              <a:rPr lang="zh-CN" altLang="en-US" sz="2000" dirty="0"/>
              <a:t>个短的间隔，称为</a:t>
            </a:r>
            <a:r>
              <a:rPr lang="zh-CN" altLang="en-US" sz="2000" dirty="0">
                <a:solidFill>
                  <a:srgbClr val="C00000"/>
                </a:solidFill>
              </a:rPr>
              <a:t>码片</a:t>
            </a:r>
            <a:r>
              <a:rPr lang="zh-CN" altLang="en-US" sz="2000" dirty="0"/>
              <a:t> </a:t>
            </a:r>
            <a:r>
              <a:rPr lang="en-US" altLang="zh-CN" sz="2000" dirty="0"/>
              <a:t>(chip)</a:t>
            </a:r>
            <a:r>
              <a:rPr lang="zh-CN" altLang="en-US" sz="2000" dirty="0"/>
              <a:t>。</a:t>
            </a:r>
          </a:p>
          <a:p>
            <a:pPr marL="36000">
              <a:lnSpc>
                <a:spcPts val="3000"/>
              </a:lnSpc>
              <a:spcBef>
                <a:spcPts val="0"/>
              </a:spcBef>
            </a:pPr>
            <a:r>
              <a:rPr lang="zh-CN" altLang="en-US" sz="2000" dirty="0"/>
              <a:t>每个站被指派一个唯一的 </a:t>
            </a:r>
            <a:r>
              <a:rPr lang="en-US" altLang="zh-CN" sz="2000" dirty="0"/>
              <a:t>m bit </a:t>
            </a:r>
            <a:r>
              <a:rPr lang="zh-CN" altLang="en-US" sz="2000" dirty="0">
                <a:solidFill>
                  <a:srgbClr val="C00000"/>
                </a:solidFill>
              </a:rPr>
              <a:t>码片序列</a:t>
            </a:r>
            <a:r>
              <a:rPr lang="zh-CN" altLang="en-US" sz="2000" dirty="0"/>
              <a:t>。</a:t>
            </a:r>
          </a:p>
          <a:p>
            <a:pPr marL="950400" lvl="3" indent="-457200">
              <a:lnSpc>
                <a:spcPts val="3000"/>
              </a:lnSpc>
              <a:spcBef>
                <a:spcPts val="0"/>
              </a:spcBef>
              <a:buFont typeface="+mj-lt"/>
              <a:buAutoNum type="arabicPeriod"/>
            </a:pPr>
            <a:r>
              <a:rPr lang="zh-CN" altLang="en-US" sz="2000" dirty="0"/>
              <a:t>如发送比特 </a:t>
            </a:r>
            <a:r>
              <a:rPr lang="en-US" altLang="zh-CN" sz="2000" dirty="0"/>
              <a:t>1</a:t>
            </a:r>
            <a:r>
              <a:rPr lang="zh-CN" altLang="en-US" sz="2000" dirty="0"/>
              <a:t>，则发送自己的 </a:t>
            </a:r>
            <a:r>
              <a:rPr lang="en-US" altLang="zh-CN" sz="2000" dirty="0"/>
              <a:t>m bit </a:t>
            </a:r>
            <a:r>
              <a:rPr lang="zh-CN" altLang="en-US" sz="2000" dirty="0"/>
              <a:t>码片序列。</a:t>
            </a:r>
          </a:p>
          <a:p>
            <a:pPr marL="950400" lvl="3" indent="-457200">
              <a:lnSpc>
                <a:spcPts val="3000"/>
              </a:lnSpc>
              <a:spcBef>
                <a:spcPts val="0"/>
              </a:spcBef>
              <a:buFont typeface="+mj-lt"/>
              <a:buAutoNum type="arabicPeriod"/>
            </a:pPr>
            <a:r>
              <a:rPr lang="zh-CN" altLang="en-US" sz="2000" dirty="0"/>
              <a:t>如发送比特 </a:t>
            </a:r>
            <a:r>
              <a:rPr lang="en-US" altLang="zh-CN" sz="2000" dirty="0"/>
              <a:t>0</a:t>
            </a:r>
            <a:r>
              <a:rPr lang="zh-CN" altLang="en-US" sz="2000" dirty="0"/>
              <a:t>，则发送该码片序列的二进制反码。 </a:t>
            </a:r>
          </a:p>
          <a:p>
            <a:pPr marL="36000">
              <a:lnSpc>
                <a:spcPts val="3000"/>
              </a:lnSpc>
              <a:spcBef>
                <a:spcPts val="0"/>
              </a:spcBef>
            </a:pPr>
            <a:r>
              <a:rPr lang="zh-CN" altLang="en-US" sz="2000" dirty="0"/>
              <a:t>例如，</a:t>
            </a:r>
            <a:r>
              <a:rPr lang="en-US" altLang="zh-CN" sz="2000" dirty="0"/>
              <a:t>S </a:t>
            </a:r>
            <a:r>
              <a:rPr lang="zh-CN" altLang="en-US" sz="2000" dirty="0"/>
              <a:t>站的 </a:t>
            </a:r>
            <a:r>
              <a:rPr lang="en-US" altLang="zh-CN" sz="2000" dirty="0"/>
              <a:t>8 bit </a:t>
            </a:r>
            <a:r>
              <a:rPr lang="zh-CN" altLang="en-US" sz="2000" dirty="0"/>
              <a:t>码片序列是 </a:t>
            </a:r>
            <a:r>
              <a:rPr lang="en-US" altLang="zh-CN" sz="2000" dirty="0"/>
              <a:t>00011011</a:t>
            </a:r>
            <a:r>
              <a:rPr lang="zh-CN" altLang="en-US" sz="2000" dirty="0"/>
              <a:t>。</a:t>
            </a:r>
          </a:p>
          <a:p>
            <a:pPr marL="950400" lvl="3" indent="-457200">
              <a:lnSpc>
                <a:spcPts val="3000"/>
              </a:lnSpc>
              <a:spcBef>
                <a:spcPts val="0"/>
              </a:spcBef>
              <a:buFont typeface="+mj-lt"/>
              <a:buAutoNum type="arabicPeriod"/>
            </a:pPr>
            <a:r>
              <a:rPr lang="zh-CN" altLang="en-US" sz="2000" dirty="0"/>
              <a:t>发送比特 </a:t>
            </a:r>
            <a:r>
              <a:rPr lang="en-US" altLang="zh-CN" sz="2000" dirty="0"/>
              <a:t>1 </a:t>
            </a:r>
            <a:r>
              <a:rPr lang="zh-CN" altLang="en-US" sz="2000" dirty="0"/>
              <a:t>时，就发送序列 </a:t>
            </a:r>
            <a:r>
              <a:rPr lang="en-US" altLang="zh-CN" sz="2000" dirty="0"/>
              <a:t>00011011</a:t>
            </a:r>
            <a:r>
              <a:rPr lang="zh-CN" altLang="en-US" sz="2000" dirty="0"/>
              <a:t>，</a:t>
            </a:r>
          </a:p>
          <a:p>
            <a:pPr marL="950400" lvl="3" indent="-457200">
              <a:lnSpc>
                <a:spcPts val="3000"/>
              </a:lnSpc>
              <a:spcBef>
                <a:spcPts val="0"/>
              </a:spcBef>
              <a:buFont typeface="+mj-lt"/>
              <a:buAutoNum type="arabicPeriod"/>
            </a:pPr>
            <a:r>
              <a:rPr lang="zh-CN" altLang="en-US" sz="2000" dirty="0"/>
              <a:t>发送比特 </a:t>
            </a:r>
            <a:r>
              <a:rPr lang="en-US" altLang="zh-CN" sz="2000" dirty="0"/>
              <a:t>0 </a:t>
            </a:r>
            <a:r>
              <a:rPr lang="zh-CN" altLang="en-US" sz="2000" dirty="0"/>
              <a:t>时，就发送序列 </a:t>
            </a:r>
            <a:r>
              <a:rPr lang="en-US" altLang="zh-CN" sz="2000" dirty="0"/>
              <a:t>11100100</a:t>
            </a:r>
            <a:r>
              <a:rPr lang="zh-CN" altLang="en-US" sz="2000" dirty="0"/>
              <a:t>。</a:t>
            </a:r>
          </a:p>
        </p:txBody>
      </p:sp>
      <p:sp>
        <p:nvSpPr>
          <p:cNvPr id="7" name="文本框 6">
            <a:extLst>
              <a:ext uri="{FF2B5EF4-FFF2-40B4-BE49-F238E27FC236}">
                <a16:creationId xmlns:a16="http://schemas.microsoft.com/office/drawing/2014/main" id="{DD4EA73A-B4F5-425C-952E-79678556BE48}"/>
              </a:ext>
            </a:extLst>
          </p:cNvPr>
          <p:cNvSpPr txBox="1"/>
          <p:nvPr/>
        </p:nvSpPr>
        <p:spPr>
          <a:xfrm>
            <a:off x="200629" y="4364714"/>
            <a:ext cx="3792637" cy="954107"/>
          </a:xfrm>
          <a:prstGeom prst="rect">
            <a:avLst/>
          </a:prstGeom>
          <a:noFill/>
        </p:spPr>
        <p:txBody>
          <a:bodyPr wrap="square">
            <a:spAutoFit/>
          </a:bodyPr>
          <a:lstStyle/>
          <a:p>
            <a:pPr algn="ctr"/>
            <a:r>
              <a:rPr lang="zh-CN" altLang="en-US" sz="2800" b="1" dirty="0"/>
              <a:t>码片序列</a:t>
            </a:r>
            <a:endParaRPr lang="en-US" altLang="zh-CN" sz="2800" b="1" dirty="0"/>
          </a:p>
          <a:p>
            <a:pPr algn="ctr"/>
            <a:r>
              <a:rPr lang="en-US" altLang="zh-CN" sz="2800" b="1" dirty="0"/>
              <a:t>(chip sequence) </a:t>
            </a:r>
            <a:endParaRPr lang="zh-CN" altLang="en-US" sz="2800" b="1" dirty="0"/>
          </a:p>
        </p:txBody>
      </p:sp>
      <p:sp>
        <p:nvSpPr>
          <p:cNvPr id="10" name="文本框 9">
            <a:extLst>
              <a:ext uri="{FF2B5EF4-FFF2-40B4-BE49-F238E27FC236}">
                <a16:creationId xmlns:a16="http://schemas.microsoft.com/office/drawing/2014/main" id="{CD45DC2D-2CA0-40BB-8C90-178E9A4C3F10}"/>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20741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033FB-5F62-4E7D-91B9-7DE3E2B589E4}"/>
              </a:ext>
            </a:extLst>
          </p:cNvPr>
          <p:cNvSpPr>
            <a:spLocks noGrp="1"/>
          </p:cNvSpPr>
          <p:nvPr>
            <p:ph type="title"/>
          </p:nvPr>
        </p:nvSpPr>
        <p:spPr>
          <a:xfrm>
            <a:off x="563775" y="1141558"/>
            <a:ext cx="8220812" cy="879086"/>
          </a:xfrm>
        </p:spPr>
        <p:txBody>
          <a:bodyPr>
            <a:normAutofit/>
          </a:bodyPr>
          <a:lstStyle/>
          <a:p>
            <a:r>
              <a:rPr lang="zh-CN" altLang="en-US" sz="2800" b="1" dirty="0">
                <a:solidFill>
                  <a:srgbClr val="7030A0"/>
                </a:solidFill>
              </a:rPr>
              <a:t>码片序列的正交关系 </a:t>
            </a:r>
          </a:p>
        </p:txBody>
      </p:sp>
      <p:sp>
        <p:nvSpPr>
          <p:cNvPr id="3" name="内容占位符 2">
            <a:extLst>
              <a:ext uri="{FF2B5EF4-FFF2-40B4-BE49-F238E27FC236}">
                <a16:creationId xmlns:a16="http://schemas.microsoft.com/office/drawing/2014/main" id="{DD5E634A-59ED-42F1-B586-D9D0DD7F579B}"/>
              </a:ext>
            </a:extLst>
          </p:cNvPr>
          <p:cNvSpPr>
            <a:spLocks noGrp="1"/>
          </p:cNvSpPr>
          <p:nvPr>
            <p:ph idx="1"/>
          </p:nvPr>
        </p:nvSpPr>
        <p:spPr>
          <a:xfrm>
            <a:off x="563775" y="1769656"/>
            <a:ext cx="11835650" cy="4586694"/>
          </a:xfrm>
        </p:spPr>
        <p:txBody>
          <a:bodyPr>
            <a:normAutofit/>
          </a:bodyPr>
          <a:lstStyle/>
          <a:p>
            <a:pPr eaLnBrk="0" hangingPunct="0">
              <a:lnSpc>
                <a:spcPts val="3100"/>
              </a:lnSpc>
              <a:spcBef>
                <a:spcPts val="0"/>
              </a:spcBef>
            </a:pPr>
            <a:r>
              <a:rPr lang="zh-CN" altLang="en-US" sz="2400" dirty="0">
                <a:latin typeface="Times New Roman" panose="02020603050405020304" pitchFamily="18" charset="0"/>
                <a:ea typeface="微软雅黑" pitchFamily="34" charset="-122"/>
                <a:cs typeface="Times New Roman" panose="02020603050405020304" pitchFamily="18" charset="0"/>
              </a:rPr>
              <a:t>每个站分配的码片序列不仅必须</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各不相同</a:t>
            </a:r>
            <a:r>
              <a:rPr lang="zh-CN" altLang="en-US" sz="2400" dirty="0">
                <a:latin typeface="Times New Roman" panose="02020603050405020304" pitchFamily="18" charset="0"/>
                <a:ea typeface="微软雅黑" pitchFamily="34" charset="-122"/>
                <a:cs typeface="Times New Roman" panose="02020603050405020304" pitchFamily="18" charset="0"/>
              </a:rPr>
              <a:t>，并且还必须</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互相正交 </a:t>
            </a:r>
            <a:r>
              <a:rPr lang="en-US" altLang="zh-CN" sz="2400" dirty="0">
                <a:latin typeface="Times New Roman" panose="02020603050405020304" pitchFamily="18" charset="0"/>
                <a:ea typeface="微软雅黑" pitchFamily="34" charset="-122"/>
                <a:cs typeface="Times New Roman" panose="02020603050405020304" pitchFamily="18" charset="0"/>
              </a:rPr>
              <a:t>(orthogonal)</a:t>
            </a:r>
            <a:endParaRPr lang="zh-CN" altLang="en-US" sz="2400" dirty="0">
              <a:latin typeface="Times New Roman" panose="02020603050405020304" pitchFamily="18" charset="0"/>
              <a:ea typeface="微软雅黑"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itchFamily="34" charset="-122"/>
                <a:cs typeface="Times New Roman" panose="02020603050405020304" pitchFamily="18" charset="0"/>
              </a:rPr>
              <a:t>在实用的系统中是使用</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伪随机码序列</a:t>
            </a:r>
            <a:r>
              <a:rPr lang="zh-CN" altLang="en-US" sz="2400" dirty="0">
                <a:latin typeface="Times New Roman" panose="02020603050405020304" pitchFamily="18" charset="0"/>
                <a:ea typeface="微软雅黑" pitchFamily="34" charset="-122"/>
                <a:cs typeface="Times New Roman" panose="02020603050405020304" pitchFamily="18" charset="0"/>
              </a:rPr>
              <a:t> </a:t>
            </a:r>
            <a:endParaRPr lang="en-US" altLang="zh-CN" sz="2400" dirty="0">
              <a:latin typeface="Times New Roman" panose="02020603050405020304" pitchFamily="18" charset="0"/>
              <a:ea typeface="微软雅黑"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itchFamily="34" charset="-122"/>
                <a:cs typeface="Times New Roman" panose="02020603050405020304" pitchFamily="18" charset="0"/>
              </a:rPr>
              <a:t>令向量 </a:t>
            </a:r>
            <a:r>
              <a:rPr lang="en-US" altLang="zh-CN" sz="2400" dirty="0">
                <a:latin typeface="Times New Roman" panose="02020603050405020304" pitchFamily="18" charset="0"/>
                <a:ea typeface="微软雅黑" pitchFamily="34" charset="-122"/>
                <a:cs typeface="Times New Roman" panose="02020603050405020304" pitchFamily="18" charset="0"/>
              </a:rPr>
              <a:t>S </a:t>
            </a:r>
            <a:r>
              <a:rPr lang="zh-CN" altLang="en-US" sz="2400" dirty="0">
                <a:latin typeface="Times New Roman" panose="02020603050405020304" pitchFamily="18" charset="0"/>
                <a:ea typeface="微软雅黑" pitchFamily="34" charset="-122"/>
                <a:cs typeface="Times New Roman" panose="02020603050405020304" pitchFamily="18" charset="0"/>
              </a:rPr>
              <a:t>表示站 </a:t>
            </a:r>
            <a:r>
              <a:rPr lang="en-US" altLang="zh-CN" sz="2400" dirty="0">
                <a:latin typeface="Times New Roman" panose="02020603050405020304" pitchFamily="18" charset="0"/>
                <a:ea typeface="微软雅黑" pitchFamily="34" charset="-122"/>
                <a:cs typeface="Times New Roman" panose="02020603050405020304" pitchFamily="18" charset="0"/>
              </a:rPr>
              <a:t>S </a:t>
            </a:r>
            <a:r>
              <a:rPr lang="zh-CN" altLang="en-US" sz="2400" dirty="0">
                <a:latin typeface="Times New Roman" panose="02020603050405020304" pitchFamily="18" charset="0"/>
                <a:ea typeface="微软雅黑" pitchFamily="34" charset="-122"/>
                <a:cs typeface="Times New Roman" panose="02020603050405020304" pitchFamily="18" charset="0"/>
              </a:rPr>
              <a:t>的码片向量，令 </a:t>
            </a:r>
            <a:r>
              <a:rPr lang="en-US" altLang="zh-CN" sz="2400" dirty="0">
                <a:latin typeface="Times New Roman" panose="02020603050405020304" pitchFamily="18" charset="0"/>
                <a:ea typeface="微软雅黑" pitchFamily="34" charset="-122"/>
                <a:cs typeface="Times New Roman" panose="02020603050405020304" pitchFamily="18" charset="0"/>
              </a:rPr>
              <a:t>T </a:t>
            </a:r>
            <a:r>
              <a:rPr lang="zh-CN" altLang="en-US" sz="2400" dirty="0">
                <a:latin typeface="Times New Roman" panose="02020603050405020304" pitchFamily="18" charset="0"/>
                <a:ea typeface="微软雅黑" pitchFamily="34" charset="-122"/>
                <a:cs typeface="Times New Roman" panose="02020603050405020304" pitchFamily="18" charset="0"/>
              </a:rPr>
              <a:t>表示其他任何站的码片向量 </a:t>
            </a:r>
          </a:p>
          <a:p>
            <a:pPr eaLnBrk="0" hangingPunct="0">
              <a:lnSpc>
                <a:spcPts val="3100"/>
              </a:lnSpc>
              <a:spcBef>
                <a:spcPts val="0"/>
              </a:spcBef>
            </a:pPr>
            <a:r>
              <a:rPr lang="zh-CN" altLang="en-US" sz="2400" dirty="0">
                <a:latin typeface="Times New Roman" panose="02020603050405020304" pitchFamily="18" charset="0"/>
                <a:ea typeface="微软雅黑" pitchFamily="34" charset="-122"/>
                <a:cs typeface="Times New Roman" panose="02020603050405020304" pitchFamily="18" charset="0"/>
              </a:rPr>
              <a:t>两个不同站的码片序列正交，就是向量 </a:t>
            </a:r>
            <a:r>
              <a:rPr lang="en-US" altLang="zh-CN" sz="2400" dirty="0">
                <a:latin typeface="Times New Roman" panose="02020603050405020304" pitchFamily="18" charset="0"/>
                <a:ea typeface="微软雅黑" pitchFamily="34" charset="-122"/>
                <a:cs typeface="Times New Roman" panose="02020603050405020304" pitchFamily="18" charset="0"/>
              </a:rPr>
              <a:t>S </a:t>
            </a:r>
            <a:r>
              <a:rPr lang="zh-CN" altLang="en-US" sz="2400" dirty="0">
                <a:latin typeface="Times New Roman" panose="02020603050405020304" pitchFamily="18" charset="0"/>
                <a:ea typeface="微软雅黑" pitchFamily="34" charset="-122"/>
                <a:cs typeface="Times New Roman" panose="02020603050405020304" pitchFamily="18" charset="0"/>
              </a:rPr>
              <a:t>和</a:t>
            </a:r>
            <a:r>
              <a:rPr lang="en-US" altLang="zh-CN" sz="2400" dirty="0">
                <a:latin typeface="Times New Roman" panose="02020603050405020304" pitchFamily="18" charset="0"/>
                <a:ea typeface="微软雅黑" pitchFamily="34" charset="-122"/>
                <a:cs typeface="Times New Roman" panose="02020603050405020304" pitchFamily="18" charset="0"/>
              </a:rPr>
              <a:t>T </a:t>
            </a:r>
            <a:r>
              <a:rPr lang="zh-CN" altLang="en-US" sz="2400" dirty="0">
                <a:latin typeface="Times New Roman" panose="02020603050405020304" pitchFamily="18" charset="0"/>
                <a:ea typeface="微软雅黑" pitchFamily="34" charset="-122"/>
                <a:cs typeface="Times New Roman" panose="02020603050405020304" pitchFamily="18" charset="0"/>
              </a:rPr>
              <a:t>的规格化</a:t>
            </a:r>
            <a:r>
              <a:rPr lang="zh-CN" altLang="en-US" sz="2400" dirty="0">
                <a:solidFill>
                  <a:srgbClr val="C00000"/>
                </a:solidFill>
                <a:latin typeface="Times New Roman" panose="02020603050405020304" pitchFamily="18" charset="0"/>
                <a:ea typeface="微软雅黑" pitchFamily="34" charset="-122"/>
                <a:cs typeface="Times New Roman" panose="02020603050405020304" pitchFamily="18" charset="0"/>
              </a:rPr>
              <a:t>内积</a:t>
            </a:r>
            <a:r>
              <a:rPr lang="zh-CN" altLang="en-US" sz="2400" dirty="0">
                <a:latin typeface="Times New Roman" panose="02020603050405020304" pitchFamily="18" charset="0"/>
                <a:ea typeface="微软雅黑" pitchFamily="34" charset="-122"/>
                <a:cs typeface="Times New Roman" panose="02020603050405020304" pitchFamily="18" charset="0"/>
              </a:rPr>
              <a:t> </a:t>
            </a:r>
            <a:r>
              <a:rPr lang="en-US" altLang="zh-CN" sz="2400" dirty="0">
                <a:latin typeface="Times New Roman" panose="02020603050405020304" pitchFamily="18" charset="0"/>
                <a:ea typeface="微软雅黑" pitchFamily="34" charset="-122"/>
                <a:cs typeface="Times New Roman" panose="02020603050405020304" pitchFamily="18" charset="0"/>
              </a:rPr>
              <a:t>(inner product) </a:t>
            </a:r>
            <a:r>
              <a:rPr lang="zh-CN" altLang="en-US" sz="2400" dirty="0">
                <a:latin typeface="Times New Roman" panose="02020603050405020304" pitchFamily="18" charset="0"/>
                <a:ea typeface="微软雅黑" pitchFamily="34" charset="-122"/>
                <a:cs typeface="Times New Roman" panose="02020603050405020304" pitchFamily="18" charset="0"/>
              </a:rPr>
              <a:t>等于 </a:t>
            </a:r>
            <a:r>
              <a:rPr lang="en-US" altLang="zh-CN" sz="2400" dirty="0">
                <a:latin typeface="Times New Roman" panose="02020603050405020304" pitchFamily="18" charset="0"/>
                <a:ea typeface="微软雅黑" pitchFamily="34" charset="-122"/>
                <a:cs typeface="Times New Roman" panose="02020603050405020304" pitchFamily="18" charset="0"/>
              </a:rPr>
              <a:t>0</a:t>
            </a:r>
            <a:r>
              <a:rPr lang="zh-CN" altLang="en-US" sz="2400" dirty="0">
                <a:latin typeface="Times New Roman" panose="02020603050405020304" pitchFamily="18" charset="0"/>
                <a:ea typeface="微软雅黑" pitchFamily="34" charset="-122"/>
                <a:cs typeface="Times New Roman" panose="02020603050405020304" pitchFamily="18" charset="0"/>
              </a:rPr>
              <a:t> </a:t>
            </a:r>
          </a:p>
          <a:p>
            <a:pPr eaLnBrk="0" hangingPunct="0">
              <a:lnSpc>
                <a:spcPts val="3100"/>
              </a:lnSpc>
              <a:spcBef>
                <a:spcPts val="0"/>
              </a:spcBef>
            </a:pPr>
            <a:endParaRPr lang="zh-CN" altLang="en-US" sz="2400" dirty="0">
              <a:latin typeface="Times New Roman" panose="02020603050405020304" pitchFamily="18" charset="0"/>
              <a:ea typeface="微软雅黑" pitchFamily="34" charset="-122"/>
              <a:cs typeface="Times New Roman" panose="02020603050405020304" pitchFamily="18" charset="0"/>
            </a:endParaRPr>
          </a:p>
          <a:p>
            <a:pPr>
              <a:lnSpc>
                <a:spcPts val="3100"/>
              </a:lnSpc>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85C45411-0432-429B-9CA1-F0ECFBA3C087}"/>
              </a:ext>
            </a:extLst>
          </p:cNvPr>
          <p:cNvSpPr>
            <a:spLocks noGrp="1"/>
          </p:cNvSpPr>
          <p:nvPr>
            <p:ph type="sldNum" sz="quarter" idx="12"/>
          </p:nvPr>
        </p:nvSpPr>
        <p:spPr/>
        <p:txBody>
          <a:bodyPr/>
          <a:lstStyle/>
          <a:p>
            <a:fld id="{8D4D1E41-7A09-AB4A-A4E1-09765ADA2698}" type="slidenum">
              <a:rPr kumimoji="1" lang="zh-CN" altLang="en-US" smtClean="0"/>
              <a:t>125</a:t>
            </a:fld>
            <a:endParaRPr kumimoji="1" lang="zh-CN" altLang="en-US" dirty="0"/>
          </a:p>
        </p:txBody>
      </p:sp>
      <p:pic>
        <p:nvPicPr>
          <p:cNvPr id="5" name="图片 4">
            <a:extLst>
              <a:ext uri="{FF2B5EF4-FFF2-40B4-BE49-F238E27FC236}">
                <a16:creationId xmlns:a16="http://schemas.microsoft.com/office/drawing/2014/main" id="{316AB979-326C-4710-8E70-725F669E1808}"/>
              </a:ext>
            </a:extLst>
          </p:cNvPr>
          <p:cNvPicPr>
            <a:picLocks noChangeAspect="1"/>
          </p:cNvPicPr>
          <p:nvPr/>
        </p:nvPicPr>
        <p:blipFill>
          <a:blip r:embed="rId3">
            <a:duotone>
              <a:prstClr val="black"/>
              <a:schemeClr val="accent5">
                <a:tint val="45000"/>
                <a:satMod val="400000"/>
              </a:schemeClr>
            </a:duotone>
          </a:blip>
          <a:stretch>
            <a:fillRect/>
          </a:stretch>
        </p:blipFill>
        <p:spPr>
          <a:xfrm>
            <a:off x="2904807" y="3530180"/>
            <a:ext cx="3141516" cy="982854"/>
          </a:xfrm>
          <a:prstGeom prst="rect">
            <a:avLst/>
          </a:prstGeom>
          <a:ln>
            <a:noFill/>
          </a:ln>
          <a:effectLst>
            <a:outerShdw blurRad="292100" dist="139700" dir="2700000" algn="tl" rotWithShape="0">
              <a:srgbClr val="333333">
                <a:alpha val="65000"/>
              </a:srgbClr>
            </a:outerShdw>
          </a:effectLst>
        </p:spPr>
      </p:pic>
      <p:sp>
        <p:nvSpPr>
          <p:cNvPr id="6" name="标题 1">
            <a:extLst>
              <a:ext uri="{FF2B5EF4-FFF2-40B4-BE49-F238E27FC236}">
                <a16:creationId xmlns:a16="http://schemas.microsoft.com/office/drawing/2014/main" id="{D2C83D77-21EB-4E05-A451-6459BE747766}"/>
              </a:ext>
            </a:extLst>
          </p:cNvPr>
          <p:cNvSpPr txBox="1">
            <a:spLocks/>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9" name="文本框 8">
            <a:extLst>
              <a:ext uri="{FF2B5EF4-FFF2-40B4-BE49-F238E27FC236}">
                <a16:creationId xmlns:a16="http://schemas.microsoft.com/office/drawing/2014/main" id="{E0853CA2-3AAE-433D-B7D5-366070C7C308}"/>
              </a:ext>
            </a:extLst>
          </p:cNvPr>
          <p:cNvSpPr txBox="1"/>
          <p:nvPr/>
        </p:nvSpPr>
        <p:spPr>
          <a:xfrm>
            <a:off x="647165" y="4639157"/>
            <a:ext cx="8546071" cy="1938992"/>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微软雅黑" pitchFamily="34" charset="-122"/>
                <a:ea typeface="微软雅黑" pitchFamily="34" charset="-122"/>
              </a:rPr>
              <a:t>任何一个码片向量和该码片向量自己的规格化内积都是 </a:t>
            </a:r>
            <a:r>
              <a:rPr lang="en-US" altLang="zh-CN" sz="2400" dirty="0">
                <a:latin typeface="微软雅黑" pitchFamily="34" charset="-122"/>
                <a:ea typeface="微软雅黑" pitchFamily="34" charset="-122"/>
              </a:rPr>
              <a:t>1</a:t>
            </a:r>
          </a:p>
          <a:p>
            <a:pPr marL="342900" indent="-342900">
              <a:buFont typeface="Wingdings" panose="05000000000000000000" pitchFamily="2" charset="2"/>
              <a:buChar char="Ø"/>
            </a:pPr>
            <a:endParaRPr lang="en-US" altLang="zh-CN" sz="2400" dirty="0">
              <a:latin typeface="微软雅黑" pitchFamily="34" charset="-122"/>
              <a:ea typeface="微软雅黑" pitchFamily="34" charset="-122"/>
            </a:endParaRPr>
          </a:p>
          <a:p>
            <a:pPr marL="342900" indent="-342900">
              <a:buFont typeface="Wingdings" panose="05000000000000000000" pitchFamily="2" charset="2"/>
              <a:buChar char="Ø"/>
            </a:pPr>
            <a:endParaRPr lang="en-US" altLang="zh-CN" sz="2400" dirty="0">
              <a:latin typeface="微软雅黑" pitchFamily="34" charset="-122"/>
              <a:ea typeface="微软雅黑" pitchFamily="34" charset="-122"/>
            </a:endParaRPr>
          </a:p>
          <a:p>
            <a:pPr marL="342900" indent="-342900">
              <a:buFont typeface="Wingdings" panose="05000000000000000000" pitchFamily="2" charset="2"/>
              <a:buChar char="Ø"/>
            </a:pPr>
            <a:endParaRPr lang="en-US" altLang="zh-CN" sz="2400" dirty="0">
              <a:latin typeface="微软雅黑" pitchFamily="34" charset="-122"/>
              <a:ea typeface="微软雅黑" pitchFamily="34" charset="-122"/>
            </a:endParaRPr>
          </a:p>
          <a:p>
            <a:pPr marL="342900" indent="-342900">
              <a:buFont typeface="Wingdings" panose="05000000000000000000" pitchFamily="2" charset="2"/>
              <a:buChar char="Ø"/>
            </a:pPr>
            <a:r>
              <a:rPr lang="zh-CN" altLang="en-US" sz="2400" dirty="0">
                <a:latin typeface="微软雅黑" pitchFamily="34" charset="-122"/>
                <a:ea typeface="微软雅黑" pitchFamily="34" charset="-122"/>
              </a:rPr>
              <a:t>一个码片向量和该码片反码的向量的规格化内积值是 </a:t>
            </a: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 </a:t>
            </a:r>
          </a:p>
        </p:txBody>
      </p:sp>
      <p:pic>
        <p:nvPicPr>
          <p:cNvPr id="10" name="图片 9">
            <a:extLst>
              <a:ext uri="{FF2B5EF4-FFF2-40B4-BE49-F238E27FC236}">
                <a16:creationId xmlns:a16="http://schemas.microsoft.com/office/drawing/2014/main" id="{7892F52B-CDA6-498E-9A37-03401E10F467}"/>
              </a:ext>
            </a:extLst>
          </p:cNvPr>
          <p:cNvPicPr>
            <a:picLocks noChangeAspect="1"/>
          </p:cNvPicPr>
          <p:nvPr/>
        </p:nvPicPr>
        <p:blipFill>
          <a:blip r:embed="rId4">
            <a:duotone>
              <a:prstClr val="black"/>
              <a:schemeClr val="accent5">
                <a:tint val="45000"/>
                <a:satMod val="400000"/>
              </a:schemeClr>
            </a:duotone>
          </a:blip>
          <a:stretch>
            <a:fillRect/>
          </a:stretch>
        </p:blipFill>
        <p:spPr>
          <a:xfrm>
            <a:off x="2869466" y="5119537"/>
            <a:ext cx="6760672" cy="978232"/>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6237CC40-7BFB-4EBA-AB09-D1819AAF23DC}"/>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1B879190-CB66-2048-AA6F-5485D3875B61}"/>
              </a:ext>
            </a:extLst>
          </p:cNvPr>
          <p:cNvSpPr/>
          <p:nvPr/>
        </p:nvSpPr>
        <p:spPr>
          <a:xfrm>
            <a:off x="7238028" y="3530180"/>
            <a:ext cx="3927059" cy="1015663"/>
          </a:xfrm>
          <a:prstGeom prst="rect">
            <a:avLst/>
          </a:prstGeom>
          <a:ln>
            <a:solidFill>
              <a:srgbClr val="002060"/>
            </a:solidFill>
          </a:ln>
        </p:spPr>
        <p:txBody>
          <a:bodyPr wrap="square">
            <a:spAutoFit/>
          </a:bodyPr>
          <a:lstStyle/>
          <a:p>
            <a:r>
              <a:rPr kumimoji="1" lang="zh-CN" altLang="en-US" sz="2000" dirty="0">
                <a:latin typeface="Microsoft YaHei" panose="020B0503020204020204" pitchFamily="34" charset="-122"/>
                <a:ea typeface="Microsoft YaHei" panose="020B0503020204020204" pitchFamily="34" charset="-122"/>
              </a:rPr>
              <a:t>例如：</a:t>
            </a:r>
            <a:br>
              <a:rPr kumimoji="1" lang="en-US" altLang="zh-CN" sz="2000" dirty="0">
                <a:latin typeface="Microsoft YaHei" panose="020B0503020204020204" pitchFamily="34" charset="-122"/>
                <a:ea typeface="Microsoft YaHei" panose="020B0503020204020204" pitchFamily="34" charset="-122"/>
              </a:rPr>
            </a:br>
            <a:r>
              <a:rPr kumimoji="1" lang="en-US" altLang="zh-CN" sz="2000" dirty="0">
                <a:latin typeface="Microsoft YaHei" panose="020B0503020204020204" pitchFamily="34" charset="-122"/>
                <a:ea typeface="Microsoft YaHei" panose="020B0503020204020204" pitchFamily="34" charset="-122"/>
              </a:rPr>
              <a:t>S:</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-1 -1 -1 +1 +1 -1 +1 +1</a:t>
            </a:r>
            <a:r>
              <a:rPr kumimoji="1" lang="zh-CN" altLang="en-US" sz="2000" dirty="0">
                <a:latin typeface="Microsoft YaHei" panose="020B0503020204020204" pitchFamily="34" charset="-122"/>
                <a:ea typeface="Microsoft YaHei" panose="020B0503020204020204" pitchFamily="34" charset="-122"/>
              </a:rPr>
              <a:t>） </a:t>
            </a:r>
            <a:endParaRPr kumimoji="1" lang="en-US" altLang="zh-CN" sz="2000" dirty="0">
              <a:latin typeface="Microsoft YaHei" panose="020B0503020204020204" pitchFamily="34" charset="-122"/>
              <a:ea typeface="Microsoft YaHei" panose="020B0503020204020204" pitchFamily="34" charset="-122"/>
            </a:endParaRPr>
          </a:p>
          <a:p>
            <a:r>
              <a:rPr kumimoji="1" lang="en-US" altLang="zh-CN" sz="2000" dirty="0">
                <a:latin typeface="Microsoft YaHei" panose="020B0503020204020204" pitchFamily="34" charset="-122"/>
                <a:ea typeface="Microsoft YaHei" panose="020B0503020204020204" pitchFamily="34" charset="-122"/>
              </a:rPr>
              <a:t>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-1 -1 +1 -1 +1 +1 +1 -1</a:t>
            </a:r>
            <a:r>
              <a:rPr kumimoji="1"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653978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00D5-BE90-FA47-9ED8-ABD0D5E5686F}"/>
              </a:ext>
            </a:extLst>
          </p:cNvPr>
          <p:cNvSpPr>
            <a:spLocks noGrp="1"/>
          </p:cNvSpPr>
          <p:nvPr>
            <p:ph type="title"/>
          </p:nvPr>
        </p:nvSpPr>
        <p:spPr/>
        <p:txBody>
          <a:bodyPr/>
          <a:lstStyle/>
          <a:p>
            <a:r>
              <a:rPr kumimoji="1" lang="zh-CN" altLang="en-US" dirty="0"/>
              <a:t>码分复用举例</a:t>
            </a:r>
          </a:p>
        </p:txBody>
      </p:sp>
      <p:sp>
        <p:nvSpPr>
          <p:cNvPr id="3" name="内容占位符 2">
            <a:extLst>
              <a:ext uri="{FF2B5EF4-FFF2-40B4-BE49-F238E27FC236}">
                <a16:creationId xmlns:a16="http://schemas.microsoft.com/office/drawing/2014/main" id="{BC0AD05C-6AAE-A54E-B017-73D5BDC0E28A}"/>
              </a:ext>
            </a:extLst>
          </p:cNvPr>
          <p:cNvSpPr>
            <a:spLocks noGrp="1"/>
          </p:cNvSpPr>
          <p:nvPr>
            <p:ph idx="1"/>
          </p:nvPr>
        </p:nvSpPr>
        <p:spPr>
          <a:xfrm>
            <a:off x="752856" y="1364453"/>
            <a:ext cx="10515600" cy="5357021"/>
          </a:xfrm>
        </p:spPr>
        <p:txBody>
          <a:bodyPr>
            <a:normAutofit/>
          </a:bodyPr>
          <a:lstStyle/>
          <a:p>
            <a:r>
              <a:rPr kumimoji="1" lang="zh-CN" altLang="en-US" dirty="0"/>
              <a:t>共有四个站进行码分多址</a:t>
            </a:r>
            <a:r>
              <a:rPr kumimoji="1" lang="en-US" altLang="zh-CN" dirty="0"/>
              <a:t>CDMA</a:t>
            </a:r>
            <a:r>
              <a:rPr kumimoji="1" lang="zh-CN" altLang="en-US" dirty="0"/>
              <a:t>通信。四个站的码片分别为</a:t>
            </a:r>
          </a:p>
          <a:p>
            <a:pPr lvl="1"/>
            <a:r>
              <a:rPr kumimoji="1" lang="en-US" altLang="zh-CN" sz="2000" dirty="0"/>
              <a:t>A:</a:t>
            </a:r>
            <a:r>
              <a:rPr kumimoji="1" lang="zh-CN" altLang="en-US" sz="2000" dirty="0"/>
              <a:t>（</a:t>
            </a:r>
            <a:r>
              <a:rPr kumimoji="1" lang="en-US" altLang="zh-CN" sz="2000" dirty="0"/>
              <a:t>-1 -1 -1 +1 +1 -1 +1 +1</a:t>
            </a:r>
            <a:r>
              <a:rPr kumimoji="1" lang="zh-CN" altLang="en-US" sz="2000" dirty="0"/>
              <a:t>） </a:t>
            </a:r>
            <a:r>
              <a:rPr kumimoji="1" lang="en-US" altLang="zh-CN" sz="2000" dirty="0"/>
              <a:t>B:</a:t>
            </a:r>
            <a:r>
              <a:rPr kumimoji="1" lang="zh-CN" altLang="en-US" sz="2000" dirty="0"/>
              <a:t>（</a:t>
            </a:r>
            <a:r>
              <a:rPr kumimoji="1" lang="en-US" altLang="zh-CN" sz="2000" dirty="0"/>
              <a:t>-1 -1 +1 -1 +1 +1 +1 -1</a:t>
            </a:r>
            <a:r>
              <a:rPr kumimoji="1" lang="zh-CN" altLang="en-US" sz="2000" dirty="0"/>
              <a:t>）</a:t>
            </a:r>
          </a:p>
          <a:p>
            <a:pPr lvl="1"/>
            <a:r>
              <a:rPr kumimoji="1" lang="en-US" altLang="zh-CN" sz="2000" dirty="0"/>
              <a:t>C:</a:t>
            </a:r>
            <a:r>
              <a:rPr kumimoji="1" lang="zh-CN" altLang="en-US" sz="2000" dirty="0"/>
              <a:t>（</a:t>
            </a:r>
            <a:r>
              <a:rPr kumimoji="1" lang="en-US" altLang="zh-CN" sz="2000" dirty="0"/>
              <a:t>-1 +1 -1 +1 +1 +1 -1 -1</a:t>
            </a:r>
            <a:r>
              <a:rPr kumimoji="1" lang="zh-CN" altLang="en-US" sz="2000" dirty="0"/>
              <a:t>） </a:t>
            </a:r>
            <a:r>
              <a:rPr kumimoji="1" lang="en-US" altLang="zh-CN" sz="2000" dirty="0"/>
              <a:t>D:</a:t>
            </a:r>
            <a:r>
              <a:rPr kumimoji="1" lang="zh-CN" altLang="en-US" sz="2000" dirty="0"/>
              <a:t>（</a:t>
            </a:r>
            <a:r>
              <a:rPr kumimoji="1" lang="en-US" altLang="zh-CN" sz="2000" dirty="0"/>
              <a:t>-1 +1 -1 -1 -1 -1 +1 -1 </a:t>
            </a:r>
            <a:r>
              <a:rPr kumimoji="1" lang="zh-CN" altLang="en-US" sz="2000" dirty="0"/>
              <a:t>）</a:t>
            </a:r>
          </a:p>
          <a:p>
            <a:r>
              <a:rPr kumimoji="1" lang="zh-CN" altLang="en-US" dirty="0"/>
              <a:t>问题</a:t>
            </a:r>
            <a:endParaRPr kumimoji="1" lang="en-US" altLang="zh-CN" dirty="0"/>
          </a:p>
          <a:p>
            <a:pPr lvl="1"/>
            <a:r>
              <a:rPr kumimoji="1" lang="zh-CN" altLang="en-US" dirty="0"/>
              <a:t>现收到这样的码片序列：</a:t>
            </a:r>
            <a:r>
              <a:rPr kumimoji="1" lang="en-US" altLang="zh-CN" dirty="0"/>
              <a:t>M=</a:t>
            </a:r>
            <a:r>
              <a:rPr kumimoji="1" lang="zh-CN" altLang="en-US" dirty="0"/>
              <a:t>（</a:t>
            </a:r>
            <a:r>
              <a:rPr kumimoji="1" lang="en-US" altLang="zh-CN" dirty="0"/>
              <a:t>-1 +1 -3 +1 -1 -3 +1 +1</a:t>
            </a:r>
            <a:r>
              <a:rPr kumimoji="1" lang="zh-CN" altLang="en-US" dirty="0"/>
              <a:t>）</a:t>
            </a:r>
            <a:endParaRPr kumimoji="1" lang="en-US" altLang="zh-CN" dirty="0"/>
          </a:p>
          <a:p>
            <a:pPr lvl="1"/>
            <a:r>
              <a:rPr kumimoji="1" lang="zh-CN" altLang="en-US" dirty="0"/>
              <a:t>问哪个站发送数据了？</a:t>
            </a:r>
            <a:endParaRPr kumimoji="1" lang="en-US" altLang="zh-CN" dirty="0"/>
          </a:p>
          <a:p>
            <a:pPr lvl="1"/>
            <a:r>
              <a:rPr kumimoji="1" lang="zh-CN" altLang="en-US" dirty="0"/>
              <a:t>发送数据的站发送的</a:t>
            </a:r>
            <a:r>
              <a:rPr kumimoji="1" lang="en-US" altLang="zh-CN" dirty="0"/>
              <a:t>1</a:t>
            </a:r>
            <a:r>
              <a:rPr kumimoji="1" lang="zh-CN" altLang="en-US" dirty="0"/>
              <a:t>还是</a:t>
            </a:r>
            <a:r>
              <a:rPr kumimoji="1" lang="en-US" altLang="zh-CN" dirty="0"/>
              <a:t>0</a:t>
            </a:r>
            <a:r>
              <a:rPr kumimoji="1" lang="zh-CN" altLang="en-US" dirty="0"/>
              <a:t>？</a:t>
            </a:r>
            <a:endParaRPr kumimoji="1" lang="en-US" altLang="zh-CN" dirty="0"/>
          </a:p>
          <a:p>
            <a:r>
              <a:rPr kumimoji="1" lang="zh-CN" altLang="en-US" dirty="0"/>
              <a:t>求解</a:t>
            </a:r>
            <a:endParaRPr kumimoji="1" lang="en-US" altLang="zh-CN" dirty="0"/>
          </a:p>
          <a:p>
            <a:pPr lvl="1"/>
            <a:r>
              <a:rPr kumimoji="1" lang="en-US" altLang="zh-CN" dirty="0"/>
              <a:t>A</a:t>
            </a:r>
            <a:r>
              <a:rPr kumimoji="1" lang="zh-CN" altLang="en-US" dirty="0"/>
              <a:t>*</a:t>
            </a:r>
            <a:r>
              <a:rPr kumimoji="1" lang="en-US" altLang="zh-CN" dirty="0"/>
              <a:t>M=1/8</a:t>
            </a:r>
            <a:r>
              <a:rPr kumimoji="1" lang="zh-CN" altLang="en-US" dirty="0"/>
              <a:t>*</a:t>
            </a:r>
            <a:r>
              <a:rPr kumimoji="1" lang="en-US" altLang="zh-CN" dirty="0"/>
              <a:t>(1-1+3+1-1+3+1+1)=1</a:t>
            </a:r>
            <a:r>
              <a:rPr kumimoji="1" lang="zh-CN" altLang="en-US" dirty="0"/>
              <a:t>因此</a:t>
            </a:r>
            <a:r>
              <a:rPr kumimoji="1" lang="en-US" altLang="zh-CN" dirty="0"/>
              <a:t>A</a:t>
            </a:r>
            <a:r>
              <a:rPr kumimoji="1" lang="zh-CN" altLang="en-US" dirty="0"/>
              <a:t>发送了</a:t>
            </a:r>
            <a:r>
              <a:rPr kumimoji="1" lang="en-US" altLang="zh-CN" dirty="0"/>
              <a:t>1</a:t>
            </a:r>
          </a:p>
          <a:p>
            <a:pPr lvl="1"/>
            <a:r>
              <a:rPr kumimoji="1" lang="zh-CN" altLang="en-US" dirty="0"/>
              <a:t>同理，</a:t>
            </a:r>
            <a:r>
              <a:rPr kumimoji="1" lang="en-US" altLang="zh-CN" dirty="0"/>
              <a:t>B*M=-1</a:t>
            </a:r>
            <a:r>
              <a:rPr kumimoji="1" lang="zh-CN" altLang="en-US" dirty="0"/>
              <a:t>，</a:t>
            </a:r>
            <a:r>
              <a:rPr kumimoji="1" lang="en-US" altLang="zh-CN" dirty="0"/>
              <a:t>C</a:t>
            </a:r>
            <a:r>
              <a:rPr kumimoji="1" lang="zh-CN" altLang="en-US" dirty="0"/>
              <a:t>*</a:t>
            </a:r>
            <a:r>
              <a:rPr kumimoji="1" lang="en-US" altLang="zh-CN" dirty="0"/>
              <a:t>M=0</a:t>
            </a:r>
            <a:r>
              <a:rPr kumimoji="1" lang="zh-CN" altLang="en-US" dirty="0"/>
              <a:t>，</a:t>
            </a:r>
            <a:r>
              <a:rPr kumimoji="1" lang="en-US" altLang="zh-CN" dirty="0"/>
              <a:t>D</a:t>
            </a:r>
            <a:r>
              <a:rPr kumimoji="1" lang="zh-CN" altLang="en-US" dirty="0"/>
              <a:t>*</a:t>
            </a:r>
            <a:r>
              <a:rPr kumimoji="1" lang="en-US" altLang="zh-CN" dirty="0"/>
              <a:t>M=1</a:t>
            </a:r>
          </a:p>
          <a:p>
            <a:pPr lvl="1"/>
            <a:r>
              <a:rPr kumimoji="1" lang="zh-CN" altLang="en-US" dirty="0"/>
              <a:t>即</a:t>
            </a:r>
            <a:r>
              <a:rPr kumimoji="1" lang="en-US" altLang="zh-CN" dirty="0"/>
              <a:t>A</a:t>
            </a:r>
            <a:r>
              <a:rPr kumimoji="1" lang="zh-CN" altLang="en-US" dirty="0"/>
              <a:t>、</a:t>
            </a:r>
            <a:r>
              <a:rPr kumimoji="1" lang="en-US" altLang="zh-CN" dirty="0"/>
              <a:t>D</a:t>
            </a:r>
            <a:r>
              <a:rPr kumimoji="1" lang="zh-CN" altLang="en-US" dirty="0"/>
              <a:t>发送了</a:t>
            </a:r>
            <a:r>
              <a:rPr kumimoji="1" lang="en-US" altLang="zh-CN" dirty="0"/>
              <a:t>1</a:t>
            </a:r>
            <a:r>
              <a:rPr kumimoji="1" lang="zh-CN" altLang="en-US" dirty="0"/>
              <a:t>，</a:t>
            </a:r>
            <a:r>
              <a:rPr kumimoji="1" lang="en-US" altLang="zh-CN" dirty="0"/>
              <a:t>B</a:t>
            </a:r>
            <a:r>
              <a:rPr kumimoji="1" lang="zh-CN" altLang="en-US" dirty="0"/>
              <a:t>发送了</a:t>
            </a:r>
            <a:r>
              <a:rPr kumimoji="1" lang="en-US" altLang="zh-CN" dirty="0"/>
              <a:t>0</a:t>
            </a:r>
            <a:r>
              <a:rPr kumimoji="1" lang="zh-CN" altLang="en-US" dirty="0"/>
              <a:t>，</a:t>
            </a:r>
            <a:r>
              <a:rPr kumimoji="1" lang="en-US" altLang="zh-CN" dirty="0"/>
              <a:t>C</a:t>
            </a:r>
            <a:r>
              <a:rPr kumimoji="1" lang="zh-CN" altLang="en-US" dirty="0"/>
              <a:t>未发数据</a:t>
            </a:r>
          </a:p>
        </p:txBody>
      </p:sp>
      <p:sp>
        <p:nvSpPr>
          <p:cNvPr id="4" name="灯片编号占位符 3">
            <a:extLst>
              <a:ext uri="{FF2B5EF4-FFF2-40B4-BE49-F238E27FC236}">
                <a16:creationId xmlns:a16="http://schemas.microsoft.com/office/drawing/2014/main" id="{14ECBC8B-082E-214E-94D2-5B2AE2A94B83}"/>
              </a:ext>
            </a:extLst>
          </p:cNvPr>
          <p:cNvSpPr>
            <a:spLocks noGrp="1"/>
          </p:cNvSpPr>
          <p:nvPr>
            <p:ph type="sldNum" sz="quarter" idx="12"/>
          </p:nvPr>
        </p:nvSpPr>
        <p:spPr/>
        <p:txBody>
          <a:bodyPr/>
          <a:lstStyle/>
          <a:p>
            <a:fld id="{8D4D1E41-7A09-AB4A-A4E1-09765ADA2698}" type="slidenum">
              <a:rPr kumimoji="1" lang="zh-CN" altLang="en-US" smtClean="0"/>
              <a:t>126</a:t>
            </a:fld>
            <a:endParaRPr kumimoji="1" lang="zh-CN" altLang="en-US" dirty="0"/>
          </a:p>
        </p:txBody>
      </p:sp>
      <p:pic>
        <p:nvPicPr>
          <p:cNvPr id="6" name="图片 5">
            <a:extLst>
              <a:ext uri="{FF2B5EF4-FFF2-40B4-BE49-F238E27FC236}">
                <a16:creationId xmlns:a16="http://schemas.microsoft.com/office/drawing/2014/main" id="{54E87B2B-5C45-1144-9061-03171A3AE2BC}"/>
              </a:ext>
            </a:extLst>
          </p:cNvPr>
          <p:cNvPicPr>
            <a:picLocks noChangeAspect="1"/>
          </p:cNvPicPr>
          <p:nvPr/>
        </p:nvPicPr>
        <p:blipFill>
          <a:blip r:embed="rId2">
            <a:duotone>
              <a:prstClr val="black"/>
              <a:schemeClr val="accent5">
                <a:tint val="45000"/>
                <a:satMod val="400000"/>
              </a:schemeClr>
            </a:duotone>
          </a:blip>
          <a:stretch>
            <a:fillRect/>
          </a:stretch>
        </p:blipFill>
        <p:spPr>
          <a:xfrm>
            <a:off x="6389852" y="3746608"/>
            <a:ext cx="3141516" cy="9828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5974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9DF402-F3DE-4B59-92B2-F1554AD320C2}"/>
              </a:ext>
            </a:extLst>
          </p:cNvPr>
          <p:cNvSpPr>
            <a:spLocks noGrp="1"/>
          </p:cNvSpPr>
          <p:nvPr>
            <p:ph type="sldNum" sz="quarter" idx="12"/>
          </p:nvPr>
        </p:nvSpPr>
        <p:spPr/>
        <p:txBody>
          <a:bodyPr/>
          <a:lstStyle/>
          <a:p>
            <a:fld id="{8D4D1E41-7A09-AB4A-A4E1-09765ADA2698}" type="slidenum">
              <a:rPr kumimoji="1" lang="zh-CN" altLang="en-US" smtClean="0"/>
              <a:t>127</a:t>
            </a:fld>
            <a:endParaRPr kumimoji="1" lang="zh-CN" altLang="en-US" dirty="0"/>
          </a:p>
        </p:txBody>
      </p:sp>
      <p:sp>
        <p:nvSpPr>
          <p:cNvPr id="117" name="圆角矩形 1">
            <a:extLst>
              <a:ext uri="{FF2B5EF4-FFF2-40B4-BE49-F238E27FC236}">
                <a16:creationId xmlns:a16="http://schemas.microsoft.com/office/drawing/2014/main" id="{2B931F4D-1EC1-42F4-823D-F1C2D0E1AC8F}"/>
              </a:ext>
            </a:extLst>
          </p:cNvPr>
          <p:cNvSpPr/>
          <p:nvPr/>
        </p:nvSpPr>
        <p:spPr>
          <a:xfrm>
            <a:off x="838200" y="1821095"/>
            <a:ext cx="10320736" cy="4671779"/>
          </a:xfrm>
          <a:prstGeom prst="roundRect">
            <a:avLst>
              <a:gd name="adj" fmla="val 201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8" name="Rectangle 6">
            <a:extLst>
              <a:ext uri="{FF2B5EF4-FFF2-40B4-BE49-F238E27FC236}">
                <a16:creationId xmlns:a16="http://schemas.microsoft.com/office/drawing/2014/main" id="{73CBBBEC-C6C2-46E8-AF8C-74AAB54B499C}"/>
              </a:ext>
            </a:extLst>
          </p:cNvPr>
          <p:cNvSpPr>
            <a:spLocks noChangeArrowheads="1"/>
          </p:cNvSpPr>
          <p:nvPr/>
        </p:nvSpPr>
        <p:spPr bwMode="auto">
          <a:xfrm>
            <a:off x="768519" y="3160429"/>
            <a:ext cx="289806" cy="46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19" name="Line 10">
            <a:extLst>
              <a:ext uri="{FF2B5EF4-FFF2-40B4-BE49-F238E27FC236}">
                <a16:creationId xmlns:a16="http://schemas.microsoft.com/office/drawing/2014/main" id="{2C50F915-FCDC-4A01-99EF-9901E18466F4}"/>
              </a:ext>
            </a:extLst>
          </p:cNvPr>
          <p:cNvSpPr>
            <a:spLocks noChangeShapeType="1"/>
          </p:cNvSpPr>
          <p:nvPr/>
        </p:nvSpPr>
        <p:spPr bwMode="auto">
          <a:xfrm>
            <a:off x="4667211" y="2776447"/>
            <a:ext cx="182977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0" name="Text Box 11">
            <a:extLst>
              <a:ext uri="{FF2B5EF4-FFF2-40B4-BE49-F238E27FC236}">
                <a16:creationId xmlns:a16="http://schemas.microsoft.com/office/drawing/2014/main" id="{D548D36D-A3BC-474F-AD7B-A77A363CA034}"/>
              </a:ext>
            </a:extLst>
          </p:cNvPr>
          <p:cNvSpPr txBox="1">
            <a:spLocks noChangeArrowheads="1"/>
          </p:cNvSpPr>
          <p:nvPr/>
        </p:nvSpPr>
        <p:spPr bwMode="auto">
          <a:xfrm>
            <a:off x="1903089" y="2970142"/>
            <a:ext cx="2482597"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85000"/>
              </a:lnSpc>
            </a:pPr>
            <a:r>
              <a:rPr kumimoji="1" lang="en-US" altLang="zh-CN" sz="1400" dirty="0">
                <a:latin typeface="微软雅黑" pitchFamily="34" charset="-122"/>
                <a:ea typeface="微软雅黑" pitchFamily="34" charset="-122"/>
              </a:rPr>
              <a:t>S </a:t>
            </a:r>
            <a:r>
              <a:rPr kumimoji="1" lang="zh-CN" altLang="en-US" sz="1400" dirty="0">
                <a:latin typeface="微软雅黑" pitchFamily="34" charset="-122"/>
                <a:ea typeface="微软雅黑" pitchFamily="34" charset="-122"/>
              </a:rPr>
              <a:t>站的码片序列 </a:t>
            </a:r>
            <a:r>
              <a:rPr kumimoji="1" lang="en-US" altLang="zh-CN" sz="1400" i="1" dirty="0">
                <a:latin typeface="微软雅黑" pitchFamily="34" charset="-122"/>
                <a:ea typeface="微软雅黑" pitchFamily="34" charset="-122"/>
              </a:rPr>
              <a:t>S</a:t>
            </a:r>
          </a:p>
        </p:txBody>
      </p:sp>
      <p:sp>
        <p:nvSpPr>
          <p:cNvPr id="121" name="Line 12">
            <a:extLst>
              <a:ext uri="{FF2B5EF4-FFF2-40B4-BE49-F238E27FC236}">
                <a16:creationId xmlns:a16="http://schemas.microsoft.com/office/drawing/2014/main" id="{E652089F-A010-4B4E-9E9C-5EFDB8157D53}"/>
              </a:ext>
            </a:extLst>
          </p:cNvPr>
          <p:cNvSpPr>
            <a:spLocks noChangeShapeType="1"/>
          </p:cNvSpPr>
          <p:nvPr/>
        </p:nvSpPr>
        <p:spPr bwMode="auto">
          <a:xfrm>
            <a:off x="4669064" y="2052552"/>
            <a:ext cx="0" cy="448207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2" name="Line 13">
            <a:extLst>
              <a:ext uri="{FF2B5EF4-FFF2-40B4-BE49-F238E27FC236}">
                <a16:creationId xmlns:a16="http://schemas.microsoft.com/office/drawing/2014/main" id="{B47B7217-4756-45BD-9A98-660701C2321E}"/>
              </a:ext>
            </a:extLst>
          </p:cNvPr>
          <p:cNvSpPr>
            <a:spLocks noChangeShapeType="1"/>
          </p:cNvSpPr>
          <p:nvPr/>
        </p:nvSpPr>
        <p:spPr bwMode="auto">
          <a:xfrm>
            <a:off x="6511813" y="2052552"/>
            <a:ext cx="0" cy="448207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3" name="Line 14">
            <a:extLst>
              <a:ext uri="{FF2B5EF4-FFF2-40B4-BE49-F238E27FC236}">
                <a16:creationId xmlns:a16="http://schemas.microsoft.com/office/drawing/2014/main" id="{FE8061DB-7ADF-4555-A801-0E54C800662A}"/>
              </a:ext>
            </a:extLst>
          </p:cNvPr>
          <p:cNvSpPr>
            <a:spLocks noChangeShapeType="1"/>
          </p:cNvSpPr>
          <p:nvPr/>
        </p:nvSpPr>
        <p:spPr bwMode="auto">
          <a:xfrm>
            <a:off x="8354561" y="2052551"/>
            <a:ext cx="0" cy="448207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4" name="Line 15">
            <a:extLst>
              <a:ext uri="{FF2B5EF4-FFF2-40B4-BE49-F238E27FC236}">
                <a16:creationId xmlns:a16="http://schemas.microsoft.com/office/drawing/2014/main" id="{EFCC984C-61AA-4C1E-81AD-AB7EBEBD58AA}"/>
              </a:ext>
            </a:extLst>
          </p:cNvPr>
          <p:cNvSpPr>
            <a:spLocks noChangeShapeType="1"/>
          </p:cNvSpPr>
          <p:nvPr/>
        </p:nvSpPr>
        <p:spPr bwMode="auto">
          <a:xfrm>
            <a:off x="10197309" y="2052551"/>
            <a:ext cx="0" cy="448207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5" name="Freeform 16">
            <a:extLst>
              <a:ext uri="{FF2B5EF4-FFF2-40B4-BE49-F238E27FC236}">
                <a16:creationId xmlns:a16="http://schemas.microsoft.com/office/drawing/2014/main" id="{52169156-5115-4EAF-88D0-D9DF7D54B2B1}"/>
              </a:ext>
            </a:extLst>
          </p:cNvPr>
          <p:cNvSpPr>
            <a:spLocks/>
          </p:cNvSpPr>
          <p:nvPr/>
        </p:nvSpPr>
        <p:spPr bwMode="auto">
          <a:xfrm>
            <a:off x="4669064"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6" name="Freeform 17">
            <a:extLst>
              <a:ext uri="{FF2B5EF4-FFF2-40B4-BE49-F238E27FC236}">
                <a16:creationId xmlns:a16="http://schemas.microsoft.com/office/drawing/2014/main" id="{1A12552A-6EE0-444D-90FE-65F635516DA2}"/>
              </a:ext>
            </a:extLst>
          </p:cNvPr>
          <p:cNvSpPr>
            <a:spLocks/>
          </p:cNvSpPr>
          <p:nvPr/>
        </p:nvSpPr>
        <p:spPr bwMode="auto">
          <a:xfrm>
            <a:off x="651181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7" name="Freeform 18">
            <a:extLst>
              <a:ext uri="{FF2B5EF4-FFF2-40B4-BE49-F238E27FC236}">
                <a16:creationId xmlns:a16="http://schemas.microsoft.com/office/drawing/2014/main" id="{719C00B8-6B7C-4E49-8501-A177147A7586}"/>
              </a:ext>
            </a:extLst>
          </p:cNvPr>
          <p:cNvSpPr>
            <a:spLocks/>
          </p:cNvSpPr>
          <p:nvPr/>
        </p:nvSpPr>
        <p:spPr bwMode="auto">
          <a:xfrm>
            <a:off x="4669064"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8" name="Freeform 19">
            <a:extLst>
              <a:ext uri="{FF2B5EF4-FFF2-40B4-BE49-F238E27FC236}">
                <a16:creationId xmlns:a16="http://schemas.microsoft.com/office/drawing/2014/main" id="{761ACF02-5D20-41AA-B9DF-F8A29B41877B}"/>
              </a:ext>
            </a:extLst>
          </p:cNvPr>
          <p:cNvSpPr>
            <a:spLocks/>
          </p:cNvSpPr>
          <p:nvPr/>
        </p:nvSpPr>
        <p:spPr bwMode="auto">
          <a:xfrm>
            <a:off x="6511813"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29" name="Freeform 20">
            <a:extLst>
              <a:ext uri="{FF2B5EF4-FFF2-40B4-BE49-F238E27FC236}">
                <a16:creationId xmlns:a16="http://schemas.microsoft.com/office/drawing/2014/main" id="{0B36592A-CEBF-4F7C-92BF-3C5954E08B10}"/>
              </a:ext>
            </a:extLst>
          </p:cNvPr>
          <p:cNvSpPr>
            <a:spLocks/>
          </p:cNvSpPr>
          <p:nvPr/>
        </p:nvSpPr>
        <p:spPr bwMode="auto">
          <a:xfrm flipV="1">
            <a:off x="8354561"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0" name="Freeform 21">
            <a:extLst>
              <a:ext uri="{FF2B5EF4-FFF2-40B4-BE49-F238E27FC236}">
                <a16:creationId xmlns:a16="http://schemas.microsoft.com/office/drawing/2014/main" id="{DC0D56A6-67D3-4877-9B34-9A48EB6D59BB}"/>
              </a:ext>
            </a:extLst>
          </p:cNvPr>
          <p:cNvSpPr>
            <a:spLocks/>
          </p:cNvSpPr>
          <p:nvPr/>
        </p:nvSpPr>
        <p:spPr bwMode="auto">
          <a:xfrm>
            <a:off x="4669064"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1" name="Freeform 22">
            <a:extLst>
              <a:ext uri="{FF2B5EF4-FFF2-40B4-BE49-F238E27FC236}">
                <a16:creationId xmlns:a16="http://schemas.microsoft.com/office/drawing/2014/main" id="{3BED289C-7200-4022-AA8C-44676E3A3AC6}"/>
              </a:ext>
            </a:extLst>
          </p:cNvPr>
          <p:cNvSpPr>
            <a:spLocks/>
          </p:cNvSpPr>
          <p:nvPr/>
        </p:nvSpPr>
        <p:spPr bwMode="auto">
          <a:xfrm>
            <a:off x="6511813"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2" name="Freeform 23">
            <a:extLst>
              <a:ext uri="{FF2B5EF4-FFF2-40B4-BE49-F238E27FC236}">
                <a16:creationId xmlns:a16="http://schemas.microsoft.com/office/drawing/2014/main" id="{C77E76FC-9241-4FB3-A915-5B9C59017246}"/>
              </a:ext>
            </a:extLst>
          </p:cNvPr>
          <p:cNvSpPr>
            <a:spLocks/>
          </p:cNvSpPr>
          <p:nvPr/>
        </p:nvSpPr>
        <p:spPr bwMode="auto">
          <a:xfrm flipV="1">
            <a:off x="8354561"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3" name="Freeform 24">
            <a:extLst>
              <a:ext uri="{FF2B5EF4-FFF2-40B4-BE49-F238E27FC236}">
                <a16:creationId xmlns:a16="http://schemas.microsoft.com/office/drawing/2014/main" id="{7F0FD088-E3EC-41E2-81F2-3B577EA9FA6D}"/>
              </a:ext>
            </a:extLst>
          </p:cNvPr>
          <p:cNvSpPr>
            <a:spLocks/>
          </p:cNvSpPr>
          <p:nvPr/>
        </p:nvSpPr>
        <p:spPr bwMode="auto">
          <a:xfrm>
            <a:off x="4669064" y="5430728"/>
            <a:ext cx="5528245" cy="325014"/>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4" name="Freeform 25">
            <a:extLst>
              <a:ext uri="{FF2B5EF4-FFF2-40B4-BE49-F238E27FC236}">
                <a16:creationId xmlns:a16="http://schemas.microsoft.com/office/drawing/2014/main" id="{B811BF8A-2CDB-4504-A214-25BA1BB1BED1}"/>
              </a:ext>
            </a:extLst>
          </p:cNvPr>
          <p:cNvSpPr>
            <a:spLocks/>
          </p:cNvSpPr>
          <p:nvPr/>
        </p:nvSpPr>
        <p:spPr bwMode="auto">
          <a:xfrm>
            <a:off x="4669064" y="2292208"/>
            <a:ext cx="5528245" cy="323373"/>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5" name="Line 26">
            <a:extLst>
              <a:ext uri="{FF2B5EF4-FFF2-40B4-BE49-F238E27FC236}">
                <a16:creationId xmlns:a16="http://schemas.microsoft.com/office/drawing/2014/main" id="{762A429F-0591-4B42-AFF6-2F9181B4ADEB}"/>
              </a:ext>
            </a:extLst>
          </p:cNvPr>
          <p:cNvSpPr>
            <a:spLocks noChangeShapeType="1"/>
          </p:cNvSpPr>
          <p:nvPr/>
        </p:nvSpPr>
        <p:spPr bwMode="auto">
          <a:xfrm>
            <a:off x="6511813" y="2172382"/>
            <a:ext cx="0" cy="1608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6" name="Text Box 27">
            <a:extLst>
              <a:ext uri="{FF2B5EF4-FFF2-40B4-BE49-F238E27FC236}">
                <a16:creationId xmlns:a16="http://schemas.microsoft.com/office/drawing/2014/main" id="{F17330EF-4DCE-427E-9E7B-FC7EFE193292}"/>
              </a:ext>
            </a:extLst>
          </p:cNvPr>
          <p:cNvSpPr txBox="1">
            <a:spLocks noChangeArrowheads="1"/>
          </p:cNvSpPr>
          <p:nvPr/>
        </p:nvSpPr>
        <p:spPr bwMode="auto">
          <a:xfrm>
            <a:off x="536241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dirty="0">
                <a:latin typeface="微软雅黑" pitchFamily="34" charset="-122"/>
                <a:ea typeface="微软雅黑" pitchFamily="34" charset="-122"/>
              </a:rPr>
              <a:t>1</a:t>
            </a:r>
          </a:p>
        </p:txBody>
      </p:sp>
      <p:sp>
        <p:nvSpPr>
          <p:cNvPr id="137" name="Line 28">
            <a:extLst>
              <a:ext uri="{FF2B5EF4-FFF2-40B4-BE49-F238E27FC236}">
                <a16:creationId xmlns:a16="http://schemas.microsoft.com/office/drawing/2014/main" id="{31C7DE33-B748-459B-964D-E7CE78E3049C}"/>
              </a:ext>
            </a:extLst>
          </p:cNvPr>
          <p:cNvSpPr>
            <a:spLocks noChangeShapeType="1"/>
          </p:cNvSpPr>
          <p:nvPr/>
        </p:nvSpPr>
        <p:spPr bwMode="auto">
          <a:xfrm>
            <a:off x="4487385" y="4303028"/>
            <a:ext cx="6171538" cy="0"/>
          </a:xfrm>
          <a:prstGeom prst="line">
            <a:avLst/>
          </a:prstGeom>
          <a:noFill/>
          <a:ln w="19050">
            <a:solidFill>
              <a:schemeClr val="tx1"/>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8" name="Line 29">
            <a:extLst>
              <a:ext uri="{FF2B5EF4-FFF2-40B4-BE49-F238E27FC236}">
                <a16:creationId xmlns:a16="http://schemas.microsoft.com/office/drawing/2014/main" id="{2D53A9CA-44D2-45F0-83E1-B0D2ADB14640}"/>
              </a:ext>
            </a:extLst>
          </p:cNvPr>
          <p:cNvSpPr>
            <a:spLocks noChangeShapeType="1"/>
          </p:cNvSpPr>
          <p:nvPr/>
        </p:nvSpPr>
        <p:spPr bwMode="auto">
          <a:xfrm>
            <a:off x="4487385" y="5591592"/>
            <a:ext cx="617153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39" name="Line 30">
            <a:extLst>
              <a:ext uri="{FF2B5EF4-FFF2-40B4-BE49-F238E27FC236}">
                <a16:creationId xmlns:a16="http://schemas.microsoft.com/office/drawing/2014/main" id="{325F3A6B-03DB-450D-9135-4A1E9A79AC65}"/>
              </a:ext>
            </a:extLst>
          </p:cNvPr>
          <p:cNvSpPr>
            <a:spLocks noChangeShapeType="1"/>
          </p:cNvSpPr>
          <p:nvPr/>
        </p:nvSpPr>
        <p:spPr bwMode="auto">
          <a:xfrm flipV="1">
            <a:off x="4487385" y="6139848"/>
            <a:ext cx="6171538" cy="14774"/>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0" name="Freeform 31">
            <a:extLst>
              <a:ext uri="{FF2B5EF4-FFF2-40B4-BE49-F238E27FC236}">
                <a16:creationId xmlns:a16="http://schemas.microsoft.com/office/drawing/2014/main" id="{C0BE19C2-98DC-4226-B7C0-715B0A185DE7}"/>
              </a:ext>
            </a:extLst>
          </p:cNvPr>
          <p:cNvSpPr>
            <a:spLocks/>
          </p:cNvSpPr>
          <p:nvPr/>
        </p:nvSpPr>
        <p:spPr bwMode="auto">
          <a:xfrm>
            <a:off x="4669064"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1" name="Freeform 32">
            <a:extLst>
              <a:ext uri="{FF2B5EF4-FFF2-40B4-BE49-F238E27FC236}">
                <a16:creationId xmlns:a16="http://schemas.microsoft.com/office/drawing/2014/main" id="{43A0240E-D342-4629-94E6-2D3CC22D9C08}"/>
              </a:ext>
            </a:extLst>
          </p:cNvPr>
          <p:cNvSpPr>
            <a:spLocks/>
          </p:cNvSpPr>
          <p:nvPr/>
        </p:nvSpPr>
        <p:spPr bwMode="auto">
          <a:xfrm>
            <a:off x="6511813"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2" name="Freeform 33">
            <a:extLst>
              <a:ext uri="{FF2B5EF4-FFF2-40B4-BE49-F238E27FC236}">
                <a16:creationId xmlns:a16="http://schemas.microsoft.com/office/drawing/2014/main" id="{898DCF58-7648-4C90-9CD1-494BB3D0D6C3}"/>
              </a:ext>
            </a:extLst>
          </p:cNvPr>
          <p:cNvSpPr>
            <a:spLocks/>
          </p:cNvSpPr>
          <p:nvPr/>
        </p:nvSpPr>
        <p:spPr bwMode="auto">
          <a:xfrm flipV="1">
            <a:off x="8354561"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3" name="Line 34">
            <a:extLst>
              <a:ext uri="{FF2B5EF4-FFF2-40B4-BE49-F238E27FC236}">
                <a16:creationId xmlns:a16="http://schemas.microsoft.com/office/drawing/2014/main" id="{D4E7FCE5-7C3A-4404-99F6-2D70F41CD3DD}"/>
              </a:ext>
            </a:extLst>
          </p:cNvPr>
          <p:cNvSpPr>
            <a:spLocks noChangeShapeType="1"/>
          </p:cNvSpPr>
          <p:nvPr/>
        </p:nvSpPr>
        <p:spPr bwMode="auto">
          <a:xfrm>
            <a:off x="4487385" y="4946490"/>
            <a:ext cx="617153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4" name="Line 35">
            <a:extLst>
              <a:ext uri="{FF2B5EF4-FFF2-40B4-BE49-F238E27FC236}">
                <a16:creationId xmlns:a16="http://schemas.microsoft.com/office/drawing/2014/main" id="{97E74D1E-8669-45D8-9065-761DBE5493A3}"/>
              </a:ext>
            </a:extLst>
          </p:cNvPr>
          <p:cNvSpPr>
            <a:spLocks noChangeShapeType="1"/>
          </p:cNvSpPr>
          <p:nvPr/>
        </p:nvSpPr>
        <p:spPr bwMode="auto">
          <a:xfrm>
            <a:off x="4511486" y="2454715"/>
            <a:ext cx="614743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45" name="Text Box 36">
            <a:extLst>
              <a:ext uri="{FF2B5EF4-FFF2-40B4-BE49-F238E27FC236}">
                <a16:creationId xmlns:a16="http://schemas.microsoft.com/office/drawing/2014/main" id="{FBB79FBA-3528-4C02-BF32-BC8AAF397962}"/>
              </a:ext>
            </a:extLst>
          </p:cNvPr>
          <p:cNvSpPr txBox="1">
            <a:spLocks noChangeArrowheads="1"/>
          </p:cNvSpPr>
          <p:nvPr/>
        </p:nvSpPr>
        <p:spPr bwMode="auto">
          <a:xfrm>
            <a:off x="721628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itchFamily="34" charset="-122"/>
                <a:ea typeface="微软雅黑" pitchFamily="34" charset="-122"/>
              </a:rPr>
              <a:t>1</a:t>
            </a:r>
          </a:p>
        </p:txBody>
      </p:sp>
      <p:sp>
        <p:nvSpPr>
          <p:cNvPr id="146" name="Text Box 37">
            <a:extLst>
              <a:ext uri="{FF2B5EF4-FFF2-40B4-BE49-F238E27FC236}">
                <a16:creationId xmlns:a16="http://schemas.microsoft.com/office/drawing/2014/main" id="{25145820-9263-4A25-9ABC-2832622EAFAA}"/>
              </a:ext>
            </a:extLst>
          </p:cNvPr>
          <p:cNvSpPr txBox="1">
            <a:spLocks noChangeArrowheads="1"/>
          </p:cNvSpPr>
          <p:nvPr/>
        </p:nvSpPr>
        <p:spPr bwMode="auto">
          <a:xfrm>
            <a:off x="9064595"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itchFamily="34" charset="-122"/>
                <a:ea typeface="微软雅黑" pitchFamily="34" charset="-122"/>
              </a:rPr>
              <a:t>0</a:t>
            </a:r>
          </a:p>
        </p:txBody>
      </p:sp>
      <p:sp>
        <p:nvSpPr>
          <p:cNvPr id="147" name="Text Box 38">
            <a:extLst>
              <a:ext uri="{FF2B5EF4-FFF2-40B4-BE49-F238E27FC236}">
                <a16:creationId xmlns:a16="http://schemas.microsoft.com/office/drawing/2014/main" id="{C9FAB7F3-7799-42B8-B0AF-96FBD8132566}"/>
              </a:ext>
            </a:extLst>
          </p:cNvPr>
          <p:cNvSpPr txBox="1">
            <a:spLocks noChangeArrowheads="1"/>
          </p:cNvSpPr>
          <p:nvPr/>
        </p:nvSpPr>
        <p:spPr bwMode="auto">
          <a:xfrm>
            <a:off x="10660777" y="218715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48" name="Text Box 39">
            <a:extLst>
              <a:ext uri="{FF2B5EF4-FFF2-40B4-BE49-F238E27FC236}">
                <a16:creationId xmlns:a16="http://schemas.microsoft.com/office/drawing/2014/main" id="{69975956-22D7-4BB7-8619-76F0FCDF1964}"/>
              </a:ext>
            </a:extLst>
          </p:cNvPr>
          <p:cNvSpPr txBox="1">
            <a:spLocks noChangeArrowheads="1"/>
          </p:cNvSpPr>
          <p:nvPr/>
        </p:nvSpPr>
        <p:spPr bwMode="auto">
          <a:xfrm>
            <a:off x="10660777" y="292418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49" name="Text Box 40">
            <a:extLst>
              <a:ext uri="{FF2B5EF4-FFF2-40B4-BE49-F238E27FC236}">
                <a16:creationId xmlns:a16="http://schemas.microsoft.com/office/drawing/2014/main" id="{AFD6399B-60DA-433C-966C-4B60C91F491A}"/>
              </a:ext>
            </a:extLst>
          </p:cNvPr>
          <p:cNvSpPr txBox="1">
            <a:spLocks noChangeArrowheads="1"/>
          </p:cNvSpPr>
          <p:nvPr/>
        </p:nvSpPr>
        <p:spPr bwMode="auto">
          <a:xfrm>
            <a:off x="10660777" y="4066655"/>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50" name="Text Box 41">
            <a:extLst>
              <a:ext uri="{FF2B5EF4-FFF2-40B4-BE49-F238E27FC236}">
                <a16:creationId xmlns:a16="http://schemas.microsoft.com/office/drawing/2014/main" id="{7F9C84B1-B711-411B-987B-C804E7FD4B57}"/>
              </a:ext>
            </a:extLst>
          </p:cNvPr>
          <p:cNvSpPr txBox="1">
            <a:spLocks noChangeArrowheads="1"/>
          </p:cNvSpPr>
          <p:nvPr/>
        </p:nvSpPr>
        <p:spPr bwMode="auto">
          <a:xfrm>
            <a:off x="10660777" y="469534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51" name="Text Box 42">
            <a:extLst>
              <a:ext uri="{FF2B5EF4-FFF2-40B4-BE49-F238E27FC236}">
                <a16:creationId xmlns:a16="http://schemas.microsoft.com/office/drawing/2014/main" id="{C283C710-BD72-4B8D-8C02-0B49F9212177}"/>
              </a:ext>
            </a:extLst>
          </p:cNvPr>
          <p:cNvSpPr txBox="1">
            <a:spLocks noChangeArrowheads="1"/>
          </p:cNvSpPr>
          <p:nvPr/>
        </p:nvSpPr>
        <p:spPr bwMode="auto">
          <a:xfrm>
            <a:off x="10660777" y="533880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52" name="Text Box 43">
            <a:extLst>
              <a:ext uri="{FF2B5EF4-FFF2-40B4-BE49-F238E27FC236}">
                <a16:creationId xmlns:a16="http://schemas.microsoft.com/office/drawing/2014/main" id="{7F46250E-A7DB-4E63-B020-24AA7D3EE1E0}"/>
              </a:ext>
            </a:extLst>
          </p:cNvPr>
          <p:cNvSpPr txBox="1">
            <a:spLocks noChangeArrowheads="1"/>
          </p:cNvSpPr>
          <p:nvPr/>
        </p:nvSpPr>
        <p:spPr bwMode="auto">
          <a:xfrm>
            <a:off x="10660777" y="5885420"/>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itchFamily="34" charset="-122"/>
                <a:ea typeface="微软雅黑" pitchFamily="34" charset="-122"/>
              </a:rPr>
              <a:t>t</a:t>
            </a:r>
          </a:p>
        </p:txBody>
      </p:sp>
      <p:sp>
        <p:nvSpPr>
          <p:cNvPr id="153" name="Rectangle 44">
            <a:extLst>
              <a:ext uri="{FF2B5EF4-FFF2-40B4-BE49-F238E27FC236}">
                <a16:creationId xmlns:a16="http://schemas.microsoft.com/office/drawing/2014/main" id="{92191F37-E0A8-44A2-A4EA-D4C32A3C960C}"/>
              </a:ext>
            </a:extLst>
          </p:cNvPr>
          <p:cNvSpPr>
            <a:spLocks noChangeArrowheads="1"/>
          </p:cNvSpPr>
          <p:nvPr/>
        </p:nvSpPr>
        <p:spPr bwMode="auto">
          <a:xfrm>
            <a:off x="4980516" y="2615581"/>
            <a:ext cx="1234678" cy="2823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54" name="Text Box 45">
            <a:extLst>
              <a:ext uri="{FF2B5EF4-FFF2-40B4-BE49-F238E27FC236}">
                <a16:creationId xmlns:a16="http://schemas.microsoft.com/office/drawing/2014/main" id="{ABC8D872-2557-4E2D-BE97-D5A1D1D0E296}"/>
              </a:ext>
            </a:extLst>
          </p:cNvPr>
          <p:cNvSpPr txBox="1">
            <a:spLocks noChangeArrowheads="1"/>
          </p:cNvSpPr>
          <p:nvPr/>
        </p:nvSpPr>
        <p:spPr bwMode="auto">
          <a:xfrm>
            <a:off x="4967539" y="2515452"/>
            <a:ext cx="1323282" cy="30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800"/>
              </a:lnSpc>
            </a:pPr>
            <a:r>
              <a:rPr kumimoji="1" lang="en-US" altLang="zh-CN" sz="1200" b="1" i="1" dirty="0">
                <a:solidFill>
                  <a:srgbClr val="C00000"/>
                </a:solidFill>
                <a:latin typeface="微软雅黑" pitchFamily="34" charset="-122"/>
                <a:ea typeface="微软雅黑" pitchFamily="34" charset="-122"/>
              </a:rPr>
              <a:t>m</a:t>
            </a:r>
            <a:r>
              <a:rPr kumimoji="1" lang="en-US" altLang="zh-CN" sz="1200" b="1" dirty="0">
                <a:solidFill>
                  <a:srgbClr val="C00000"/>
                </a:solidFill>
                <a:latin typeface="微软雅黑" pitchFamily="34" charset="-122"/>
                <a:ea typeface="微软雅黑" pitchFamily="34" charset="-122"/>
              </a:rPr>
              <a:t> </a:t>
            </a:r>
            <a:r>
              <a:rPr kumimoji="1" lang="zh-CN" altLang="en-US" sz="1200" b="1" dirty="0">
                <a:solidFill>
                  <a:srgbClr val="C00000"/>
                </a:solidFill>
                <a:latin typeface="微软雅黑" pitchFamily="34" charset="-122"/>
                <a:ea typeface="微软雅黑" pitchFamily="34" charset="-122"/>
              </a:rPr>
              <a:t>个码片</a:t>
            </a:r>
          </a:p>
        </p:txBody>
      </p:sp>
      <p:sp>
        <p:nvSpPr>
          <p:cNvPr id="155" name="Freeform 46">
            <a:extLst>
              <a:ext uri="{FF2B5EF4-FFF2-40B4-BE49-F238E27FC236}">
                <a16:creationId xmlns:a16="http://schemas.microsoft.com/office/drawing/2014/main" id="{D54E8FDB-59A8-4970-B690-77F9C221C4C4}"/>
              </a:ext>
            </a:extLst>
          </p:cNvPr>
          <p:cNvSpPr>
            <a:spLocks/>
          </p:cNvSpPr>
          <p:nvPr/>
        </p:nvSpPr>
        <p:spPr bwMode="auto">
          <a:xfrm>
            <a:off x="4669064"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56" name="Freeform 47">
            <a:extLst>
              <a:ext uri="{FF2B5EF4-FFF2-40B4-BE49-F238E27FC236}">
                <a16:creationId xmlns:a16="http://schemas.microsoft.com/office/drawing/2014/main" id="{8FE1C809-9E8D-4917-A79E-99AA681753C6}"/>
              </a:ext>
            </a:extLst>
          </p:cNvPr>
          <p:cNvSpPr>
            <a:spLocks/>
          </p:cNvSpPr>
          <p:nvPr/>
        </p:nvSpPr>
        <p:spPr bwMode="auto">
          <a:xfrm>
            <a:off x="6511813"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57" name="Freeform 48">
            <a:extLst>
              <a:ext uri="{FF2B5EF4-FFF2-40B4-BE49-F238E27FC236}">
                <a16:creationId xmlns:a16="http://schemas.microsoft.com/office/drawing/2014/main" id="{03EFEB46-5571-46E5-9F8D-A30CED96C112}"/>
              </a:ext>
            </a:extLst>
          </p:cNvPr>
          <p:cNvSpPr>
            <a:spLocks/>
          </p:cNvSpPr>
          <p:nvPr/>
        </p:nvSpPr>
        <p:spPr bwMode="auto">
          <a:xfrm flipV="1">
            <a:off x="8354561"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58" name="Line 49">
            <a:extLst>
              <a:ext uri="{FF2B5EF4-FFF2-40B4-BE49-F238E27FC236}">
                <a16:creationId xmlns:a16="http://schemas.microsoft.com/office/drawing/2014/main" id="{6D217FB1-4755-484E-A45D-3A1B2A3095B2}"/>
              </a:ext>
            </a:extLst>
          </p:cNvPr>
          <p:cNvSpPr>
            <a:spLocks noChangeShapeType="1"/>
          </p:cNvSpPr>
          <p:nvPr/>
        </p:nvSpPr>
        <p:spPr bwMode="auto">
          <a:xfrm flipV="1">
            <a:off x="4487385" y="3735074"/>
            <a:ext cx="6171538" cy="6566"/>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59" name="Text Box 50">
            <a:extLst>
              <a:ext uri="{FF2B5EF4-FFF2-40B4-BE49-F238E27FC236}">
                <a16:creationId xmlns:a16="http://schemas.microsoft.com/office/drawing/2014/main" id="{ECE3B949-042A-4109-AB41-72D2B193959E}"/>
              </a:ext>
            </a:extLst>
          </p:cNvPr>
          <p:cNvSpPr txBox="1">
            <a:spLocks noChangeArrowheads="1"/>
          </p:cNvSpPr>
          <p:nvPr/>
        </p:nvSpPr>
        <p:spPr bwMode="auto">
          <a:xfrm>
            <a:off x="10660777" y="347900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kumimoji="1" lang="en-US" altLang="zh-CN" sz="1400" i="1" dirty="0">
                <a:latin typeface="微软雅黑" pitchFamily="34" charset="-122"/>
                <a:ea typeface="微软雅黑" pitchFamily="34" charset="-122"/>
              </a:rPr>
              <a:t>t</a:t>
            </a:r>
          </a:p>
        </p:txBody>
      </p:sp>
      <p:sp>
        <p:nvSpPr>
          <p:cNvPr id="160" name="Freeform 51">
            <a:extLst>
              <a:ext uri="{FF2B5EF4-FFF2-40B4-BE49-F238E27FC236}">
                <a16:creationId xmlns:a16="http://schemas.microsoft.com/office/drawing/2014/main" id="{3B0EAB6C-50BC-492C-AB2B-F519220958B5}"/>
              </a:ext>
            </a:extLst>
          </p:cNvPr>
          <p:cNvSpPr>
            <a:spLocks/>
          </p:cNvSpPr>
          <p:nvPr/>
        </p:nvSpPr>
        <p:spPr bwMode="auto">
          <a:xfrm>
            <a:off x="836012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61" name="Line 52">
            <a:extLst>
              <a:ext uri="{FF2B5EF4-FFF2-40B4-BE49-F238E27FC236}">
                <a16:creationId xmlns:a16="http://schemas.microsoft.com/office/drawing/2014/main" id="{8EBA3CE4-0DC0-432C-80C5-5E9D85010DE2}"/>
              </a:ext>
            </a:extLst>
          </p:cNvPr>
          <p:cNvSpPr>
            <a:spLocks noChangeShapeType="1"/>
          </p:cNvSpPr>
          <p:nvPr/>
        </p:nvSpPr>
        <p:spPr bwMode="auto">
          <a:xfrm>
            <a:off x="4511486" y="3178610"/>
            <a:ext cx="6147438"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62" name="Text Box 53">
            <a:extLst>
              <a:ext uri="{FF2B5EF4-FFF2-40B4-BE49-F238E27FC236}">
                <a16:creationId xmlns:a16="http://schemas.microsoft.com/office/drawing/2014/main" id="{A0B23A63-91FB-450F-A788-BEB4AEE9CE52}"/>
              </a:ext>
            </a:extLst>
          </p:cNvPr>
          <p:cNvSpPr txBox="1">
            <a:spLocks noChangeArrowheads="1"/>
          </p:cNvSpPr>
          <p:nvPr/>
        </p:nvSpPr>
        <p:spPr bwMode="auto">
          <a:xfrm>
            <a:off x="1903087" y="3465869"/>
            <a:ext cx="25932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itchFamily="34" charset="-122"/>
                <a:ea typeface="微软雅黑" pitchFamily="34" charset="-122"/>
              </a:rPr>
              <a:t>S </a:t>
            </a:r>
            <a:r>
              <a:rPr kumimoji="1" lang="zh-CN" altLang="en-US" sz="1400" dirty="0">
                <a:latin typeface="微软雅黑" pitchFamily="34" charset="-122"/>
                <a:ea typeface="微软雅黑" pitchFamily="34" charset="-122"/>
              </a:rPr>
              <a:t>站发送的信号 </a:t>
            </a:r>
            <a:r>
              <a:rPr kumimoji="1" lang="en-US" altLang="zh-CN" sz="1400" i="1" dirty="0" err="1">
                <a:latin typeface="微软雅黑" pitchFamily="34" charset="-122"/>
                <a:ea typeface="微软雅黑" pitchFamily="34" charset="-122"/>
              </a:rPr>
              <a:t>S</a:t>
            </a:r>
            <a:r>
              <a:rPr kumimoji="1" lang="en-US" altLang="zh-CN" sz="1400" i="1" baseline="-25000" dirty="0" err="1">
                <a:latin typeface="微软雅黑" pitchFamily="34" charset="-122"/>
                <a:ea typeface="微软雅黑" pitchFamily="34" charset="-122"/>
              </a:rPr>
              <a:t>x</a:t>
            </a:r>
            <a:endParaRPr kumimoji="1" lang="en-US" altLang="zh-CN" sz="1400" i="1" baseline="-25000" dirty="0">
              <a:latin typeface="微软雅黑" pitchFamily="34" charset="-122"/>
              <a:ea typeface="微软雅黑" pitchFamily="34" charset="-122"/>
            </a:endParaRPr>
          </a:p>
        </p:txBody>
      </p:sp>
      <p:sp>
        <p:nvSpPr>
          <p:cNvPr id="163" name="Text Box 54">
            <a:extLst>
              <a:ext uri="{FF2B5EF4-FFF2-40B4-BE49-F238E27FC236}">
                <a16:creationId xmlns:a16="http://schemas.microsoft.com/office/drawing/2014/main" id="{23A94EB0-5A15-4BA2-B58D-8183357A7FD9}"/>
              </a:ext>
            </a:extLst>
          </p:cNvPr>
          <p:cNvSpPr txBox="1">
            <a:spLocks noChangeArrowheads="1"/>
          </p:cNvSpPr>
          <p:nvPr/>
        </p:nvSpPr>
        <p:spPr bwMode="auto">
          <a:xfrm>
            <a:off x="1903089" y="4035466"/>
            <a:ext cx="258650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itchFamily="34" charset="-122"/>
                <a:ea typeface="微软雅黑" pitchFamily="34" charset="-122"/>
              </a:rPr>
              <a:t>T </a:t>
            </a:r>
            <a:r>
              <a:rPr kumimoji="1" lang="zh-CN" altLang="en-US" sz="1400" dirty="0">
                <a:latin typeface="微软雅黑" pitchFamily="34" charset="-122"/>
                <a:ea typeface="微软雅黑" pitchFamily="34" charset="-122"/>
              </a:rPr>
              <a:t>站发送的信号 </a:t>
            </a:r>
            <a:r>
              <a:rPr kumimoji="1" lang="en-US" altLang="zh-CN" sz="1400" i="1" dirty="0" err="1">
                <a:latin typeface="微软雅黑" pitchFamily="34" charset="-122"/>
                <a:ea typeface="微软雅黑" pitchFamily="34" charset="-122"/>
              </a:rPr>
              <a:t>T</a:t>
            </a:r>
            <a:r>
              <a:rPr kumimoji="1" lang="en-US" altLang="zh-CN" sz="1400" i="1" baseline="-25000" dirty="0" err="1">
                <a:latin typeface="微软雅黑" pitchFamily="34" charset="-122"/>
                <a:ea typeface="微软雅黑" pitchFamily="34" charset="-122"/>
              </a:rPr>
              <a:t>x</a:t>
            </a:r>
            <a:endParaRPr kumimoji="1" lang="en-US" altLang="zh-CN" sz="1400" i="1" baseline="-25000" dirty="0">
              <a:latin typeface="微软雅黑" pitchFamily="34" charset="-122"/>
              <a:ea typeface="微软雅黑" pitchFamily="34" charset="-122"/>
            </a:endParaRPr>
          </a:p>
        </p:txBody>
      </p:sp>
      <p:sp>
        <p:nvSpPr>
          <p:cNvPr id="164" name="Text Box 55">
            <a:extLst>
              <a:ext uri="{FF2B5EF4-FFF2-40B4-BE49-F238E27FC236}">
                <a16:creationId xmlns:a16="http://schemas.microsoft.com/office/drawing/2014/main" id="{CA901508-7CB2-4A2F-88C5-F7735FE89C63}"/>
              </a:ext>
            </a:extLst>
          </p:cNvPr>
          <p:cNvSpPr txBox="1">
            <a:spLocks noChangeArrowheads="1"/>
          </p:cNvSpPr>
          <p:nvPr/>
        </p:nvSpPr>
        <p:spPr bwMode="auto">
          <a:xfrm>
            <a:off x="1567539" y="4695342"/>
            <a:ext cx="29863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itchFamily="34" charset="-122"/>
                <a:ea typeface="微软雅黑" pitchFamily="34" charset="-122"/>
              </a:rPr>
              <a:t>总的发送信号 </a:t>
            </a:r>
            <a:r>
              <a:rPr kumimoji="1" lang="en-US" altLang="zh-CN" sz="1400" i="1" dirty="0" err="1">
                <a:latin typeface="微软雅黑" pitchFamily="34" charset="-122"/>
                <a:ea typeface="微软雅黑" pitchFamily="34" charset="-122"/>
              </a:rPr>
              <a:t>S</a:t>
            </a:r>
            <a:r>
              <a:rPr kumimoji="1" lang="en-US" altLang="zh-CN" sz="1400" i="1" baseline="-25000" dirty="0" err="1">
                <a:latin typeface="微软雅黑" pitchFamily="34" charset="-122"/>
                <a:ea typeface="微软雅黑" pitchFamily="34" charset="-122"/>
              </a:rPr>
              <a:t>x</a:t>
            </a:r>
            <a:r>
              <a:rPr kumimoji="1" lang="en-US" altLang="zh-CN" sz="1400" dirty="0">
                <a:latin typeface="微软雅黑" pitchFamily="34" charset="-122"/>
                <a:ea typeface="微软雅黑" pitchFamily="34" charset="-122"/>
              </a:rPr>
              <a:t> + </a:t>
            </a:r>
            <a:r>
              <a:rPr kumimoji="1" lang="en-US" altLang="zh-CN" sz="1400" i="1" dirty="0" err="1">
                <a:latin typeface="微软雅黑" pitchFamily="34" charset="-122"/>
                <a:ea typeface="微软雅黑" pitchFamily="34" charset="-122"/>
              </a:rPr>
              <a:t>T</a:t>
            </a:r>
            <a:r>
              <a:rPr kumimoji="1" lang="en-US" altLang="zh-CN" sz="1400" i="1" baseline="-25000" dirty="0" err="1">
                <a:latin typeface="微软雅黑" pitchFamily="34" charset="-122"/>
                <a:ea typeface="微软雅黑" pitchFamily="34" charset="-122"/>
              </a:rPr>
              <a:t>x</a:t>
            </a:r>
            <a:endParaRPr kumimoji="1" lang="en-US" altLang="zh-CN" sz="1400" i="1" baseline="-25000" dirty="0">
              <a:latin typeface="微软雅黑" pitchFamily="34" charset="-122"/>
              <a:ea typeface="微软雅黑" pitchFamily="34" charset="-122"/>
            </a:endParaRPr>
          </a:p>
        </p:txBody>
      </p:sp>
      <p:sp>
        <p:nvSpPr>
          <p:cNvPr id="165" name="Text Box 56">
            <a:extLst>
              <a:ext uri="{FF2B5EF4-FFF2-40B4-BE49-F238E27FC236}">
                <a16:creationId xmlns:a16="http://schemas.microsoft.com/office/drawing/2014/main" id="{8C303B1E-5007-423B-9517-903938A69DDD}"/>
              </a:ext>
            </a:extLst>
          </p:cNvPr>
          <p:cNvSpPr txBox="1">
            <a:spLocks noChangeArrowheads="1"/>
          </p:cNvSpPr>
          <p:nvPr/>
        </p:nvSpPr>
        <p:spPr bwMode="auto">
          <a:xfrm>
            <a:off x="1986513" y="5337164"/>
            <a:ext cx="25228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itchFamily="34" charset="-122"/>
                <a:ea typeface="微软雅黑" pitchFamily="34" charset="-122"/>
              </a:rPr>
              <a:t>规格化内积 </a:t>
            </a:r>
            <a:r>
              <a:rPr kumimoji="1" lang="en-US" altLang="zh-CN" sz="1400" i="1" dirty="0">
                <a:latin typeface="微软雅黑" pitchFamily="34" charset="-122"/>
                <a:ea typeface="微软雅黑" pitchFamily="34" charset="-122"/>
              </a:rPr>
              <a:t>S</a:t>
            </a:r>
            <a:r>
              <a:rPr kumimoji="1" lang="en-US" altLang="zh-CN" sz="1400" dirty="0">
                <a:latin typeface="微软雅黑" pitchFamily="34" charset="-122"/>
                <a:ea typeface="微软雅黑" pitchFamily="34" charset="-122"/>
                <a:sym typeface="Symbol" pitchFamily="18" charset="2"/>
              </a:rPr>
              <a:t> </a:t>
            </a:r>
            <a:r>
              <a:rPr kumimoji="1" lang="en-US" altLang="zh-CN" sz="1400" dirty="0">
                <a:latin typeface="微软雅黑" pitchFamily="34" charset="-122"/>
                <a:ea typeface="微软雅黑" pitchFamily="34" charset="-122"/>
                <a:sym typeface="Wingdings" pitchFamily="2" charset="2"/>
              </a:rPr>
              <a:t> </a:t>
            </a:r>
            <a:r>
              <a:rPr kumimoji="1" lang="en-US" altLang="zh-CN" sz="1400" i="1" dirty="0" err="1">
                <a:latin typeface="微软雅黑" pitchFamily="34" charset="-122"/>
                <a:ea typeface="微软雅黑" pitchFamily="34" charset="-122"/>
              </a:rPr>
              <a:t>S</a:t>
            </a:r>
            <a:r>
              <a:rPr kumimoji="1" lang="en-US" altLang="zh-CN" sz="1400" i="1" baseline="-25000" dirty="0" err="1">
                <a:latin typeface="微软雅黑" pitchFamily="34" charset="-122"/>
                <a:ea typeface="微软雅黑" pitchFamily="34" charset="-122"/>
              </a:rPr>
              <a:t>x</a:t>
            </a:r>
            <a:endParaRPr kumimoji="1" lang="en-US" altLang="zh-CN" sz="1400" i="1" baseline="-25000" dirty="0">
              <a:latin typeface="微软雅黑" pitchFamily="34" charset="-122"/>
              <a:ea typeface="微软雅黑" pitchFamily="34" charset="-122"/>
            </a:endParaRPr>
          </a:p>
        </p:txBody>
      </p:sp>
      <p:sp>
        <p:nvSpPr>
          <p:cNvPr id="166" name="Text Box 57">
            <a:extLst>
              <a:ext uri="{FF2B5EF4-FFF2-40B4-BE49-F238E27FC236}">
                <a16:creationId xmlns:a16="http://schemas.microsoft.com/office/drawing/2014/main" id="{A2FED9E7-DB1D-434C-8CED-1BA5FB89EC0D}"/>
              </a:ext>
            </a:extLst>
          </p:cNvPr>
          <p:cNvSpPr txBox="1">
            <a:spLocks noChangeArrowheads="1"/>
          </p:cNvSpPr>
          <p:nvPr/>
        </p:nvSpPr>
        <p:spPr bwMode="auto">
          <a:xfrm>
            <a:off x="1986513" y="5887060"/>
            <a:ext cx="25085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itchFamily="34" charset="-122"/>
                <a:ea typeface="微软雅黑" pitchFamily="34" charset="-122"/>
              </a:rPr>
              <a:t>规格化内积 </a:t>
            </a:r>
            <a:r>
              <a:rPr kumimoji="1" lang="en-US" altLang="zh-CN" sz="1400" i="1" dirty="0">
                <a:latin typeface="微软雅黑" pitchFamily="34" charset="-122"/>
                <a:ea typeface="微软雅黑" pitchFamily="34" charset="-122"/>
              </a:rPr>
              <a:t>S</a:t>
            </a:r>
            <a:r>
              <a:rPr kumimoji="1" lang="en-US" altLang="zh-CN" sz="1400" dirty="0">
                <a:latin typeface="微软雅黑" pitchFamily="34" charset="-122"/>
                <a:ea typeface="微软雅黑" pitchFamily="34" charset="-122"/>
                <a:sym typeface="Symbol" pitchFamily="18" charset="2"/>
              </a:rPr>
              <a:t> </a:t>
            </a:r>
            <a:r>
              <a:rPr kumimoji="1" lang="en-US" altLang="zh-CN" sz="1400" dirty="0">
                <a:latin typeface="微软雅黑" pitchFamily="34" charset="-122"/>
                <a:ea typeface="微软雅黑" pitchFamily="34" charset="-122"/>
                <a:sym typeface="Wingdings" pitchFamily="2" charset="2"/>
              </a:rPr>
              <a:t> </a:t>
            </a:r>
            <a:r>
              <a:rPr kumimoji="1" lang="en-US" altLang="zh-CN" sz="1400" i="1" dirty="0" err="1">
                <a:latin typeface="微软雅黑" pitchFamily="34" charset="-122"/>
                <a:ea typeface="微软雅黑" pitchFamily="34" charset="-122"/>
              </a:rPr>
              <a:t>T</a:t>
            </a:r>
            <a:r>
              <a:rPr kumimoji="1" lang="en-US" altLang="zh-CN" sz="1400" i="1" baseline="-25000" dirty="0" err="1">
                <a:latin typeface="微软雅黑" pitchFamily="34" charset="-122"/>
                <a:ea typeface="微软雅黑" pitchFamily="34" charset="-122"/>
              </a:rPr>
              <a:t>x</a:t>
            </a:r>
            <a:endParaRPr kumimoji="1" lang="en-US" altLang="zh-CN" sz="1400" i="1" baseline="-25000" dirty="0">
              <a:latin typeface="微软雅黑" pitchFamily="34" charset="-122"/>
              <a:ea typeface="微软雅黑" pitchFamily="34" charset="-122"/>
            </a:endParaRPr>
          </a:p>
        </p:txBody>
      </p:sp>
      <p:sp>
        <p:nvSpPr>
          <p:cNvPr id="167" name="Line 58">
            <a:extLst>
              <a:ext uri="{FF2B5EF4-FFF2-40B4-BE49-F238E27FC236}">
                <a16:creationId xmlns:a16="http://schemas.microsoft.com/office/drawing/2014/main" id="{4F32AEAD-2407-4EFC-9648-F010D2F641BC}"/>
              </a:ext>
            </a:extLst>
          </p:cNvPr>
          <p:cNvSpPr>
            <a:spLocks noChangeShapeType="1"/>
          </p:cNvSpPr>
          <p:nvPr/>
        </p:nvSpPr>
        <p:spPr bwMode="auto">
          <a:xfrm flipV="1">
            <a:off x="4511488" y="5591592"/>
            <a:ext cx="6101091" cy="16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68" name="Text Box 59">
            <a:extLst>
              <a:ext uri="{FF2B5EF4-FFF2-40B4-BE49-F238E27FC236}">
                <a16:creationId xmlns:a16="http://schemas.microsoft.com/office/drawing/2014/main" id="{6C1D727B-E627-4C47-9C34-5304DA3DCCF1}"/>
              </a:ext>
            </a:extLst>
          </p:cNvPr>
          <p:cNvSpPr txBox="1">
            <a:spLocks noChangeArrowheads="1"/>
          </p:cNvSpPr>
          <p:nvPr/>
        </p:nvSpPr>
        <p:spPr bwMode="auto">
          <a:xfrm>
            <a:off x="2414757" y="2091947"/>
            <a:ext cx="1979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itchFamily="34" charset="-122"/>
                <a:ea typeface="微软雅黑" pitchFamily="34" charset="-122"/>
              </a:rPr>
              <a:t>数据码元比特</a:t>
            </a:r>
          </a:p>
        </p:txBody>
      </p:sp>
      <p:sp>
        <p:nvSpPr>
          <p:cNvPr id="169" name="Text Box 60">
            <a:extLst>
              <a:ext uri="{FF2B5EF4-FFF2-40B4-BE49-F238E27FC236}">
                <a16:creationId xmlns:a16="http://schemas.microsoft.com/office/drawing/2014/main" id="{44FF59A7-B624-45B1-AE96-6F4A9EAA7710}"/>
              </a:ext>
            </a:extLst>
          </p:cNvPr>
          <p:cNvSpPr txBox="1">
            <a:spLocks noChangeArrowheads="1"/>
          </p:cNvSpPr>
          <p:nvPr/>
        </p:nvSpPr>
        <p:spPr bwMode="auto">
          <a:xfrm>
            <a:off x="1055869" y="3216365"/>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b="1" dirty="0">
                <a:solidFill>
                  <a:srgbClr val="C00000"/>
                </a:solidFill>
                <a:latin typeface="微软雅黑" pitchFamily="34" charset="-122"/>
                <a:ea typeface="微软雅黑" pitchFamily="34" charset="-122"/>
              </a:rPr>
              <a:t>发</a:t>
            </a:r>
          </a:p>
          <a:p>
            <a:pPr algn="l"/>
            <a:r>
              <a:rPr kumimoji="1" lang="zh-CN" altLang="en-US" sz="1400" b="1" dirty="0">
                <a:solidFill>
                  <a:srgbClr val="C00000"/>
                </a:solidFill>
                <a:latin typeface="微软雅黑" pitchFamily="34" charset="-122"/>
                <a:ea typeface="微软雅黑" pitchFamily="34" charset="-122"/>
              </a:rPr>
              <a:t>送</a:t>
            </a:r>
          </a:p>
          <a:p>
            <a:pPr algn="l"/>
            <a:r>
              <a:rPr kumimoji="1" lang="zh-CN" altLang="en-US" sz="1400" b="1" dirty="0">
                <a:solidFill>
                  <a:srgbClr val="C00000"/>
                </a:solidFill>
                <a:latin typeface="微软雅黑" pitchFamily="34" charset="-122"/>
                <a:ea typeface="微软雅黑" pitchFamily="34" charset="-122"/>
              </a:rPr>
              <a:t>端</a:t>
            </a:r>
          </a:p>
        </p:txBody>
      </p:sp>
      <p:sp>
        <p:nvSpPr>
          <p:cNvPr id="170" name="Text Box 61">
            <a:extLst>
              <a:ext uri="{FF2B5EF4-FFF2-40B4-BE49-F238E27FC236}">
                <a16:creationId xmlns:a16="http://schemas.microsoft.com/office/drawing/2014/main" id="{A4A7E993-224A-43BD-8A37-25B365600C6B}"/>
              </a:ext>
            </a:extLst>
          </p:cNvPr>
          <p:cNvSpPr txBox="1">
            <a:spLocks noChangeArrowheads="1"/>
          </p:cNvSpPr>
          <p:nvPr/>
        </p:nvSpPr>
        <p:spPr bwMode="auto">
          <a:xfrm>
            <a:off x="1033065" y="5337164"/>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0" hangingPunct="0"/>
            <a:r>
              <a:rPr kumimoji="1" lang="zh-CN" altLang="en-US" sz="1400" b="1" dirty="0">
                <a:solidFill>
                  <a:srgbClr val="C00000"/>
                </a:solidFill>
                <a:latin typeface="微软雅黑" pitchFamily="34" charset="-122"/>
                <a:ea typeface="微软雅黑" pitchFamily="34" charset="-122"/>
              </a:rPr>
              <a:t>接</a:t>
            </a:r>
          </a:p>
          <a:p>
            <a:pPr algn="l" eaLnBrk="0" hangingPunct="0"/>
            <a:r>
              <a:rPr kumimoji="1" lang="zh-CN" altLang="en-US" sz="1400" b="1" dirty="0">
                <a:solidFill>
                  <a:srgbClr val="C00000"/>
                </a:solidFill>
                <a:latin typeface="微软雅黑" pitchFamily="34" charset="-122"/>
                <a:ea typeface="微软雅黑" pitchFamily="34" charset="-122"/>
              </a:rPr>
              <a:t>收</a:t>
            </a:r>
          </a:p>
          <a:p>
            <a:pPr algn="l" eaLnBrk="0" hangingPunct="0"/>
            <a:r>
              <a:rPr kumimoji="1" lang="zh-CN" altLang="en-US" sz="1400" b="1" dirty="0">
                <a:solidFill>
                  <a:srgbClr val="C00000"/>
                </a:solidFill>
                <a:latin typeface="微软雅黑" pitchFamily="34" charset="-122"/>
                <a:ea typeface="微软雅黑" pitchFamily="34" charset="-122"/>
              </a:rPr>
              <a:t>端</a:t>
            </a:r>
          </a:p>
        </p:txBody>
      </p:sp>
      <p:sp>
        <p:nvSpPr>
          <p:cNvPr id="171" name="AutoShape 62">
            <a:extLst>
              <a:ext uri="{FF2B5EF4-FFF2-40B4-BE49-F238E27FC236}">
                <a16:creationId xmlns:a16="http://schemas.microsoft.com/office/drawing/2014/main" id="{63B47305-F465-4B0B-A395-4D9FCB239E1B}"/>
              </a:ext>
            </a:extLst>
          </p:cNvPr>
          <p:cNvSpPr>
            <a:spLocks/>
          </p:cNvSpPr>
          <p:nvPr/>
        </p:nvSpPr>
        <p:spPr bwMode="auto">
          <a:xfrm>
            <a:off x="1567539" y="2174022"/>
            <a:ext cx="168702" cy="3127029"/>
          </a:xfrm>
          <a:prstGeom prst="leftBracket">
            <a:avLst>
              <a:gd name="adj" fmla="val 17445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172" name="AutoShape 63">
            <a:extLst>
              <a:ext uri="{FF2B5EF4-FFF2-40B4-BE49-F238E27FC236}">
                <a16:creationId xmlns:a16="http://schemas.microsoft.com/office/drawing/2014/main" id="{EFC22C82-1659-4733-A887-5A5120FF35FD}"/>
              </a:ext>
            </a:extLst>
          </p:cNvPr>
          <p:cNvSpPr>
            <a:spLocks/>
          </p:cNvSpPr>
          <p:nvPr/>
        </p:nvSpPr>
        <p:spPr bwMode="auto">
          <a:xfrm>
            <a:off x="1604583" y="5417141"/>
            <a:ext cx="90838" cy="819101"/>
          </a:xfrm>
          <a:prstGeom prst="leftBracket">
            <a:avLst>
              <a:gd name="adj" fmla="val 84865"/>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itchFamily="34" charset="-122"/>
              <a:ea typeface="微软雅黑" pitchFamily="34" charset="-122"/>
            </a:endParaRPr>
          </a:p>
        </p:txBody>
      </p:sp>
      <p:sp>
        <p:nvSpPr>
          <p:cNvPr id="3" name="矩形 2">
            <a:extLst>
              <a:ext uri="{FF2B5EF4-FFF2-40B4-BE49-F238E27FC236}">
                <a16:creationId xmlns:a16="http://schemas.microsoft.com/office/drawing/2014/main" id="{BEBE644E-FAE9-4C27-8201-9B6AFC0CD5F5}"/>
              </a:ext>
            </a:extLst>
          </p:cNvPr>
          <p:cNvSpPr/>
          <p:nvPr/>
        </p:nvSpPr>
        <p:spPr>
          <a:xfrm>
            <a:off x="794525" y="1382037"/>
            <a:ext cx="429797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7030A0"/>
                </a:solidFill>
                <a:latin typeface="微软雅黑" pitchFamily="34" charset="-122"/>
                <a:ea typeface="微软雅黑" pitchFamily="34" charset="-122"/>
              </a:rPr>
              <a:t>CDMA</a:t>
            </a:r>
            <a:r>
              <a:rPr lang="zh-CN" altLang="en-US" sz="2400" b="1" dirty="0">
                <a:solidFill>
                  <a:srgbClr val="7030A0"/>
                </a:solidFill>
                <a:latin typeface="微软雅黑" pitchFamily="34" charset="-122"/>
                <a:ea typeface="微软雅黑" pitchFamily="34" charset="-122"/>
              </a:rPr>
              <a:t>编码和解码过程示例</a:t>
            </a:r>
            <a:endParaRPr lang="en-US" altLang="zh-CN" sz="2400" b="1" dirty="0">
              <a:solidFill>
                <a:srgbClr val="7030A0"/>
              </a:solidFill>
              <a:latin typeface="微软雅黑" pitchFamily="34" charset="-122"/>
              <a:ea typeface="微软雅黑" pitchFamily="34" charset="-122"/>
            </a:endParaRPr>
          </a:p>
        </p:txBody>
      </p:sp>
      <p:sp>
        <p:nvSpPr>
          <p:cNvPr id="64" name="标题 1">
            <a:extLst>
              <a:ext uri="{FF2B5EF4-FFF2-40B4-BE49-F238E27FC236}">
                <a16:creationId xmlns:a16="http://schemas.microsoft.com/office/drawing/2014/main" id="{C9B8E35E-AEA0-4247-ADB2-1D1569DA69F4}"/>
              </a:ext>
            </a:extLst>
          </p:cNvPr>
          <p:cNvSpPr txBox="1">
            <a:spLocks/>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63" name="文本框 62">
            <a:extLst>
              <a:ext uri="{FF2B5EF4-FFF2-40B4-BE49-F238E27FC236}">
                <a16:creationId xmlns:a16="http://schemas.microsoft.com/office/drawing/2014/main" id="{9921A2B5-67C2-48DD-8AE7-053FAB105AA2}"/>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3041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7E10AC-F2F4-42C8-ADCF-7C969FFF305F}"/>
              </a:ext>
            </a:extLst>
          </p:cNvPr>
          <p:cNvSpPr>
            <a:spLocks noGrp="1"/>
          </p:cNvSpPr>
          <p:nvPr>
            <p:ph idx="1"/>
          </p:nvPr>
        </p:nvSpPr>
        <p:spPr>
          <a:xfrm>
            <a:off x="628837" y="1906180"/>
            <a:ext cx="11516810" cy="4586686"/>
          </a:xfrm>
        </p:spPr>
        <p:txBody>
          <a:bodyPr>
            <a:normAutofit/>
          </a:bodyPr>
          <a:lstStyle/>
          <a:p>
            <a:pPr eaLnBrk="0" hangingPunct="0">
              <a:lnSpc>
                <a:spcPts val="3000"/>
              </a:lnSpc>
            </a:pPr>
            <a:r>
              <a:rPr lang="zh-CN" altLang="en-US" sz="2400" dirty="0">
                <a:latin typeface="微软雅黑" pitchFamily="34" charset="-122"/>
                <a:ea typeface="微软雅黑" pitchFamily="34" charset="-122"/>
              </a:rPr>
              <a:t>假定</a:t>
            </a:r>
            <a:r>
              <a:rPr lang="en-US" altLang="zh-CN" sz="2400" dirty="0">
                <a:latin typeface="微软雅黑" pitchFamily="34" charset="-122"/>
                <a:ea typeface="微软雅黑" pitchFamily="34" charset="-122"/>
              </a:rPr>
              <a:t>S</a:t>
            </a:r>
            <a:r>
              <a:rPr lang="zh-CN" altLang="en-US" sz="2400" dirty="0">
                <a:latin typeface="微软雅黑" pitchFamily="34" charset="-122"/>
                <a:ea typeface="微软雅黑" pitchFamily="34" charset="-122"/>
              </a:rPr>
              <a:t>站要发送信息的数据率为 </a:t>
            </a:r>
            <a:r>
              <a:rPr lang="en-US" altLang="zh-CN" sz="2400" i="1" dirty="0">
                <a:solidFill>
                  <a:srgbClr val="C00000"/>
                </a:solidFill>
                <a:latin typeface="微软雅黑" pitchFamily="34" charset="-122"/>
                <a:ea typeface="微软雅黑" pitchFamily="34" charset="-122"/>
              </a:rPr>
              <a:t>b</a:t>
            </a:r>
            <a:r>
              <a:rPr lang="en-US" altLang="zh-CN" sz="2400" dirty="0">
                <a:solidFill>
                  <a:srgbClr val="C00000"/>
                </a:solidFill>
                <a:latin typeface="微软雅黑" pitchFamily="34" charset="-122"/>
                <a:ea typeface="微软雅黑" pitchFamily="34" charset="-122"/>
              </a:rPr>
              <a:t> </a:t>
            </a:r>
            <a:r>
              <a:rPr lang="en-US" altLang="zh-CN" sz="2400" dirty="0">
                <a:latin typeface="微软雅黑" pitchFamily="34" charset="-122"/>
                <a:ea typeface="微软雅黑" pitchFamily="34" charset="-122"/>
              </a:rPr>
              <a:t>bit/s</a:t>
            </a:r>
            <a:r>
              <a:rPr lang="zh-CN" altLang="en-US" sz="2400" dirty="0">
                <a:latin typeface="微软雅黑" pitchFamily="34" charset="-122"/>
                <a:ea typeface="微软雅黑" pitchFamily="34" charset="-122"/>
              </a:rPr>
              <a:t>。由于每一个比特要转换成 </a:t>
            </a:r>
            <a:r>
              <a:rPr lang="en-US" altLang="zh-CN" sz="2400" i="1" dirty="0">
                <a:solidFill>
                  <a:srgbClr val="C00000"/>
                </a:solidFill>
                <a:latin typeface="微软雅黑" pitchFamily="34" charset="-122"/>
                <a:ea typeface="微软雅黑" pitchFamily="34" charset="-122"/>
              </a:rPr>
              <a:t>m</a:t>
            </a:r>
            <a:r>
              <a:rPr lang="en-US" altLang="zh-CN" sz="2400" dirty="0">
                <a:solidFill>
                  <a:srgbClr val="C00000"/>
                </a:solidFill>
                <a:latin typeface="微软雅黑" pitchFamily="34" charset="-122"/>
                <a:ea typeface="微软雅黑" pitchFamily="34" charset="-122"/>
              </a:rPr>
              <a:t> </a:t>
            </a:r>
            <a:r>
              <a:rPr lang="zh-CN" altLang="en-US" sz="2400" dirty="0">
                <a:latin typeface="微软雅黑" pitchFamily="34" charset="-122"/>
                <a:ea typeface="微软雅黑" pitchFamily="34" charset="-122"/>
              </a:rPr>
              <a:t>个比特的码片，因此 </a:t>
            </a:r>
            <a:r>
              <a:rPr lang="en-US" altLang="zh-CN" sz="2400" dirty="0">
                <a:latin typeface="微软雅黑" pitchFamily="34" charset="-122"/>
                <a:ea typeface="微软雅黑" pitchFamily="34" charset="-122"/>
              </a:rPr>
              <a:t>S </a:t>
            </a:r>
            <a:r>
              <a:rPr lang="zh-CN" altLang="en-US" sz="2400" dirty="0">
                <a:latin typeface="微软雅黑" pitchFamily="34" charset="-122"/>
                <a:ea typeface="微软雅黑" pitchFamily="34" charset="-122"/>
              </a:rPr>
              <a:t>站实际上发送的数据率提高到 </a:t>
            </a:r>
            <a:r>
              <a:rPr lang="en-US" altLang="zh-CN" sz="2400" i="1" dirty="0">
                <a:solidFill>
                  <a:srgbClr val="C00000"/>
                </a:solidFill>
                <a:latin typeface="微软雅黑" pitchFamily="34" charset="-122"/>
                <a:ea typeface="微软雅黑" pitchFamily="34" charset="-122"/>
              </a:rPr>
              <a:t>mb</a:t>
            </a:r>
            <a:r>
              <a:rPr lang="en-US" altLang="zh-CN" sz="2400" dirty="0">
                <a:latin typeface="微软雅黑" pitchFamily="34" charset="-122"/>
                <a:ea typeface="微软雅黑" pitchFamily="34" charset="-122"/>
              </a:rPr>
              <a:t> bit/s</a:t>
            </a:r>
            <a:r>
              <a:rPr lang="zh-CN" altLang="en-US" sz="2400" dirty="0">
                <a:latin typeface="微软雅黑" pitchFamily="34" charset="-122"/>
                <a:ea typeface="微软雅黑" pitchFamily="34" charset="-122"/>
              </a:rPr>
              <a:t>，同时 </a:t>
            </a:r>
            <a:r>
              <a:rPr lang="en-US" altLang="zh-CN" sz="2400" dirty="0">
                <a:latin typeface="微软雅黑" pitchFamily="34" charset="-122"/>
                <a:ea typeface="微软雅黑" pitchFamily="34" charset="-122"/>
              </a:rPr>
              <a:t>S </a:t>
            </a:r>
            <a:r>
              <a:rPr lang="zh-CN" altLang="en-US" sz="2400" dirty="0">
                <a:latin typeface="微软雅黑" pitchFamily="34" charset="-122"/>
                <a:ea typeface="微软雅黑" pitchFamily="34" charset="-122"/>
              </a:rPr>
              <a:t>站所占用的频带宽度也提高到原来数值的 </a:t>
            </a:r>
            <a:r>
              <a:rPr lang="en-US" altLang="zh-CN" sz="2400" i="1" dirty="0">
                <a:latin typeface="微软雅黑" pitchFamily="34" charset="-122"/>
                <a:ea typeface="微软雅黑" pitchFamily="34" charset="-122"/>
              </a:rPr>
              <a:t>m</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倍。</a:t>
            </a:r>
          </a:p>
          <a:p>
            <a:pPr eaLnBrk="0" hangingPunct="0">
              <a:lnSpc>
                <a:spcPts val="3000"/>
              </a:lnSpc>
            </a:pPr>
            <a:r>
              <a:rPr lang="zh-CN" altLang="en-US" sz="2400" dirty="0">
                <a:latin typeface="微软雅黑" pitchFamily="34" charset="-122"/>
                <a:ea typeface="微软雅黑" pitchFamily="34" charset="-122"/>
              </a:rPr>
              <a:t>属</a:t>
            </a:r>
            <a:r>
              <a:rPr lang="zh-CN" altLang="en-US" sz="2400" dirty="0">
                <a:solidFill>
                  <a:srgbClr val="C00000"/>
                </a:solidFill>
                <a:latin typeface="微软雅黑" pitchFamily="34" charset="-122"/>
                <a:ea typeface="微软雅黑" pitchFamily="34" charset="-122"/>
              </a:rPr>
              <a:t>扩频</a:t>
            </a:r>
            <a:r>
              <a:rPr lang="en-US" altLang="zh-CN" sz="2400" dirty="0">
                <a:latin typeface="微软雅黑" pitchFamily="34" charset="-122"/>
                <a:ea typeface="微软雅黑" pitchFamily="34" charset="-122"/>
              </a:rPr>
              <a:t>(spread spectrum)</a:t>
            </a:r>
            <a:r>
              <a:rPr lang="zh-CN" altLang="en-US" sz="2400" dirty="0">
                <a:latin typeface="微软雅黑" pitchFamily="34" charset="-122"/>
                <a:ea typeface="微软雅黑" pitchFamily="34" charset="-122"/>
              </a:rPr>
              <a:t>通信中的一种</a:t>
            </a:r>
          </a:p>
          <a:p>
            <a:pPr eaLnBrk="0" hangingPunct="0">
              <a:lnSpc>
                <a:spcPts val="3000"/>
              </a:lnSpc>
            </a:pPr>
            <a:r>
              <a:rPr lang="zh-CN" altLang="en-US" sz="2400" dirty="0">
                <a:latin typeface="微软雅黑" pitchFamily="34" charset="-122"/>
                <a:ea typeface="微软雅黑" pitchFamily="34" charset="-122"/>
              </a:rPr>
              <a:t>扩频通信通常有两大类：</a:t>
            </a:r>
          </a:p>
          <a:p>
            <a:pPr marL="536575" indent="-271463" eaLnBrk="0" hangingPunct="0">
              <a:lnSpc>
                <a:spcPts val="3000"/>
              </a:lnSpc>
              <a:buFont typeface="+mj-lt"/>
              <a:buAutoNum type="arabicPeriod"/>
            </a:pPr>
            <a:r>
              <a:rPr lang="zh-CN" altLang="en-US" sz="2400" dirty="0">
                <a:latin typeface="微软雅黑" pitchFamily="34" charset="-122"/>
                <a:ea typeface="微软雅黑" pitchFamily="34" charset="-122"/>
              </a:rPr>
              <a:t>一种是</a:t>
            </a:r>
            <a:r>
              <a:rPr lang="zh-CN" altLang="en-US" sz="2400" dirty="0">
                <a:solidFill>
                  <a:srgbClr val="C00000"/>
                </a:solidFill>
                <a:latin typeface="微软雅黑" pitchFamily="34" charset="-122"/>
                <a:ea typeface="微软雅黑" pitchFamily="34" charset="-122"/>
              </a:rPr>
              <a:t>直接序列扩频</a:t>
            </a:r>
            <a:r>
              <a:rPr lang="en-US" altLang="zh-CN" sz="2400" dirty="0">
                <a:solidFill>
                  <a:srgbClr val="C00000"/>
                </a:solidFill>
                <a:latin typeface="微软雅黑" pitchFamily="34" charset="-122"/>
                <a:ea typeface="微软雅黑" pitchFamily="34" charset="-122"/>
              </a:rPr>
              <a:t>DSSS </a:t>
            </a:r>
            <a:r>
              <a:rPr lang="en-US" altLang="zh-CN" sz="2400" dirty="0">
                <a:latin typeface="微软雅黑" pitchFamily="34" charset="-122"/>
                <a:ea typeface="微软雅黑" pitchFamily="34" charset="-122"/>
              </a:rPr>
              <a:t>(Direct Sequence Spread Spectrum)</a:t>
            </a:r>
            <a:r>
              <a:rPr lang="zh-CN" altLang="en-US" sz="2400" dirty="0">
                <a:latin typeface="微软雅黑" pitchFamily="34" charset="-122"/>
                <a:ea typeface="微软雅黑" pitchFamily="34" charset="-122"/>
              </a:rPr>
              <a:t>，如上面讲的使用码片序列就是这一类</a:t>
            </a:r>
          </a:p>
          <a:p>
            <a:pPr marL="536575" indent="-271463" eaLnBrk="0" hangingPunct="0">
              <a:lnSpc>
                <a:spcPts val="3000"/>
              </a:lnSpc>
              <a:buFont typeface="+mj-lt"/>
              <a:buAutoNum type="arabicPeriod"/>
            </a:pPr>
            <a:r>
              <a:rPr lang="zh-CN" altLang="en-US" sz="2400" dirty="0">
                <a:latin typeface="微软雅黑" pitchFamily="34" charset="-122"/>
                <a:ea typeface="微软雅黑" pitchFamily="34" charset="-122"/>
              </a:rPr>
              <a:t>另一种是</a:t>
            </a:r>
            <a:r>
              <a:rPr lang="zh-CN" altLang="en-US" sz="2400" dirty="0">
                <a:solidFill>
                  <a:srgbClr val="C00000"/>
                </a:solidFill>
                <a:latin typeface="微软雅黑" pitchFamily="34" charset="-122"/>
                <a:ea typeface="微软雅黑" pitchFamily="34" charset="-122"/>
              </a:rPr>
              <a:t>跳频扩频</a:t>
            </a:r>
            <a:r>
              <a:rPr lang="en-US" altLang="zh-CN" sz="2400" dirty="0">
                <a:solidFill>
                  <a:srgbClr val="C00000"/>
                </a:solidFill>
                <a:latin typeface="微软雅黑" pitchFamily="34" charset="-122"/>
                <a:ea typeface="微软雅黑" pitchFamily="34" charset="-122"/>
              </a:rPr>
              <a:t>FHSS</a:t>
            </a:r>
            <a:r>
              <a:rPr lang="en-US" altLang="zh-CN" sz="2400" dirty="0">
                <a:solidFill>
                  <a:srgbClr val="7030A0"/>
                </a:solidFill>
                <a:latin typeface="微软雅黑" pitchFamily="34" charset="-122"/>
                <a:ea typeface="微软雅黑" pitchFamily="34" charset="-122"/>
              </a:rPr>
              <a:t> </a:t>
            </a:r>
          </a:p>
          <a:p>
            <a:pPr marL="265112" indent="0" eaLnBrk="0" hangingPunct="0">
              <a:lnSpc>
                <a:spcPts val="3000"/>
              </a:lnSpc>
              <a:buNone/>
            </a:pPr>
            <a:r>
              <a:rPr lang="en-US" altLang="zh-CN" sz="2400" dirty="0">
                <a:solidFill>
                  <a:srgbClr val="7030A0"/>
                </a:solidFill>
                <a:latin typeface="微软雅黑" pitchFamily="34" charset="-122"/>
                <a:ea typeface="微软雅黑" pitchFamily="34" charset="-122"/>
              </a:rPr>
              <a:t>  </a:t>
            </a:r>
            <a:r>
              <a:rPr lang="en-US" altLang="zh-CN" sz="2400" dirty="0">
                <a:latin typeface="微软雅黑" pitchFamily="34" charset="-122"/>
                <a:ea typeface="微软雅黑" pitchFamily="34" charset="-122"/>
              </a:rPr>
              <a:t>(Frequency Hopping Spread Spectrum)</a:t>
            </a:r>
            <a:endParaRPr lang="zh-CN" altLang="en-US" sz="2400" dirty="0">
              <a:latin typeface="微软雅黑" pitchFamily="34" charset="-122"/>
              <a:ea typeface="微软雅黑" pitchFamily="34" charset="-122"/>
            </a:endParaRPr>
          </a:p>
          <a:p>
            <a:endParaRPr lang="zh-CN" altLang="en-US" sz="2400" dirty="0"/>
          </a:p>
        </p:txBody>
      </p:sp>
      <p:sp>
        <p:nvSpPr>
          <p:cNvPr id="2" name="标题 1">
            <a:extLst>
              <a:ext uri="{FF2B5EF4-FFF2-40B4-BE49-F238E27FC236}">
                <a16:creationId xmlns:a16="http://schemas.microsoft.com/office/drawing/2014/main" id="{248FB5BE-6423-4699-9042-C3EB5E06D096}"/>
              </a:ext>
            </a:extLst>
          </p:cNvPr>
          <p:cNvSpPr>
            <a:spLocks noGrp="1"/>
          </p:cNvSpPr>
          <p:nvPr>
            <p:ph type="title"/>
          </p:nvPr>
        </p:nvSpPr>
        <p:spPr>
          <a:xfrm>
            <a:off x="567212" y="1229812"/>
            <a:ext cx="8220812" cy="879086"/>
          </a:xfrm>
        </p:spPr>
        <p:txBody>
          <a:bodyPr>
            <a:normAutofit/>
          </a:bodyPr>
          <a:lstStyle/>
          <a:p>
            <a:r>
              <a:rPr lang="zh-CN" altLang="en-US" sz="2800" b="1" dirty="0">
                <a:solidFill>
                  <a:srgbClr val="7030A0"/>
                </a:solidFill>
              </a:rPr>
              <a:t>码片序列实现了扩频</a:t>
            </a:r>
          </a:p>
        </p:txBody>
      </p:sp>
      <p:sp>
        <p:nvSpPr>
          <p:cNvPr id="4" name="灯片编号占位符 3">
            <a:extLst>
              <a:ext uri="{FF2B5EF4-FFF2-40B4-BE49-F238E27FC236}">
                <a16:creationId xmlns:a16="http://schemas.microsoft.com/office/drawing/2014/main" id="{8D5FE80B-2B56-4F8A-B533-8C247920FAB6}"/>
              </a:ext>
            </a:extLst>
          </p:cNvPr>
          <p:cNvSpPr>
            <a:spLocks noGrp="1"/>
          </p:cNvSpPr>
          <p:nvPr>
            <p:ph type="sldNum" sz="quarter" idx="12"/>
          </p:nvPr>
        </p:nvSpPr>
        <p:spPr/>
        <p:txBody>
          <a:bodyPr/>
          <a:lstStyle/>
          <a:p>
            <a:fld id="{8D4D1E41-7A09-AB4A-A4E1-09765ADA2698}" type="slidenum">
              <a:rPr kumimoji="1" lang="zh-CN" altLang="en-US" smtClean="0"/>
              <a:t>128</a:t>
            </a:fld>
            <a:endParaRPr kumimoji="1" lang="zh-CN" altLang="en-US" dirty="0"/>
          </a:p>
        </p:txBody>
      </p:sp>
      <p:sp>
        <p:nvSpPr>
          <p:cNvPr id="6" name="标题 1">
            <a:extLst>
              <a:ext uri="{FF2B5EF4-FFF2-40B4-BE49-F238E27FC236}">
                <a16:creationId xmlns:a16="http://schemas.microsoft.com/office/drawing/2014/main" id="{09420108-E985-429A-9B5D-39790F655624}"/>
              </a:ext>
            </a:extLst>
          </p:cNvPr>
          <p:cNvSpPr txBox="1">
            <a:spLocks/>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r>
              <a:rPr lang="zh-CN" altLang="en-US" dirty="0"/>
              <a:t>码分复用</a:t>
            </a:r>
            <a:r>
              <a:rPr lang="en-US" altLang="zh-CN" dirty="0"/>
              <a:t>(CDMA)</a:t>
            </a:r>
            <a:endParaRPr lang="zh-CN" altLang="en-US" dirty="0"/>
          </a:p>
        </p:txBody>
      </p:sp>
      <p:grpSp>
        <p:nvGrpSpPr>
          <p:cNvPr id="61" name="组合 60">
            <a:extLst>
              <a:ext uri="{FF2B5EF4-FFF2-40B4-BE49-F238E27FC236}">
                <a16:creationId xmlns:a16="http://schemas.microsoft.com/office/drawing/2014/main" id="{C9D85289-63E7-47D3-BE47-6005DA6A9077}"/>
              </a:ext>
            </a:extLst>
          </p:cNvPr>
          <p:cNvGrpSpPr/>
          <p:nvPr/>
        </p:nvGrpSpPr>
        <p:grpSpPr>
          <a:xfrm>
            <a:off x="6878453" y="4535845"/>
            <a:ext cx="5159576" cy="2818160"/>
            <a:chOff x="6878453" y="4034680"/>
            <a:chExt cx="5159576" cy="2818160"/>
          </a:xfrm>
        </p:grpSpPr>
        <p:sp>
          <p:nvSpPr>
            <p:cNvPr id="50" name="不完整圆 49">
              <a:extLst>
                <a:ext uri="{FF2B5EF4-FFF2-40B4-BE49-F238E27FC236}">
                  <a16:creationId xmlns:a16="http://schemas.microsoft.com/office/drawing/2014/main" id="{BA5B33BC-409E-4712-B0AD-05ACE2488165}"/>
                </a:ext>
              </a:extLst>
            </p:cNvPr>
            <p:cNvSpPr/>
            <p:nvPr/>
          </p:nvSpPr>
          <p:spPr>
            <a:xfrm rot="5400000">
              <a:off x="7690159" y="4103975"/>
              <a:ext cx="2818160" cy="2679570"/>
            </a:xfrm>
            <a:prstGeom prst="pie">
              <a:avLst>
                <a:gd name="adj1" fmla="val 5373127"/>
                <a:gd name="adj2" fmla="val 16223714"/>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不完整圆 50">
              <a:extLst>
                <a:ext uri="{FF2B5EF4-FFF2-40B4-BE49-F238E27FC236}">
                  <a16:creationId xmlns:a16="http://schemas.microsoft.com/office/drawing/2014/main" id="{8079ED35-DD23-491E-AAA2-A426A591F6F9}"/>
                </a:ext>
              </a:extLst>
            </p:cNvPr>
            <p:cNvSpPr/>
            <p:nvPr/>
          </p:nvSpPr>
          <p:spPr>
            <a:xfrm rot="5400000">
              <a:off x="7585983" y="5328618"/>
              <a:ext cx="1651258" cy="254293"/>
            </a:xfrm>
            <a:prstGeom prst="pie">
              <a:avLst>
                <a:gd name="adj1" fmla="val 5351031"/>
                <a:gd name="adj2" fmla="val 16190745"/>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id="{807DBFCE-C7D1-4E65-913A-F9E330FA3FE3}"/>
                </a:ext>
              </a:extLst>
            </p:cNvPr>
            <p:cNvGrpSpPr/>
            <p:nvPr/>
          </p:nvGrpSpPr>
          <p:grpSpPr>
            <a:xfrm>
              <a:off x="6878453" y="5434930"/>
              <a:ext cx="5159576" cy="382353"/>
              <a:chOff x="6878453" y="5434930"/>
              <a:chExt cx="5159576" cy="382353"/>
            </a:xfrm>
          </p:grpSpPr>
          <p:cxnSp>
            <p:nvCxnSpPr>
              <p:cNvPr id="8" name="直接箭头连接符 7">
                <a:extLst>
                  <a:ext uri="{FF2B5EF4-FFF2-40B4-BE49-F238E27FC236}">
                    <a16:creationId xmlns:a16="http://schemas.microsoft.com/office/drawing/2014/main" id="{C2BC5A01-FB16-4C80-B568-C5B43D299232}"/>
                  </a:ext>
                </a:extLst>
              </p:cNvPr>
              <p:cNvCxnSpPr>
                <a:cxnSpLocks/>
              </p:cNvCxnSpPr>
              <p:nvPr/>
            </p:nvCxnSpPr>
            <p:spPr>
              <a:xfrm flipV="1">
                <a:off x="7173798" y="5449079"/>
                <a:ext cx="486423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5E4E2AA-9E28-46E0-8D8F-B59D1DF6B768}"/>
                  </a:ext>
                </a:extLst>
              </p:cNvPr>
              <p:cNvCxnSpPr>
                <a:cxnSpLocks/>
              </p:cNvCxnSpPr>
              <p:nvPr/>
            </p:nvCxnSpPr>
            <p:spPr>
              <a:xfrm>
                <a:off x="7173798"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DFB52C0-AA59-429B-8810-CCCA5B479306}"/>
                  </a:ext>
                </a:extLst>
              </p:cNvPr>
              <p:cNvCxnSpPr>
                <a:cxnSpLocks/>
              </p:cNvCxnSpPr>
              <p:nvPr/>
            </p:nvCxnSpPr>
            <p:spPr>
              <a:xfrm>
                <a:off x="7420565"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C459533-685A-4577-8F69-3B5AFD105E18}"/>
                  </a:ext>
                </a:extLst>
              </p:cNvPr>
              <p:cNvCxnSpPr>
                <a:cxnSpLocks/>
              </p:cNvCxnSpPr>
              <p:nvPr/>
            </p:nvCxnSpPr>
            <p:spPr>
              <a:xfrm>
                <a:off x="7667332"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61DECB4-2421-4C8C-BEC1-61EF3A5E4083}"/>
                  </a:ext>
                </a:extLst>
              </p:cNvPr>
              <p:cNvCxnSpPr>
                <a:cxnSpLocks/>
              </p:cNvCxnSpPr>
              <p:nvPr/>
            </p:nvCxnSpPr>
            <p:spPr>
              <a:xfrm>
                <a:off x="7914099"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09EC5A2-DEAB-431D-B0DC-7B394B054EB5}"/>
                  </a:ext>
                </a:extLst>
              </p:cNvPr>
              <p:cNvCxnSpPr>
                <a:cxnSpLocks/>
              </p:cNvCxnSpPr>
              <p:nvPr/>
            </p:nvCxnSpPr>
            <p:spPr>
              <a:xfrm>
                <a:off x="8160866"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ACBA523-D7E5-4AF4-9845-14372C9719CA}"/>
                  </a:ext>
                </a:extLst>
              </p:cNvPr>
              <p:cNvCxnSpPr>
                <a:cxnSpLocks/>
              </p:cNvCxnSpPr>
              <p:nvPr/>
            </p:nvCxnSpPr>
            <p:spPr>
              <a:xfrm>
                <a:off x="8407633"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3B25800-FBA4-4E7F-830D-14FA1257E440}"/>
                  </a:ext>
                </a:extLst>
              </p:cNvPr>
              <p:cNvCxnSpPr>
                <a:cxnSpLocks/>
              </p:cNvCxnSpPr>
              <p:nvPr/>
            </p:nvCxnSpPr>
            <p:spPr>
              <a:xfrm>
                <a:off x="8654400"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2721E8B-E17C-442D-BC25-3D8200A029FB}"/>
                  </a:ext>
                </a:extLst>
              </p:cNvPr>
              <p:cNvCxnSpPr>
                <a:cxnSpLocks/>
              </p:cNvCxnSpPr>
              <p:nvPr/>
            </p:nvCxnSpPr>
            <p:spPr>
              <a:xfrm>
                <a:off x="8901167"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921BEC6-DF1E-4ED5-B2BF-72DAE5A3AD5E}"/>
                  </a:ext>
                </a:extLst>
              </p:cNvPr>
              <p:cNvCxnSpPr>
                <a:cxnSpLocks/>
              </p:cNvCxnSpPr>
              <p:nvPr/>
            </p:nvCxnSpPr>
            <p:spPr>
              <a:xfrm>
                <a:off x="9147934"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5199EC9-2DEC-4770-AB5C-6690B117D3DA}"/>
                  </a:ext>
                </a:extLst>
              </p:cNvPr>
              <p:cNvCxnSpPr>
                <a:cxnSpLocks/>
              </p:cNvCxnSpPr>
              <p:nvPr/>
            </p:nvCxnSpPr>
            <p:spPr>
              <a:xfrm>
                <a:off x="9394701"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2B08F4C-CE6C-443A-98A7-8ACDC4B226E8}"/>
                  </a:ext>
                </a:extLst>
              </p:cNvPr>
              <p:cNvCxnSpPr>
                <a:cxnSpLocks/>
              </p:cNvCxnSpPr>
              <p:nvPr/>
            </p:nvCxnSpPr>
            <p:spPr>
              <a:xfrm>
                <a:off x="9641468"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79E6C4B-FF60-4569-9AAD-CBA14D1D5D37}"/>
                  </a:ext>
                </a:extLst>
              </p:cNvPr>
              <p:cNvCxnSpPr>
                <a:cxnSpLocks/>
              </p:cNvCxnSpPr>
              <p:nvPr/>
            </p:nvCxnSpPr>
            <p:spPr>
              <a:xfrm>
                <a:off x="9888235"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9784E1A-181C-4950-BAD7-AE4D5CE36A08}"/>
                  </a:ext>
                </a:extLst>
              </p:cNvPr>
              <p:cNvCxnSpPr>
                <a:cxnSpLocks/>
              </p:cNvCxnSpPr>
              <p:nvPr/>
            </p:nvCxnSpPr>
            <p:spPr>
              <a:xfrm>
                <a:off x="10135002"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A010B1B-55F3-4807-8E1E-63DA118522A7}"/>
                  </a:ext>
                </a:extLst>
              </p:cNvPr>
              <p:cNvCxnSpPr>
                <a:cxnSpLocks/>
              </p:cNvCxnSpPr>
              <p:nvPr/>
            </p:nvCxnSpPr>
            <p:spPr>
              <a:xfrm>
                <a:off x="10381769"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45A996F-EB9B-4654-B808-4862D4C0E38C}"/>
                  </a:ext>
                </a:extLst>
              </p:cNvPr>
              <p:cNvCxnSpPr>
                <a:cxnSpLocks/>
              </p:cNvCxnSpPr>
              <p:nvPr/>
            </p:nvCxnSpPr>
            <p:spPr>
              <a:xfrm>
                <a:off x="10628536"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3E3B2C4-08B1-4DC2-BDED-5C1E5E612858}"/>
                  </a:ext>
                </a:extLst>
              </p:cNvPr>
              <p:cNvCxnSpPr>
                <a:cxnSpLocks/>
              </p:cNvCxnSpPr>
              <p:nvPr/>
            </p:nvCxnSpPr>
            <p:spPr>
              <a:xfrm>
                <a:off x="10875303"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30E4B92-A98D-4F40-9DA1-87524A202FE7}"/>
                  </a:ext>
                </a:extLst>
              </p:cNvPr>
              <p:cNvCxnSpPr>
                <a:cxnSpLocks/>
              </p:cNvCxnSpPr>
              <p:nvPr/>
            </p:nvCxnSpPr>
            <p:spPr>
              <a:xfrm>
                <a:off x="11615604"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2F4893-9E6B-4D53-993A-240B229BE47F}"/>
                  </a:ext>
                </a:extLst>
              </p:cNvPr>
              <p:cNvCxnSpPr>
                <a:cxnSpLocks/>
              </p:cNvCxnSpPr>
              <p:nvPr/>
            </p:nvCxnSpPr>
            <p:spPr>
              <a:xfrm>
                <a:off x="11368837"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66877D2-408C-4148-B108-4967E1452B60}"/>
                  </a:ext>
                </a:extLst>
              </p:cNvPr>
              <p:cNvSpPr txBox="1"/>
              <p:nvPr/>
            </p:nvSpPr>
            <p:spPr>
              <a:xfrm>
                <a:off x="6878453" y="5540284"/>
                <a:ext cx="597004" cy="276999"/>
              </a:xfrm>
              <a:prstGeom prst="rect">
                <a:avLst/>
              </a:prstGeom>
              <a:noFill/>
            </p:spPr>
            <p:txBody>
              <a:bodyPr wrap="square" rtlCol="0">
                <a:spAutoFit/>
              </a:bodyPr>
              <a:lstStyle/>
              <a:p>
                <a:r>
                  <a:rPr lang="en-US" altLang="zh-CN" sz="1200" dirty="0"/>
                  <a:t>2,396</a:t>
                </a:r>
                <a:endParaRPr lang="zh-CN" altLang="en-US" sz="1200" dirty="0"/>
              </a:p>
            </p:txBody>
          </p:sp>
          <p:sp>
            <p:nvSpPr>
              <p:cNvPr id="36" name="文本框 35">
                <a:extLst>
                  <a:ext uri="{FF2B5EF4-FFF2-40B4-BE49-F238E27FC236}">
                    <a16:creationId xmlns:a16="http://schemas.microsoft.com/office/drawing/2014/main" id="{D998E6E1-B396-4AF7-AE61-657F55D09BDE}"/>
                  </a:ext>
                </a:extLst>
              </p:cNvPr>
              <p:cNvSpPr txBox="1"/>
              <p:nvPr/>
            </p:nvSpPr>
            <p:spPr>
              <a:xfrm>
                <a:off x="7372381" y="5540284"/>
                <a:ext cx="597004" cy="276999"/>
              </a:xfrm>
              <a:prstGeom prst="rect">
                <a:avLst/>
              </a:prstGeom>
              <a:noFill/>
            </p:spPr>
            <p:txBody>
              <a:bodyPr wrap="square" rtlCol="0">
                <a:spAutoFit/>
              </a:bodyPr>
              <a:lstStyle/>
              <a:p>
                <a:r>
                  <a:rPr lang="en-US" altLang="zh-CN" sz="1200" dirty="0"/>
                  <a:t>2,400</a:t>
                </a:r>
                <a:endParaRPr lang="zh-CN" altLang="en-US" sz="1200" dirty="0"/>
              </a:p>
            </p:txBody>
          </p:sp>
          <p:sp>
            <p:nvSpPr>
              <p:cNvPr id="37" name="文本框 36">
                <a:extLst>
                  <a:ext uri="{FF2B5EF4-FFF2-40B4-BE49-F238E27FC236}">
                    <a16:creationId xmlns:a16="http://schemas.microsoft.com/office/drawing/2014/main" id="{6625460D-2DF8-439D-9DA1-750A3D0E8D37}"/>
                  </a:ext>
                </a:extLst>
              </p:cNvPr>
              <p:cNvSpPr txBox="1"/>
              <p:nvPr/>
            </p:nvSpPr>
            <p:spPr>
              <a:xfrm>
                <a:off x="7866309" y="5540284"/>
                <a:ext cx="597004" cy="276999"/>
              </a:xfrm>
              <a:prstGeom prst="rect">
                <a:avLst/>
              </a:prstGeom>
              <a:noFill/>
            </p:spPr>
            <p:txBody>
              <a:bodyPr wrap="square" rtlCol="0">
                <a:spAutoFit/>
              </a:bodyPr>
              <a:lstStyle/>
              <a:p>
                <a:r>
                  <a:rPr lang="en-US" altLang="zh-CN" sz="1200" dirty="0"/>
                  <a:t>2,404</a:t>
                </a:r>
                <a:endParaRPr lang="zh-CN" altLang="en-US" sz="1200" dirty="0"/>
              </a:p>
            </p:txBody>
          </p:sp>
          <p:sp>
            <p:nvSpPr>
              <p:cNvPr id="38" name="文本框 37">
                <a:extLst>
                  <a:ext uri="{FF2B5EF4-FFF2-40B4-BE49-F238E27FC236}">
                    <a16:creationId xmlns:a16="http://schemas.microsoft.com/office/drawing/2014/main" id="{29F0CFF5-5D3E-4CF3-80E7-B241B44D33FD}"/>
                  </a:ext>
                </a:extLst>
              </p:cNvPr>
              <p:cNvSpPr txBox="1"/>
              <p:nvPr/>
            </p:nvSpPr>
            <p:spPr>
              <a:xfrm>
                <a:off x="8360237" y="5540284"/>
                <a:ext cx="597004" cy="276999"/>
              </a:xfrm>
              <a:prstGeom prst="rect">
                <a:avLst/>
              </a:prstGeom>
              <a:noFill/>
            </p:spPr>
            <p:txBody>
              <a:bodyPr wrap="square" rtlCol="0">
                <a:spAutoFit/>
              </a:bodyPr>
              <a:lstStyle/>
              <a:p>
                <a:r>
                  <a:rPr lang="en-US" altLang="zh-CN" sz="1200" dirty="0"/>
                  <a:t>2,408</a:t>
                </a:r>
                <a:endParaRPr lang="zh-CN" altLang="en-US" sz="1200" dirty="0"/>
              </a:p>
            </p:txBody>
          </p:sp>
          <p:sp>
            <p:nvSpPr>
              <p:cNvPr id="39" name="文本框 38">
                <a:extLst>
                  <a:ext uri="{FF2B5EF4-FFF2-40B4-BE49-F238E27FC236}">
                    <a16:creationId xmlns:a16="http://schemas.microsoft.com/office/drawing/2014/main" id="{5838D266-6C3E-47E6-AD7A-6214CC7B272C}"/>
                  </a:ext>
                </a:extLst>
              </p:cNvPr>
              <p:cNvSpPr txBox="1"/>
              <p:nvPr/>
            </p:nvSpPr>
            <p:spPr>
              <a:xfrm>
                <a:off x="8854165" y="5540284"/>
                <a:ext cx="597004" cy="276999"/>
              </a:xfrm>
              <a:prstGeom prst="rect">
                <a:avLst/>
              </a:prstGeom>
              <a:noFill/>
            </p:spPr>
            <p:txBody>
              <a:bodyPr wrap="square" rtlCol="0">
                <a:spAutoFit/>
              </a:bodyPr>
              <a:lstStyle/>
              <a:p>
                <a:r>
                  <a:rPr lang="en-US" altLang="zh-CN" sz="1200" dirty="0"/>
                  <a:t>2,412</a:t>
                </a:r>
                <a:endParaRPr lang="zh-CN" altLang="en-US" sz="1200" dirty="0"/>
              </a:p>
            </p:txBody>
          </p:sp>
          <p:sp>
            <p:nvSpPr>
              <p:cNvPr id="40" name="文本框 39">
                <a:extLst>
                  <a:ext uri="{FF2B5EF4-FFF2-40B4-BE49-F238E27FC236}">
                    <a16:creationId xmlns:a16="http://schemas.microsoft.com/office/drawing/2014/main" id="{F4753327-6DE5-4F3D-8D8F-B0AA4B4D0842}"/>
                  </a:ext>
                </a:extLst>
              </p:cNvPr>
              <p:cNvSpPr txBox="1"/>
              <p:nvPr/>
            </p:nvSpPr>
            <p:spPr>
              <a:xfrm>
                <a:off x="9348093" y="5540284"/>
                <a:ext cx="597004" cy="276999"/>
              </a:xfrm>
              <a:prstGeom prst="rect">
                <a:avLst/>
              </a:prstGeom>
              <a:noFill/>
            </p:spPr>
            <p:txBody>
              <a:bodyPr wrap="square" rtlCol="0">
                <a:spAutoFit/>
              </a:bodyPr>
              <a:lstStyle/>
              <a:p>
                <a:r>
                  <a:rPr lang="en-US" altLang="zh-CN" sz="1200" dirty="0"/>
                  <a:t>2,416</a:t>
                </a:r>
                <a:endParaRPr lang="zh-CN" altLang="en-US" sz="1200" dirty="0"/>
              </a:p>
            </p:txBody>
          </p:sp>
          <p:sp>
            <p:nvSpPr>
              <p:cNvPr id="41" name="文本框 40">
                <a:extLst>
                  <a:ext uri="{FF2B5EF4-FFF2-40B4-BE49-F238E27FC236}">
                    <a16:creationId xmlns:a16="http://schemas.microsoft.com/office/drawing/2014/main" id="{C032C4BB-D7B7-4349-9790-C1063C26C33A}"/>
                  </a:ext>
                </a:extLst>
              </p:cNvPr>
              <p:cNvSpPr txBox="1"/>
              <p:nvPr/>
            </p:nvSpPr>
            <p:spPr>
              <a:xfrm>
                <a:off x="9842021" y="5540284"/>
                <a:ext cx="597004" cy="276999"/>
              </a:xfrm>
              <a:prstGeom prst="rect">
                <a:avLst/>
              </a:prstGeom>
              <a:noFill/>
            </p:spPr>
            <p:txBody>
              <a:bodyPr wrap="square" rtlCol="0">
                <a:spAutoFit/>
              </a:bodyPr>
              <a:lstStyle/>
              <a:p>
                <a:r>
                  <a:rPr lang="en-US" altLang="zh-CN" sz="1200" dirty="0"/>
                  <a:t>2,420</a:t>
                </a:r>
                <a:endParaRPr lang="zh-CN" altLang="en-US" sz="1200" dirty="0"/>
              </a:p>
            </p:txBody>
          </p:sp>
          <p:sp>
            <p:nvSpPr>
              <p:cNvPr id="42" name="文本框 41">
                <a:extLst>
                  <a:ext uri="{FF2B5EF4-FFF2-40B4-BE49-F238E27FC236}">
                    <a16:creationId xmlns:a16="http://schemas.microsoft.com/office/drawing/2014/main" id="{688B315F-0253-43B1-8714-0F7E9B3A348A}"/>
                  </a:ext>
                </a:extLst>
              </p:cNvPr>
              <p:cNvSpPr txBox="1"/>
              <p:nvPr/>
            </p:nvSpPr>
            <p:spPr>
              <a:xfrm>
                <a:off x="10335949" y="5540284"/>
                <a:ext cx="597004" cy="276999"/>
              </a:xfrm>
              <a:prstGeom prst="rect">
                <a:avLst/>
              </a:prstGeom>
              <a:noFill/>
            </p:spPr>
            <p:txBody>
              <a:bodyPr wrap="square" rtlCol="0">
                <a:spAutoFit/>
              </a:bodyPr>
              <a:lstStyle/>
              <a:p>
                <a:r>
                  <a:rPr lang="en-US" altLang="zh-CN" sz="1200" dirty="0"/>
                  <a:t>2,424</a:t>
                </a:r>
                <a:endParaRPr lang="zh-CN" altLang="en-US" sz="1200" dirty="0"/>
              </a:p>
            </p:txBody>
          </p:sp>
          <p:sp>
            <p:nvSpPr>
              <p:cNvPr id="43" name="文本框 42">
                <a:extLst>
                  <a:ext uri="{FF2B5EF4-FFF2-40B4-BE49-F238E27FC236}">
                    <a16:creationId xmlns:a16="http://schemas.microsoft.com/office/drawing/2014/main" id="{564F4CB8-2C8F-4716-AE73-EAD8752434BD}"/>
                  </a:ext>
                </a:extLst>
              </p:cNvPr>
              <p:cNvSpPr txBox="1"/>
              <p:nvPr/>
            </p:nvSpPr>
            <p:spPr>
              <a:xfrm>
                <a:off x="10829877" y="5540284"/>
                <a:ext cx="597004" cy="276999"/>
              </a:xfrm>
              <a:prstGeom prst="rect">
                <a:avLst/>
              </a:prstGeom>
              <a:noFill/>
            </p:spPr>
            <p:txBody>
              <a:bodyPr wrap="square" rtlCol="0">
                <a:spAutoFit/>
              </a:bodyPr>
              <a:lstStyle/>
              <a:p>
                <a:r>
                  <a:rPr lang="en-US" altLang="zh-CN" sz="1200" dirty="0"/>
                  <a:t>2,428</a:t>
                </a:r>
                <a:endParaRPr lang="zh-CN" altLang="en-US" sz="1200" dirty="0"/>
              </a:p>
            </p:txBody>
          </p:sp>
          <p:sp>
            <p:nvSpPr>
              <p:cNvPr id="44" name="文本框 43">
                <a:extLst>
                  <a:ext uri="{FF2B5EF4-FFF2-40B4-BE49-F238E27FC236}">
                    <a16:creationId xmlns:a16="http://schemas.microsoft.com/office/drawing/2014/main" id="{9B9D9E5D-4317-4E8B-900F-4DE88E031196}"/>
                  </a:ext>
                </a:extLst>
              </p:cNvPr>
              <p:cNvSpPr txBox="1"/>
              <p:nvPr/>
            </p:nvSpPr>
            <p:spPr>
              <a:xfrm>
                <a:off x="11323804" y="5540284"/>
                <a:ext cx="597004" cy="276999"/>
              </a:xfrm>
              <a:prstGeom prst="rect">
                <a:avLst/>
              </a:prstGeom>
              <a:noFill/>
            </p:spPr>
            <p:txBody>
              <a:bodyPr wrap="square" rtlCol="0">
                <a:spAutoFit/>
              </a:bodyPr>
              <a:lstStyle/>
              <a:p>
                <a:r>
                  <a:rPr lang="en-US" altLang="zh-CN" sz="1200" dirty="0"/>
                  <a:t>2,432</a:t>
                </a:r>
                <a:endParaRPr lang="zh-CN" altLang="en-US" sz="1200" dirty="0"/>
              </a:p>
            </p:txBody>
          </p:sp>
          <p:cxnSp>
            <p:nvCxnSpPr>
              <p:cNvPr id="45" name="直接连接符 44">
                <a:extLst>
                  <a:ext uri="{FF2B5EF4-FFF2-40B4-BE49-F238E27FC236}">
                    <a16:creationId xmlns:a16="http://schemas.microsoft.com/office/drawing/2014/main" id="{E7F5299B-AB77-40DF-91EC-7F66D54B3061}"/>
                  </a:ext>
                </a:extLst>
              </p:cNvPr>
              <p:cNvCxnSpPr>
                <a:cxnSpLocks/>
              </p:cNvCxnSpPr>
              <p:nvPr/>
            </p:nvCxnSpPr>
            <p:spPr>
              <a:xfrm>
                <a:off x="11122070"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不完整圆 52">
              <a:extLst>
                <a:ext uri="{FF2B5EF4-FFF2-40B4-BE49-F238E27FC236}">
                  <a16:creationId xmlns:a16="http://schemas.microsoft.com/office/drawing/2014/main" id="{07278677-90A3-4B21-93AC-55A159DD320D}"/>
                </a:ext>
              </a:extLst>
            </p:cNvPr>
            <p:cNvSpPr/>
            <p:nvPr/>
          </p:nvSpPr>
          <p:spPr>
            <a:xfrm rot="5400000">
              <a:off x="8812076" y="5328619"/>
              <a:ext cx="1651258" cy="254293"/>
            </a:xfrm>
            <a:prstGeom prst="pie">
              <a:avLst>
                <a:gd name="adj1" fmla="val 5351031"/>
                <a:gd name="adj2" fmla="val 16190745"/>
              </a:avLst>
            </a:prstGeom>
            <a:noFill/>
            <a:ln w="190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不完整圆 53">
              <a:extLst>
                <a:ext uri="{FF2B5EF4-FFF2-40B4-BE49-F238E27FC236}">
                  <a16:creationId xmlns:a16="http://schemas.microsoft.com/office/drawing/2014/main" id="{0782B91F-897B-4981-B4E1-409DEEAEA266}"/>
                </a:ext>
              </a:extLst>
            </p:cNvPr>
            <p:cNvSpPr/>
            <p:nvPr/>
          </p:nvSpPr>
          <p:spPr>
            <a:xfrm rot="5400000">
              <a:off x="10302749" y="5325406"/>
              <a:ext cx="1651258" cy="254293"/>
            </a:xfrm>
            <a:prstGeom prst="pie">
              <a:avLst>
                <a:gd name="adj1" fmla="val 5351031"/>
                <a:gd name="adj2" fmla="val 16190745"/>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5" name="直接箭头连接符 54">
              <a:extLst>
                <a:ext uri="{FF2B5EF4-FFF2-40B4-BE49-F238E27FC236}">
                  <a16:creationId xmlns:a16="http://schemas.microsoft.com/office/drawing/2014/main" id="{CE6516C0-5085-46A9-8175-345A24524C65}"/>
                </a:ext>
              </a:extLst>
            </p:cNvPr>
            <p:cNvCxnSpPr/>
            <p:nvPr/>
          </p:nvCxnSpPr>
          <p:spPr>
            <a:xfrm>
              <a:off x="8654400" y="5081047"/>
              <a:ext cx="740301"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0D748A1-2EA2-4795-A833-CFAD0DC23746}"/>
                </a:ext>
              </a:extLst>
            </p:cNvPr>
            <p:cNvCxnSpPr>
              <a:cxnSpLocks/>
            </p:cNvCxnSpPr>
            <p:nvPr/>
          </p:nvCxnSpPr>
          <p:spPr>
            <a:xfrm>
              <a:off x="9945097" y="5081047"/>
              <a:ext cx="884780"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DF98277B-470D-4998-87B7-3666D496B704}"/>
                </a:ext>
              </a:extLst>
            </p:cNvPr>
            <p:cNvSpPr txBox="1"/>
            <p:nvPr/>
          </p:nvSpPr>
          <p:spPr>
            <a:xfrm>
              <a:off x="8672825" y="5818871"/>
              <a:ext cx="2147065" cy="338554"/>
            </a:xfrm>
            <a:prstGeom prst="rect">
              <a:avLst/>
            </a:prstGeom>
            <a:noFill/>
          </p:spPr>
          <p:txBody>
            <a:bodyPr wrap="square" rtlCol="0">
              <a:spAutoFit/>
            </a:bodyPr>
            <a:lstStyle/>
            <a:p>
              <a:r>
                <a:rPr lang="en-US" altLang="zh-CN" sz="1600" dirty="0"/>
                <a:t>FREQUENCY (GHz</a:t>
              </a:r>
              <a:r>
                <a:rPr lang="zh-CN" altLang="en-US" sz="1600" dirty="0"/>
                <a:t>）</a:t>
              </a:r>
            </a:p>
          </p:txBody>
        </p:sp>
      </p:grpSp>
      <p:sp>
        <p:nvSpPr>
          <p:cNvPr id="46" name="文本框 45">
            <a:extLst>
              <a:ext uri="{FF2B5EF4-FFF2-40B4-BE49-F238E27FC236}">
                <a16:creationId xmlns:a16="http://schemas.microsoft.com/office/drawing/2014/main" id="{50B7C9BC-66DC-44A1-981D-BEBC79534BD7}"/>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8983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60646-7899-4D78-A73E-6B7B086FD0F6}"/>
              </a:ext>
            </a:extLst>
          </p:cNvPr>
          <p:cNvSpPr>
            <a:spLocks noGrp="1"/>
          </p:cNvSpPr>
          <p:nvPr>
            <p:ph type="title"/>
          </p:nvPr>
        </p:nvSpPr>
        <p:spPr/>
        <p:txBody>
          <a:bodyPr>
            <a:normAutofit/>
          </a:bodyPr>
          <a:lstStyle/>
          <a:p>
            <a:r>
              <a:rPr lang="zh-CN" altLang="en-US" dirty="0"/>
              <a:t>正交频分复用</a:t>
            </a:r>
            <a:r>
              <a:rPr lang="en-US" altLang="zh-CN" dirty="0"/>
              <a:t>(OFDM)</a:t>
            </a:r>
            <a:endParaRPr lang="zh-CN" altLang="en-US" dirty="0"/>
          </a:p>
        </p:txBody>
      </p:sp>
      <p:sp>
        <p:nvSpPr>
          <p:cNvPr id="4" name="灯片编号占位符 3">
            <a:extLst>
              <a:ext uri="{FF2B5EF4-FFF2-40B4-BE49-F238E27FC236}">
                <a16:creationId xmlns:a16="http://schemas.microsoft.com/office/drawing/2014/main" id="{B4A9A515-3261-4940-9C22-DD718291D66A}"/>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129</a:t>
            </a:fld>
            <a:endParaRPr kumimoji="1" lang="zh-CN" altLang="en-US" dirty="0"/>
          </a:p>
        </p:txBody>
      </p:sp>
      <p:sp>
        <p:nvSpPr>
          <p:cNvPr id="6" name="矩形 5">
            <a:extLst>
              <a:ext uri="{FF2B5EF4-FFF2-40B4-BE49-F238E27FC236}">
                <a16:creationId xmlns:a16="http://schemas.microsoft.com/office/drawing/2014/main" id="{249A285A-BEE7-49C1-A9D1-1D3FA1309C03}"/>
              </a:ext>
            </a:extLst>
          </p:cNvPr>
          <p:cNvSpPr/>
          <p:nvPr/>
        </p:nvSpPr>
        <p:spPr>
          <a:xfrm>
            <a:off x="634128" y="1258434"/>
            <a:ext cx="10719672" cy="22430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solidFill>
                  <a:srgbClr val="333333"/>
                </a:solidFill>
                <a:latin typeface="微软雅黑" panose="020B0503020204020204" pitchFamily="34" charset="-122"/>
                <a:ea typeface="微软雅黑" panose="020B0503020204020204" pitchFamily="34" charset="-122"/>
              </a:rPr>
              <a:t>正交频分复用（</a:t>
            </a:r>
            <a:r>
              <a:rPr lang="en-US" altLang="zh-CN" sz="2400" dirty="0">
                <a:solidFill>
                  <a:srgbClr val="333333"/>
                </a:solidFill>
                <a:latin typeface="微软雅黑" panose="020B0503020204020204" pitchFamily="34" charset="-122"/>
                <a:ea typeface="微软雅黑" panose="020B0503020204020204" pitchFamily="34" charset="-122"/>
              </a:rPr>
              <a:t>Orthogonal Frequency Division Multiplexing</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OFDM)</a:t>
            </a:r>
            <a:r>
              <a:rPr lang="zh-CN" altLang="en-US" sz="2400" dirty="0">
                <a:solidFill>
                  <a:srgbClr val="333333"/>
                </a:solidFill>
                <a:latin typeface="微软雅黑" panose="020B0503020204020204" pitchFamily="34" charset="-122"/>
                <a:ea typeface="微软雅黑" panose="020B0503020204020204" pitchFamily="34" charset="-122"/>
              </a:rPr>
              <a:t> </a:t>
            </a:r>
            <a:endParaRPr lang="en-US" altLang="zh-CN" sz="2400" dirty="0">
              <a:solidFill>
                <a:srgbClr val="333333"/>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信道</a:t>
            </a:r>
            <a:r>
              <a:rPr lang="zh-CN" altLang="en-US" sz="2400" dirty="0">
                <a:solidFill>
                  <a:srgbClr val="333333"/>
                </a:solidFill>
                <a:latin typeface="微软雅黑" panose="020B0503020204020204" pitchFamily="34" charset="-122"/>
                <a:ea typeface="微软雅黑" panose="020B0503020204020204" pitchFamily="34" charset="-122"/>
              </a:rPr>
              <a:t>分成若干</a:t>
            </a:r>
            <a:r>
              <a:rPr lang="zh-CN" altLang="en-US" sz="2400" dirty="0">
                <a:solidFill>
                  <a:srgbClr val="C00000"/>
                </a:solidFill>
                <a:latin typeface="微软雅黑" panose="020B0503020204020204" pitchFamily="34" charset="-122"/>
                <a:ea typeface="微软雅黑" panose="020B0503020204020204" pitchFamily="34" charset="-122"/>
              </a:rPr>
              <a:t>正交子信道；</a:t>
            </a:r>
            <a:endParaRPr lang="en-US" altLang="zh-CN" sz="2400" dirty="0">
              <a:solidFill>
                <a:srgbClr val="333333"/>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高速数据信号</a:t>
            </a:r>
            <a:r>
              <a:rPr lang="zh-CN" altLang="en-US" sz="2400" dirty="0">
                <a:solidFill>
                  <a:srgbClr val="333333"/>
                </a:solidFill>
                <a:latin typeface="微软雅黑" panose="020B0503020204020204" pitchFamily="34" charset="-122"/>
                <a:ea typeface="微软雅黑" panose="020B0503020204020204" pitchFamily="34" charset="-122"/>
              </a:rPr>
              <a:t>转换成</a:t>
            </a:r>
            <a:r>
              <a:rPr lang="zh-CN" altLang="en-US" sz="2400" dirty="0">
                <a:solidFill>
                  <a:srgbClr val="C00000"/>
                </a:solidFill>
                <a:latin typeface="微软雅黑" panose="020B0503020204020204" pitchFamily="34" charset="-122"/>
                <a:ea typeface="微软雅黑" panose="020B0503020204020204" pitchFamily="34" charset="-122"/>
              </a:rPr>
              <a:t>并行</a:t>
            </a:r>
            <a:r>
              <a:rPr lang="zh-CN" altLang="en-US" sz="2400" dirty="0">
                <a:solidFill>
                  <a:srgbClr val="333333"/>
                </a:solidFill>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低速子数据流，</a:t>
            </a:r>
            <a:r>
              <a:rPr lang="zh-CN" altLang="en-US" sz="2400" dirty="0">
                <a:solidFill>
                  <a:srgbClr val="333333"/>
                </a:solidFill>
                <a:latin typeface="微软雅黑" panose="020B0503020204020204" pitchFamily="34" charset="-122"/>
                <a:ea typeface="微软雅黑" panose="020B0503020204020204" pitchFamily="34" charset="-122"/>
              </a:rPr>
              <a:t>调制到在每个子信道上进行传输</a:t>
            </a:r>
            <a:endParaRPr lang="zh-CN" altLang="en-US" sz="2400" dirty="0">
              <a:latin typeface="微软雅黑" panose="020B0503020204020204" pitchFamily="34" charset="-122"/>
              <a:ea typeface="微软雅黑" panose="020B0503020204020204" pitchFamily="34" charset="-122"/>
            </a:endParaRPr>
          </a:p>
        </p:txBody>
      </p:sp>
      <p:pic>
        <p:nvPicPr>
          <p:cNvPr id="11266" name="Picture 2">
            <a:extLst>
              <a:ext uri="{FF2B5EF4-FFF2-40B4-BE49-F238E27FC236}">
                <a16:creationId xmlns:a16="http://schemas.microsoft.com/office/drawing/2014/main" id="{A8CDF84B-7E47-4EDC-89E0-8427E10B0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75" y="3672288"/>
            <a:ext cx="3119435" cy="17412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4D28AF3-2E61-473A-97E8-5B2E6CE97009}"/>
              </a:ext>
            </a:extLst>
          </p:cNvPr>
          <p:cNvSpPr txBox="1"/>
          <p:nvPr/>
        </p:nvSpPr>
        <p:spPr>
          <a:xfrm>
            <a:off x="8991986" y="4132630"/>
            <a:ext cx="2745089" cy="1200329"/>
          </a:xfrm>
          <a:prstGeom prst="rect">
            <a:avLst/>
          </a:prstGeom>
          <a:solidFill>
            <a:schemeClr val="accent1">
              <a:lumMod val="20000"/>
              <a:lumOff val="80000"/>
            </a:schemeClr>
          </a:solid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WIFI 5</a:t>
            </a:r>
          </a:p>
          <a:p>
            <a:r>
              <a:rPr lang="zh-CN" altLang="en-US" sz="2400" dirty="0">
                <a:latin typeface="微软雅黑" panose="020B0503020204020204" pitchFamily="34" charset="-122"/>
                <a:ea typeface="微软雅黑" panose="020B0503020204020204" pitchFamily="34" charset="-122"/>
              </a:rPr>
              <a:t>都采用了</a:t>
            </a:r>
            <a:r>
              <a:rPr lang="en-US" altLang="zh-CN" sz="2400" dirty="0">
                <a:latin typeface="微软雅黑" panose="020B0503020204020204" pitchFamily="34" charset="-122"/>
                <a:ea typeface="微软雅黑" panose="020B0503020204020204" pitchFamily="34" charset="-122"/>
              </a:rPr>
              <a:t>OFDM</a:t>
            </a:r>
            <a:r>
              <a:rPr lang="zh-CN" altLang="en-US" sz="2400" dirty="0">
                <a:latin typeface="微软雅黑" panose="020B0503020204020204" pitchFamily="34" charset="-122"/>
                <a:ea typeface="微软雅黑" panose="020B0503020204020204" pitchFamily="34" charset="-122"/>
              </a:rPr>
              <a:t>技术</a:t>
            </a:r>
          </a:p>
        </p:txBody>
      </p:sp>
      <p:grpSp>
        <p:nvGrpSpPr>
          <p:cNvPr id="11269" name="组合 11268">
            <a:extLst>
              <a:ext uri="{FF2B5EF4-FFF2-40B4-BE49-F238E27FC236}">
                <a16:creationId xmlns:a16="http://schemas.microsoft.com/office/drawing/2014/main" id="{A2F3D5CC-7102-448A-A0C6-A0F2D6CEF15A}"/>
              </a:ext>
            </a:extLst>
          </p:cNvPr>
          <p:cNvGrpSpPr/>
          <p:nvPr/>
        </p:nvGrpSpPr>
        <p:grpSpPr>
          <a:xfrm>
            <a:off x="2304370" y="3310311"/>
            <a:ext cx="6651817" cy="3324019"/>
            <a:chOff x="1571025" y="3008309"/>
            <a:chExt cx="6651817" cy="3324019"/>
          </a:xfrm>
        </p:grpSpPr>
        <p:cxnSp>
          <p:nvCxnSpPr>
            <p:cNvPr id="17" name="直接连接符 16">
              <a:extLst>
                <a:ext uri="{FF2B5EF4-FFF2-40B4-BE49-F238E27FC236}">
                  <a16:creationId xmlns:a16="http://schemas.microsoft.com/office/drawing/2014/main" id="{DC3A3254-26B9-4963-886A-C6F792940BF6}"/>
                </a:ext>
              </a:extLst>
            </p:cNvPr>
            <p:cNvCxnSpPr>
              <a:cxnSpLocks/>
            </p:cNvCxnSpPr>
            <p:nvPr/>
          </p:nvCxnSpPr>
          <p:spPr>
            <a:xfrm>
              <a:off x="4058114" y="4198009"/>
              <a:ext cx="4041058" cy="7009"/>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359CAA70-4A14-410E-9816-4DF100AD614F}"/>
                </a:ext>
              </a:extLst>
            </p:cNvPr>
            <p:cNvSpPr/>
            <p:nvPr/>
          </p:nvSpPr>
          <p:spPr>
            <a:xfrm>
              <a:off x="2680138" y="5286500"/>
              <a:ext cx="4060734" cy="540192"/>
            </a:xfrm>
            <a:custGeom>
              <a:avLst/>
              <a:gdLst>
                <a:gd name="connsiteX0" fmla="*/ 0 w 4572000"/>
                <a:gd name="connsiteY0" fmla="*/ 29575 h 708292"/>
                <a:gd name="connsiteX1" fmla="*/ 176981 w 4572000"/>
                <a:gd name="connsiteY1" fmla="*/ 708001 h 708292"/>
                <a:gd name="connsiteX2" fmla="*/ 353961 w 4572000"/>
                <a:gd name="connsiteY2" fmla="*/ 39407 h 708292"/>
                <a:gd name="connsiteX3" fmla="*/ 442452 w 4572000"/>
                <a:gd name="connsiteY3" fmla="*/ 688336 h 708292"/>
                <a:gd name="connsiteX4" fmla="*/ 639097 w 4572000"/>
                <a:gd name="connsiteY4" fmla="*/ 78 h 708292"/>
                <a:gd name="connsiteX5" fmla="*/ 707923 w 4572000"/>
                <a:gd name="connsiteY5" fmla="*/ 639175 h 708292"/>
                <a:gd name="connsiteX6" fmla="*/ 875071 w 4572000"/>
                <a:gd name="connsiteY6" fmla="*/ 68904 h 708292"/>
                <a:gd name="connsiteX7" fmla="*/ 1061884 w 4572000"/>
                <a:gd name="connsiteY7" fmla="*/ 678504 h 708292"/>
                <a:gd name="connsiteX8" fmla="*/ 1209368 w 4572000"/>
                <a:gd name="connsiteY8" fmla="*/ 19743 h 708292"/>
                <a:gd name="connsiteX9" fmla="*/ 1288026 w 4572000"/>
                <a:gd name="connsiteY9" fmla="*/ 599846 h 708292"/>
                <a:gd name="connsiteX10" fmla="*/ 1533832 w 4572000"/>
                <a:gd name="connsiteY10" fmla="*/ 88568 h 708292"/>
                <a:gd name="connsiteX11" fmla="*/ 1602658 w 4572000"/>
                <a:gd name="connsiteY11" fmla="*/ 658839 h 708292"/>
                <a:gd name="connsiteX12" fmla="*/ 1828800 w 4572000"/>
                <a:gd name="connsiteY12" fmla="*/ 78 h 708292"/>
                <a:gd name="connsiteX13" fmla="*/ 1995948 w 4572000"/>
                <a:gd name="connsiteY13" fmla="*/ 688336 h 708292"/>
                <a:gd name="connsiteX14" fmla="*/ 2163097 w 4572000"/>
                <a:gd name="connsiteY14" fmla="*/ 59072 h 708292"/>
                <a:gd name="connsiteX15" fmla="*/ 2241755 w 4572000"/>
                <a:gd name="connsiteY15" fmla="*/ 708001 h 708292"/>
                <a:gd name="connsiteX16" fmla="*/ 2438400 w 4572000"/>
                <a:gd name="connsiteY16" fmla="*/ 147562 h 708292"/>
                <a:gd name="connsiteX17" fmla="*/ 2507226 w 4572000"/>
                <a:gd name="connsiteY17" fmla="*/ 560517 h 708292"/>
                <a:gd name="connsiteX18" fmla="*/ 2713703 w 4572000"/>
                <a:gd name="connsiteY18" fmla="*/ 9910 h 708292"/>
                <a:gd name="connsiteX19" fmla="*/ 2841523 w 4572000"/>
                <a:gd name="connsiteY19" fmla="*/ 708001 h 708292"/>
                <a:gd name="connsiteX20" fmla="*/ 3048000 w 4572000"/>
                <a:gd name="connsiteY20" fmla="*/ 49239 h 708292"/>
                <a:gd name="connsiteX21" fmla="*/ 3116826 w 4572000"/>
                <a:gd name="connsiteY21" fmla="*/ 678504 h 708292"/>
                <a:gd name="connsiteX22" fmla="*/ 3224981 w 4572000"/>
                <a:gd name="connsiteY22" fmla="*/ 98401 h 708292"/>
                <a:gd name="connsiteX23" fmla="*/ 3362632 w 4572000"/>
                <a:gd name="connsiteY23" fmla="*/ 668672 h 708292"/>
                <a:gd name="connsiteX24" fmla="*/ 3588774 w 4572000"/>
                <a:gd name="connsiteY24" fmla="*/ 29575 h 708292"/>
                <a:gd name="connsiteX25" fmla="*/ 3628103 w 4572000"/>
                <a:gd name="connsiteY25" fmla="*/ 639175 h 708292"/>
                <a:gd name="connsiteX26" fmla="*/ 3854245 w 4572000"/>
                <a:gd name="connsiteY26" fmla="*/ 137730 h 708292"/>
                <a:gd name="connsiteX27" fmla="*/ 3903407 w 4572000"/>
                <a:gd name="connsiteY27" fmla="*/ 668672 h 708292"/>
                <a:gd name="connsiteX28" fmla="*/ 4100052 w 4572000"/>
                <a:gd name="connsiteY28" fmla="*/ 39407 h 708292"/>
                <a:gd name="connsiteX29" fmla="*/ 4208207 w 4572000"/>
                <a:gd name="connsiteY29" fmla="*/ 688336 h 708292"/>
                <a:gd name="connsiteX30" fmla="*/ 4404852 w 4572000"/>
                <a:gd name="connsiteY30" fmla="*/ 39407 h 708292"/>
                <a:gd name="connsiteX31" fmla="*/ 4572000 w 4572000"/>
                <a:gd name="connsiteY31" fmla="*/ 698168 h 7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72000" h="708292">
                  <a:moveTo>
                    <a:pt x="0" y="29575"/>
                  </a:moveTo>
                  <a:cubicBezTo>
                    <a:pt x="58994" y="367968"/>
                    <a:pt x="117988" y="706362"/>
                    <a:pt x="176981" y="708001"/>
                  </a:cubicBezTo>
                  <a:cubicBezTo>
                    <a:pt x="235974" y="709640"/>
                    <a:pt x="309716" y="42685"/>
                    <a:pt x="353961" y="39407"/>
                  </a:cubicBezTo>
                  <a:cubicBezTo>
                    <a:pt x="398206" y="36130"/>
                    <a:pt x="394929" y="694891"/>
                    <a:pt x="442452" y="688336"/>
                  </a:cubicBezTo>
                  <a:cubicBezTo>
                    <a:pt x="489975" y="681781"/>
                    <a:pt x="594852" y="8271"/>
                    <a:pt x="639097" y="78"/>
                  </a:cubicBezTo>
                  <a:cubicBezTo>
                    <a:pt x="683342" y="-8116"/>
                    <a:pt x="668594" y="627704"/>
                    <a:pt x="707923" y="639175"/>
                  </a:cubicBezTo>
                  <a:cubicBezTo>
                    <a:pt x="747252" y="650646"/>
                    <a:pt x="816078" y="62349"/>
                    <a:pt x="875071" y="68904"/>
                  </a:cubicBezTo>
                  <a:cubicBezTo>
                    <a:pt x="934064" y="75459"/>
                    <a:pt x="1006168" y="686698"/>
                    <a:pt x="1061884" y="678504"/>
                  </a:cubicBezTo>
                  <a:cubicBezTo>
                    <a:pt x="1117600" y="670311"/>
                    <a:pt x="1171678" y="32853"/>
                    <a:pt x="1209368" y="19743"/>
                  </a:cubicBezTo>
                  <a:cubicBezTo>
                    <a:pt x="1247058" y="6633"/>
                    <a:pt x="1233949" y="588375"/>
                    <a:pt x="1288026" y="599846"/>
                  </a:cubicBezTo>
                  <a:cubicBezTo>
                    <a:pt x="1342103" y="611317"/>
                    <a:pt x="1481393" y="78736"/>
                    <a:pt x="1533832" y="88568"/>
                  </a:cubicBezTo>
                  <a:cubicBezTo>
                    <a:pt x="1586271" y="98400"/>
                    <a:pt x="1553497" y="673587"/>
                    <a:pt x="1602658" y="658839"/>
                  </a:cubicBezTo>
                  <a:cubicBezTo>
                    <a:pt x="1651819" y="644091"/>
                    <a:pt x="1763252" y="-4838"/>
                    <a:pt x="1828800" y="78"/>
                  </a:cubicBezTo>
                  <a:cubicBezTo>
                    <a:pt x="1894348" y="4994"/>
                    <a:pt x="1940232" y="678504"/>
                    <a:pt x="1995948" y="688336"/>
                  </a:cubicBezTo>
                  <a:cubicBezTo>
                    <a:pt x="2051664" y="698168"/>
                    <a:pt x="2122129" y="55795"/>
                    <a:pt x="2163097" y="59072"/>
                  </a:cubicBezTo>
                  <a:cubicBezTo>
                    <a:pt x="2204065" y="62350"/>
                    <a:pt x="2195871" y="693253"/>
                    <a:pt x="2241755" y="708001"/>
                  </a:cubicBezTo>
                  <a:cubicBezTo>
                    <a:pt x="2287639" y="722749"/>
                    <a:pt x="2394155" y="172143"/>
                    <a:pt x="2438400" y="147562"/>
                  </a:cubicBezTo>
                  <a:cubicBezTo>
                    <a:pt x="2482645" y="122981"/>
                    <a:pt x="2461342" y="583459"/>
                    <a:pt x="2507226" y="560517"/>
                  </a:cubicBezTo>
                  <a:cubicBezTo>
                    <a:pt x="2553110" y="537575"/>
                    <a:pt x="2657987" y="-14671"/>
                    <a:pt x="2713703" y="9910"/>
                  </a:cubicBezTo>
                  <a:cubicBezTo>
                    <a:pt x="2769419" y="34491"/>
                    <a:pt x="2785807" y="701446"/>
                    <a:pt x="2841523" y="708001"/>
                  </a:cubicBezTo>
                  <a:cubicBezTo>
                    <a:pt x="2897239" y="714556"/>
                    <a:pt x="3002116" y="54155"/>
                    <a:pt x="3048000" y="49239"/>
                  </a:cubicBezTo>
                  <a:cubicBezTo>
                    <a:pt x="3093884" y="44323"/>
                    <a:pt x="3087329" y="670310"/>
                    <a:pt x="3116826" y="678504"/>
                  </a:cubicBezTo>
                  <a:cubicBezTo>
                    <a:pt x="3146323" y="686698"/>
                    <a:pt x="3184013" y="100040"/>
                    <a:pt x="3224981" y="98401"/>
                  </a:cubicBezTo>
                  <a:cubicBezTo>
                    <a:pt x="3265949" y="96762"/>
                    <a:pt x="3302000" y="680143"/>
                    <a:pt x="3362632" y="668672"/>
                  </a:cubicBezTo>
                  <a:cubicBezTo>
                    <a:pt x="3423264" y="657201"/>
                    <a:pt x="3544529" y="34491"/>
                    <a:pt x="3588774" y="29575"/>
                  </a:cubicBezTo>
                  <a:cubicBezTo>
                    <a:pt x="3633019" y="24659"/>
                    <a:pt x="3583858" y="621149"/>
                    <a:pt x="3628103" y="639175"/>
                  </a:cubicBezTo>
                  <a:cubicBezTo>
                    <a:pt x="3672348" y="657201"/>
                    <a:pt x="3808361" y="132814"/>
                    <a:pt x="3854245" y="137730"/>
                  </a:cubicBezTo>
                  <a:cubicBezTo>
                    <a:pt x="3900129" y="142646"/>
                    <a:pt x="3862439" y="685059"/>
                    <a:pt x="3903407" y="668672"/>
                  </a:cubicBezTo>
                  <a:cubicBezTo>
                    <a:pt x="3944375" y="652285"/>
                    <a:pt x="4049252" y="36130"/>
                    <a:pt x="4100052" y="39407"/>
                  </a:cubicBezTo>
                  <a:cubicBezTo>
                    <a:pt x="4150852" y="42684"/>
                    <a:pt x="4157407" y="688336"/>
                    <a:pt x="4208207" y="688336"/>
                  </a:cubicBezTo>
                  <a:cubicBezTo>
                    <a:pt x="4259007" y="688336"/>
                    <a:pt x="4344220" y="37768"/>
                    <a:pt x="4404852" y="39407"/>
                  </a:cubicBezTo>
                  <a:cubicBezTo>
                    <a:pt x="4465484" y="41046"/>
                    <a:pt x="4518742" y="369607"/>
                    <a:pt x="4572000" y="698168"/>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B87FD7EB-37B8-4509-9A29-46B431D0FBD1}"/>
                </a:ext>
              </a:extLst>
            </p:cNvPr>
            <p:cNvSpPr/>
            <p:nvPr/>
          </p:nvSpPr>
          <p:spPr>
            <a:xfrm>
              <a:off x="3184888" y="4768904"/>
              <a:ext cx="2555941" cy="556962"/>
            </a:xfrm>
            <a:custGeom>
              <a:avLst/>
              <a:gdLst>
                <a:gd name="connsiteX0" fmla="*/ 0 w 4542503"/>
                <a:gd name="connsiteY0" fmla="*/ 717757 h 727617"/>
                <a:gd name="connsiteX1" fmla="*/ 127819 w 4542503"/>
                <a:gd name="connsiteY1" fmla="*/ 2 h 727617"/>
                <a:gd name="connsiteX2" fmla="*/ 186813 w 4542503"/>
                <a:gd name="connsiteY2" fmla="*/ 707924 h 727617"/>
                <a:gd name="connsiteX3" fmla="*/ 344129 w 4542503"/>
                <a:gd name="connsiteY3" fmla="*/ 98324 h 727617"/>
                <a:gd name="connsiteX4" fmla="*/ 462116 w 4542503"/>
                <a:gd name="connsiteY4" fmla="*/ 727589 h 727617"/>
                <a:gd name="connsiteX5" fmla="*/ 678426 w 4542503"/>
                <a:gd name="connsiteY5" fmla="*/ 68828 h 727617"/>
                <a:gd name="connsiteX6" fmla="*/ 737419 w 4542503"/>
                <a:gd name="connsiteY6" fmla="*/ 698092 h 727617"/>
                <a:gd name="connsiteX7" fmla="*/ 914400 w 4542503"/>
                <a:gd name="connsiteY7" fmla="*/ 68828 h 727617"/>
                <a:gd name="connsiteX8" fmla="*/ 1022555 w 4542503"/>
                <a:gd name="connsiteY8" fmla="*/ 668595 h 727617"/>
                <a:gd name="connsiteX9" fmla="*/ 1189703 w 4542503"/>
                <a:gd name="connsiteY9" fmla="*/ 68828 h 727617"/>
                <a:gd name="connsiteX10" fmla="*/ 1288026 w 4542503"/>
                <a:gd name="connsiteY10" fmla="*/ 186815 h 727617"/>
                <a:gd name="connsiteX11" fmla="*/ 1347019 w 4542503"/>
                <a:gd name="connsiteY11" fmla="*/ 68828 h 727617"/>
                <a:gd name="connsiteX12" fmla="*/ 1455174 w 4542503"/>
                <a:gd name="connsiteY12" fmla="*/ 717757 h 727617"/>
                <a:gd name="connsiteX13" fmla="*/ 1740309 w 4542503"/>
                <a:gd name="connsiteY13" fmla="*/ 29499 h 727617"/>
                <a:gd name="connsiteX14" fmla="*/ 1848464 w 4542503"/>
                <a:gd name="connsiteY14" fmla="*/ 688260 h 727617"/>
                <a:gd name="connsiteX15" fmla="*/ 2045109 w 4542503"/>
                <a:gd name="connsiteY15" fmla="*/ 58995 h 727617"/>
                <a:gd name="connsiteX16" fmla="*/ 2251587 w 4542503"/>
                <a:gd name="connsiteY16" fmla="*/ 648931 h 727617"/>
                <a:gd name="connsiteX17" fmla="*/ 2399071 w 4542503"/>
                <a:gd name="connsiteY17" fmla="*/ 39331 h 727617"/>
                <a:gd name="connsiteX18" fmla="*/ 2566219 w 4542503"/>
                <a:gd name="connsiteY18" fmla="*/ 609602 h 727617"/>
                <a:gd name="connsiteX19" fmla="*/ 2723535 w 4542503"/>
                <a:gd name="connsiteY19" fmla="*/ 49163 h 727617"/>
                <a:gd name="connsiteX20" fmla="*/ 2900516 w 4542503"/>
                <a:gd name="connsiteY20" fmla="*/ 698092 h 727617"/>
                <a:gd name="connsiteX21" fmla="*/ 3057832 w 4542503"/>
                <a:gd name="connsiteY21" fmla="*/ 167150 h 727617"/>
                <a:gd name="connsiteX22" fmla="*/ 3205316 w 4542503"/>
                <a:gd name="connsiteY22" fmla="*/ 678428 h 727617"/>
                <a:gd name="connsiteX23" fmla="*/ 3431458 w 4542503"/>
                <a:gd name="connsiteY23" fmla="*/ 29499 h 727617"/>
                <a:gd name="connsiteX24" fmla="*/ 3569109 w 4542503"/>
                <a:gd name="connsiteY24" fmla="*/ 707924 h 727617"/>
                <a:gd name="connsiteX25" fmla="*/ 3746090 w 4542503"/>
                <a:gd name="connsiteY25" fmla="*/ 58995 h 727617"/>
                <a:gd name="connsiteX26" fmla="*/ 3883742 w 4542503"/>
                <a:gd name="connsiteY26" fmla="*/ 639099 h 727617"/>
                <a:gd name="connsiteX27" fmla="*/ 3962400 w 4542503"/>
                <a:gd name="connsiteY27" fmla="*/ 648931 h 727617"/>
                <a:gd name="connsiteX28" fmla="*/ 4050890 w 4542503"/>
                <a:gd name="connsiteY28" fmla="*/ 226144 h 727617"/>
                <a:gd name="connsiteX29" fmla="*/ 4139380 w 4542503"/>
                <a:gd name="connsiteY29" fmla="*/ 39331 h 727617"/>
                <a:gd name="connsiteX30" fmla="*/ 4247535 w 4542503"/>
                <a:gd name="connsiteY30" fmla="*/ 658763 h 727617"/>
                <a:gd name="connsiteX31" fmla="*/ 4473677 w 4542503"/>
                <a:gd name="connsiteY31" fmla="*/ 39331 h 727617"/>
                <a:gd name="connsiteX32" fmla="*/ 4542503 w 4542503"/>
                <a:gd name="connsiteY32" fmla="*/ 639099 h 72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42503" h="727617">
                  <a:moveTo>
                    <a:pt x="0" y="717757"/>
                  </a:moveTo>
                  <a:cubicBezTo>
                    <a:pt x="48342" y="359699"/>
                    <a:pt x="96684" y="1641"/>
                    <a:pt x="127819" y="2"/>
                  </a:cubicBezTo>
                  <a:cubicBezTo>
                    <a:pt x="158954" y="-1637"/>
                    <a:pt x="150761" y="691537"/>
                    <a:pt x="186813" y="707924"/>
                  </a:cubicBezTo>
                  <a:cubicBezTo>
                    <a:pt x="222865" y="724311"/>
                    <a:pt x="298245" y="95047"/>
                    <a:pt x="344129" y="98324"/>
                  </a:cubicBezTo>
                  <a:cubicBezTo>
                    <a:pt x="390013" y="101601"/>
                    <a:pt x="406400" y="732505"/>
                    <a:pt x="462116" y="727589"/>
                  </a:cubicBezTo>
                  <a:cubicBezTo>
                    <a:pt x="517832" y="722673"/>
                    <a:pt x="632542" y="73744"/>
                    <a:pt x="678426" y="68828"/>
                  </a:cubicBezTo>
                  <a:cubicBezTo>
                    <a:pt x="724310" y="63912"/>
                    <a:pt x="698090" y="698092"/>
                    <a:pt x="737419" y="698092"/>
                  </a:cubicBezTo>
                  <a:cubicBezTo>
                    <a:pt x="776748" y="698092"/>
                    <a:pt x="866877" y="73744"/>
                    <a:pt x="914400" y="68828"/>
                  </a:cubicBezTo>
                  <a:cubicBezTo>
                    <a:pt x="961923" y="63912"/>
                    <a:pt x="976671" y="668595"/>
                    <a:pt x="1022555" y="668595"/>
                  </a:cubicBezTo>
                  <a:cubicBezTo>
                    <a:pt x="1068439" y="668595"/>
                    <a:pt x="1145458" y="149125"/>
                    <a:pt x="1189703" y="68828"/>
                  </a:cubicBezTo>
                  <a:cubicBezTo>
                    <a:pt x="1233948" y="-11469"/>
                    <a:pt x="1261807" y="186815"/>
                    <a:pt x="1288026" y="186815"/>
                  </a:cubicBezTo>
                  <a:cubicBezTo>
                    <a:pt x="1314245" y="186815"/>
                    <a:pt x="1319161" y="-19662"/>
                    <a:pt x="1347019" y="68828"/>
                  </a:cubicBezTo>
                  <a:cubicBezTo>
                    <a:pt x="1374877" y="157318"/>
                    <a:pt x="1389626" y="724312"/>
                    <a:pt x="1455174" y="717757"/>
                  </a:cubicBezTo>
                  <a:cubicBezTo>
                    <a:pt x="1520722" y="711202"/>
                    <a:pt x="1674761" y="34415"/>
                    <a:pt x="1740309" y="29499"/>
                  </a:cubicBezTo>
                  <a:cubicBezTo>
                    <a:pt x="1805857" y="24583"/>
                    <a:pt x="1797664" y="683344"/>
                    <a:pt x="1848464" y="688260"/>
                  </a:cubicBezTo>
                  <a:cubicBezTo>
                    <a:pt x="1899264" y="693176"/>
                    <a:pt x="1977922" y="65550"/>
                    <a:pt x="2045109" y="58995"/>
                  </a:cubicBezTo>
                  <a:cubicBezTo>
                    <a:pt x="2112296" y="52440"/>
                    <a:pt x="2192593" y="652208"/>
                    <a:pt x="2251587" y="648931"/>
                  </a:cubicBezTo>
                  <a:cubicBezTo>
                    <a:pt x="2310581" y="645654"/>
                    <a:pt x="2346632" y="45886"/>
                    <a:pt x="2399071" y="39331"/>
                  </a:cubicBezTo>
                  <a:cubicBezTo>
                    <a:pt x="2451510" y="32776"/>
                    <a:pt x="2512142" y="607963"/>
                    <a:pt x="2566219" y="609602"/>
                  </a:cubicBezTo>
                  <a:cubicBezTo>
                    <a:pt x="2620296" y="611241"/>
                    <a:pt x="2667819" y="34415"/>
                    <a:pt x="2723535" y="49163"/>
                  </a:cubicBezTo>
                  <a:cubicBezTo>
                    <a:pt x="2779251" y="63911"/>
                    <a:pt x="2844800" y="678428"/>
                    <a:pt x="2900516" y="698092"/>
                  </a:cubicBezTo>
                  <a:cubicBezTo>
                    <a:pt x="2956232" y="717756"/>
                    <a:pt x="3007032" y="170427"/>
                    <a:pt x="3057832" y="167150"/>
                  </a:cubicBezTo>
                  <a:cubicBezTo>
                    <a:pt x="3108632" y="163873"/>
                    <a:pt x="3143045" y="701370"/>
                    <a:pt x="3205316" y="678428"/>
                  </a:cubicBezTo>
                  <a:cubicBezTo>
                    <a:pt x="3267587" y="655486"/>
                    <a:pt x="3370826" y="24583"/>
                    <a:pt x="3431458" y="29499"/>
                  </a:cubicBezTo>
                  <a:cubicBezTo>
                    <a:pt x="3492090" y="34415"/>
                    <a:pt x="3516670" y="703008"/>
                    <a:pt x="3569109" y="707924"/>
                  </a:cubicBezTo>
                  <a:cubicBezTo>
                    <a:pt x="3621548" y="712840"/>
                    <a:pt x="3693651" y="70466"/>
                    <a:pt x="3746090" y="58995"/>
                  </a:cubicBezTo>
                  <a:cubicBezTo>
                    <a:pt x="3798529" y="47524"/>
                    <a:pt x="3847690" y="540776"/>
                    <a:pt x="3883742" y="639099"/>
                  </a:cubicBezTo>
                  <a:cubicBezTo>
                    <a:pt x="3919794" y="737422"/>
                    <a:pt x="3934542" y="717757"/>
                    <a:pt x="3962400" y="648931"/>
                  </a:cubicBezTo>
                  <a:cubicBezTo>
                    <a:pt x="3990258" y="580105"/>
                    <a:pt x="4021393" y="327744"/>
                    <a:pt x="4050890" y="226144"/>
                  </a:cubicBezTo>
                  <a:cubicBezTo>
                    <a:pt x="4080387" y="124544"/>
                    <a:pt x="4106606" y="-32772"/>
                    <a:pt x="4139380" y="39331"/>
                  </a:cubicBezTo>
                  <a:cubicBezTo>
                    <a:pt x="4172154" y="111434"/>
                    <a:pt x="4191819" y="658763"/>
                    <a:pt x="4247535" y="658763"/>
                  </a:cubicBezTo>
                  <a:cubicBezTo>
                    <a:pt x="4303251" y="658763"/>
                    <a:pt x="4424516" y="42608"/>
                    <a:pt x="4473677" y="39331"/>
                  </a:cubicBezTo>
                  <a:cubicBezTo>
                    <a:pt x="4522838" y="36054"/>
                    <a:pt x="4532671" y="527667"/>
                    <a:pt x="4542503" y="6390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81FACF4A-0DF1-43BD-B0AC-A3CD645D7FE6}"/>
                </a:ext>
              </a:extLst>
            </p:cNvPr>
            <p:cNvSpPr/>
            <p:nvPr/>
          </p:nvSpPr>
          <p:spPr>
            <a:xfrm>
              <a:off x="3813011" y="4277853"/>
              <a:ext cx="170904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8250523-D818-4184-9456-2BF5990748BB}"/>
                </a:ext>
              </a:extLst>
            </p:cNvPr>
            <p:cNvCxnSpPr>
              <a:cxnSpLocks/>
            </p:cNvCxnSpPr>
            <p:nvPr/>
          </p:nvCxnSpPr>
          <p:spPr>
            <a:xfrm flipH="1">
              <a:off x="1571025" y="4192460"/>
              <a:ext cx="2517293" cy="206132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BE3DF43-8360-4BCE-BF8E-5B6FB54F2580}"/>
                </a:ext>
              </a:extLst>
            </p:cNvPr>
            <p:cNvCxnSpPr>
              <a:cxnSpLocks/>
            </p:cNvCxnSpPr>
            <p:nvPr/>
          </p:nvCxnSpPr>
          <p:spPr>
            <a:xfrm flipH="1" flipV="1">
              <a:off x="4058114" y="3008309"/>
              <a:ext cx="10540" cy="119398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2D1652C-7A42-467A-B50F-EC30FC8421FE}"/>
                </a:ext>
              </a:extLst>
            </p:cNvPr>
            <p:cNvSpPr txBox="1"/>
            <p:nvPr/>
          </p:nvSpPr>
          <p:spPr>
            <a:xfrm rot="19151630">
              <a:off x="1924588" y="4798739"/>
              <a:ext cx="1593312" cy="369332"/>
            </a:xfrm>
            <a:prstGeom prst="rect">
              <a:avLst/>
            </a:prstGeom>
            <a:noFill/>
          </p:spPr>
          <p:txBody>
            <a:bodyPr wrap="square" rtlCol="0">
              <a:spAutoFit/>
            </a:bodyPr>
            <a:lstStyle/>
            <a:p>
              <a:r>
                <a:rPr lang="en-US" altLang="zh-CN" b="1" dirty="0"/>
                <a:t>Frequency</a:t>
              </a:r>
              <a:endParaRPr lang="zh-CN" altLang="en-US" b="1" dirty="0"/>
            </a:p>
          </p:txBody>
        </p:sp>
        <p:sp>
          <p:nvSpPr>
            <p:cNvPr id="42" name="文本框 41">
              <a:extLst>
                <a:ext uri="{FF2B5EF4-FFF2-40B4-BE49-F238E27FC236}">
                  <a16:creationId xmlns:a16="http://schemas.microsoft.com/office/drawing/2014/main" id="{F873068D-EE9E-42A6-A328-B1028AD591CD}"/>
                </a:ext>
              </a:extLst>
            </p:cNvPr>
            <p:cNvSpPr txBox="1"/>
            <p:nvPr/>
          </p:nvSpPr>
          <p:spPr>
            <a:xfrm>
              <a:off x="5697826" y="3798561"/>
              <a:ext cx="700833" cy="369332"/>
            </a:xfrm>
            <a:prstGeom prst="rect">
              <a:avLst/>
            </a:prstGeom>
            <a:noFill/>
          </p:spPr>
          <p:txBody>
            <a:bodyPr wrap="none" rtlCol="0">
              <a:spAutoFit/>
            </a:bodyPr>
            <a:lstStyle/>
            <a:p>
              <a:r>
                <a:rPr lang="en-US" altLang="zh-CN" b="1" dirty="0"/>
                <a:t>Time</a:t>
              </a:r>
              <a:endParaRPr lang="zh-CN" altLang="en-US" b="1" dirty="0"/>
            </a:p>
          </p:txBody>
        </p:sp>
        <p:cxnSp>
          <p:nvCxnSpPr>
            <p:cNvPr id="44" name="直接连接符 43">
              <a:extLst>
                <a:ext uri="{FF2B5EF4-FFF2-40B4-BE49-F238E27FC236}">
                  <a16:creationId xmlns:a16="http://schemas.microsoft.com/office/drawing/2014/main" id="{933B80A1-C854-4BBC-874C-FFD52FA55825}"/>
                </a:ext>
              </a:extLst>
            </p:cNvPr>
            <p:cNvCxnSpPr>
              <a:cxnSpLocks/>
            </p:cNvCxnSpPr>
            <p:nvPr/>
          </p:nvCxnSpPr>
          <p:spPr>
            <a:xfrm>
              <a:off x="1880250" y="6006928"/>
              <a:ext cx="4441892" cy="95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B71A55A-B3F8-4D38-8F98-EE92C4096393}"/>
                </a:ext>
              </a:extLst>
            </p:cNvPr>
            <p:cNvCxnSpPr>
              <a:cxnSpLocks/>
            </p:cNvCxnSpPr>
            <p:nvPr/>
          </p:nvCxnSpPr>
          <p:spPr>
            <a:xfrm>
              <a:off x="2519347" y="5486261"/>
              <a:ext cx="4281965"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AE8484D-565D-419D-93B7-2C9BBC319E50}"/>
                </a:ext>
              </a:extLst>
            </p:cNvPr>
            <p:cNvCxnSpPr>
              <a:cxnSpLocks/>
            </p:cNvCxnSpPr>
            <p:nvPr/>
          </p:nvCxnSpPr>
          <p:spPr>
            <a:xfrm>
              <a:off x="3163367" y="4999561"/>
              <a:ext cx="406073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AF187DB-FE9F-451B-983E-389974EB0C1B}"/>
                </a:ext>
              </a:extLst>
            </p:cNvPr>
            <p:cNvCxnSpPr>
              <a:cxnSpLocks/>
            </p:cNvCxnSpPr>
            <p:nvPr/>
          </p:nvCxnSpPr>
          <p:spPr>
            <a:xfrm>
              <a:off x="3687081" y="4532530"/>
              <a:ext cx="391064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50935D1D-1815-4AD8-B8E1-62ED59366BB1}"/>
                </a:ext>
              </a:extLst>
            </p:cNvPr>
            <p:cNvSpPr txBox="1"/>
            <p:nvPr/>
          </p:nvSpPr>
          <p:spPr>
            <a:xfrm>
              <a:off x="6447349" y="5879112"/>
              <a:ext cx="570273" cy="369332"/>
            </a:xfrm>
            <a:prstGeom prst="rect">
              <a:avLst/>
            </a:prstGeom>
            <a:noFill/>
          </p:spPr>
          <p:txBody>
            <a:bodyPr wrap="square" rtlCol="0">
              <a:spAutoFit/>
            </a:bodyPr>
            <a:lstStyle/>
            <a:p>
              <a:r>
                <a:rPr lang="en-US" altLang="zh-CN" dirty="0"/>
                <a:t>C1</a:t>
              </a:r>
              <a:endParaRPr lang="zh-CN" altLang="en-US" dirty="0"/>
            </a:p>
          </p:txBody>
        </p:sp>
        <p:sp>
          <p:nvSpPr>
            <p:cNvPr id="56" name="文本框 55">
              <a:extLst>
                <a:ext uri="{FF2B5EF4-FFF2-40B4-BE49-F238E27FC236}">
                  <a16:creationId xmlns:a16="http://schemas.microsoft.com/office/drawing/2014/main" id="{5884C21E-50CE-4A96-BB38-F1AD1F42B20D}"/>
                </a:ext>
              </a:extLst>
            </p:cNvPr>
            <p:cNvSpPr txBox="1"/>
            <p:nvPr/>
          </p:nvSpPr>
          <p:spPr>
            <a:xfrm>
              <a:off x="6883046" y="5325866"/>
              <a:ext cx="570273" cy="369332"/>
            </a:xfrm>
            <a:prstGeom prst="rect">
              <a:avLst/>
            </a:prstGeom>
            <a:noFill/>
          </p:spPr>
          <p:txBody>
            <a:bodyPr wrap="square" rtlCol="0">
              <a:spAutoFit/>
            </a:bodyPr>
            <a:lstStyle/>
            <a:p>
              <a:r>
                <a:rPr lang="en-US" altLang="zh-CN" dirty="0"/>
                <a:t>C2</a:t>
              </a:r>
              <a:endParaRPr lang="zh-CN" altLang="en-US" dirty="0"/>
            </a:p>
          </p:txBody>
        </p:sp>
        <p:sp>
          <p:nvSpPr>
            <p:cNvPr id="57" name="文本框 56">
              <a:extLst>
                <a:ext uri="{FF2B5EF4-FFF2-40B4-BE49-F238E27FC236}">
                  <a16:creationId xmlns:a16="http://schemas.microsoft.com/office/drawing/2014/main" id="{5A4FCD26-8E63-4158-841B-8C8EFD12C55C}"/>
                </a:ext>
              </a:extLst>
            </p:cNvPr>
            <p:cNvSpPr txBox="1"/>
            <p:nvPr/>
          </p:nvSpPr>
          <p:spPr>
            <a:xfrm>
              <a:off x="7312588" y="4814895"/>
              <a:ext cx="570273" cy="369332"/>
            </a:xfrm>
            <a:prstGeom prst="rect">
              <a:avLst/>
            </a:prstGeom>
            <a:noFill/>
          </p:spPr>
          <p:txBody>
            <a:bodyPr wrap="square" rtlCol="0">
              <a:spAutoFit/>
            </a:bodyPr>
            <a:lstStyle/>
            <a:p>
              <a:r>
                <a:rPr lang="en-US" altLang="zh-CN" dirty="0"/>
                <a:t>C3</a:t>
              </a:r>
              <a:endParaRPr lang="zh-CN" altLang="en-US" dirty="0"/>
            </a:p>
          </p:txBody>
        </p:sp>
        <p:sp>
          <p:nvSpPr>
            <p:cNvPr id="58" name="文本框 57">
              <a:extLst>
                <a:ext uri="{FF2B5EF4-FFF2-40B4-BE49-F238E27FC236}">
                  <a16:creationId xmlns:a16="http://schemas.microsoft.com/office/drawing/2014/main" id="{82243A8D-70FF-48B0-8615-0FD73AC45297}"/>
                </a:ext>
              </a:extLst>
            </p:cNvPr>
            <p:cNvSpPr txBox="1"/>
            <p:nvPr/>
          </p:nvSpPr>
          <p:spPr>
            <a:xfrm>
              <a:off x="7652569" y="4347864"/>
              <a:ext cx="570273" cy="369332"/>
            </a:xfrm>
            <a:prstGeom prst="rect">
              <a:avLst/>
            </a:prstGeom>
            <a:noFill/>
          </p:spPr>
          <p:txBody>
            <a:bodyPr wrap="square" rtlCol="0">
              <a:spAutoFit/>
            </a:bodyPr>
            <a:lstStyle/>
            <a:p>
              <a:r>
                <a:rPr lang="en-US" altLang="zh-CN" dirty="0"/>
                <a:t>C4</a:t>
              </a:r>
              <a:endParaRPr lang="zh-CN" altLang="en-US" dirty="0"/>
            </a:p>
          </p:txBody>
        </p:sp>
        <p:sp>
          <p:nvSpPr>
            <p:cNvPr id="61" name="任意多边形: 形状 60">
              <a:extLst>
                <a:ext uri="{FF2B5EF4-FFF2-40B4-BE49-F238E27FC236}">
                  <a16:creationId xmlns:a16="http://schemas.microsoft.com/office/drawing/2014/main" id="{B671D348-B506-4DB2-A65E-F6ED0CEFC894}"/>
                </a:ext>
              </a:extLst>
            </p:cNvPr>
            <p:cNvSpPr/>
            <p:nvPr/>
          </p:nvSpPr>
          <p:spPr>
            <a:xfrm>
              <a:off x="5488968" y="4262168"/>
              <a:ext cx="196435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E2F796D7-40F2-4597-96D8-607767843746}"/>
                </a:ext>
              </a:extLst>
            </p:cNvPr>
            <p:cNvSpPr/>
            <p:nvPr/>
          </p:nvSpPr>
          <p:spPr>
            <a:xfrm>
              <a:off x="5751875" y="4778460"/>
              <a:ext cx="1395438" cy="512039"/>
            </a:xfrm>
            <a:custGeom>
              <a:avLst/>
              <a:gdLst>
                <a:gd name="connsiteX0" fmla="*/ 0 w 1455174"/>
                <a:gd name="connsiteY0" fmla="*/ 442470 h 512039"/>
                <a:gd name="connsiteX1" fmla="*/ 147484 w 1455174"/>
                <a:gd name="connsiteY1" fmla="*/ 18 h 512039"/>
                <a:gd name="connsiteX2" fmla="*/ 157316 w 1455174"/>
                <a:gd name="connsiteY2" fmla="*/ 422805 h 512039"/>
                <a:gd name="connsiteX3" fmla="*/ 324464 w 1455174"/>
                <a:gd name="connsiteY3" fmla="*/ 19683 h 512039"/>
                <a:gd name="connsiteX4" fmla="*/ 363793 w 1455174"/>
                <a:gd name="connsiteY4" fmla="*/ 422805 h 512039"/>
                <a:gd name="connsiteX5" fmla="*/ 481780 w 1455174"/>
                <a:gd name="connsiteY5" fmla="*/ 49179 h 512039"/>
                <a:gd name="connsiteX6" fmla="*/ 521110 w 1455174"/>
                <a:gd name="connsiteY6" fmla="*/ 442470 h 512039"/>
                <a:gd name="connsiteX7" fmla="*/ 688258 w 1455174"/>
                <a:gd name="connsiteY7" fmla="*/ 78676 h 512039"/>
                <a:gd name="connsiteX8" fmla="*/ 766916 w 1455174"/>
                <a:gd name="connsiteY8" fmla="*/ 412973 h 512039"/>
                <a:gd name="connsiteX9" fmla="*/ 855406 w 1455174"/>
                <a:gd name="connsiteY9" fmla="*/ 137670 h 512039"/>
                <a:gd name="connsiteX10" fmla="*/ 943897 w 1455174"/>
                <a:gd name="connsiteY10" fmla="*/ 511296 h 512039"/>
                <a:gd name="connsiteX11" fmla="*/ 1081548 w 1455174"/>
                <a:gd name="connsiteY11" fmla="*/ 19683 h 512039"/>
                <a:gd name="connsiteX12" fmla="*/ 1101213 w 1455174"/>
                <a:gd name="connsiteY12" fmla="*/ 491631 h 512039"/>
                <a:gd name="connsiteX13" fmla="*/ 1238864 w 1455174"/>
                <a:gd name="connsiteY13" fmla="*/ 19683 h 512039"/>
                <a:gd name="connsiteX14" fmla="*/ 1317522 w 1455174"/>
                <a:gd name="connsiteY14" fmla="*/ 491631 h 512039"/>
                <a:gd name="connsiteX15" fmla="*/ 1415845 w 1455174"/>
                <a:gd name="connsiteY15" fmla="*/ 88509 h 512039"/>
                <a:gd name="connsiteX16" fmla="*/ 1455174 w 1455174"/>
                <a:gd name="connsiteY16" fmla="*/ 422805 h 51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5174" h="512039">
                  <a:moveTo>
                    <a:pt x="0" y="442470"/>
                  </a:moveTo>
                  <a:cubicBezTo>
                    <a:pt x="60632" y="222882"/>
                    <a:pt x="121265" y="3295"/>
                    <a:pt x="147484" y="18"/>
                  </a:cubicBezTo>
                  <a:cubicBezTo>
                    <a:pt x="173703" y="-3259"/>
                    <a:pt x="127819" y="419527"/>
                    <a:pt x="157316" y="422805"/>
                  </a:cubicBezTo>
                  <a:cubicBezTo>
                    <a:pt x="186813" y="426083"/>
                    <a:pt x="290051" y="19683"/>
                    <a:pt x="324464" y="19683"/>
                  </a:cubicBezTo>
                  <a:cubicBezTo>
                    <a:pt x="358877" y="19683"/>
                    <a:pt x="337574" y="417889"/>
                    <a:pt x="363793" y="422805"/>
                  </a:cubicBezTo>
                  <a:cubicBezTo>
                    <a:pt x="390012" y="427721"/>
                    <a:pt x="455561" y="45902"/>
                    <a:pt x="481780" y="49179"/>
                  </a:cubicBezTo>
                  <a:cubicBezTo>
                    <a:pt x="507999" y="52456"/>
                    <a:pt x="486697" y="437554"/>
                    <a:pt x="521110" y="442470"/>
                  </a:cubicBezTo>
                  <a:cubicBezTo>
                    <a:pt x="555523" y="447386"/>
                    <a:pt x="647290" y="83592"/>
                    <a:pt x="688258" y="78676"/>
                  </a:cubicBezTo>
                  <a:cubicBezTo>
                    <a:pt x="729226" y="73760"/>
                    <a:pt x="739058" y="403141"/>
                    <a:pt x="766916" y="412973"/>
                  </a:cubicBezTo>
                  <a:cubicBezTo>
                    <a:pt x="794774" y="422805"/>
                    <a:pt x="825909" y="121283"/>
                    <a:pt x="855406" y="137670"/>
                  </a:cubicBezTo>
                  <a:cubicBezTo>
                    <a:pt x="884903" y="154057"/>
                    <a:pt x="906207" y="530961"/>
                    <a:pt x="943897" y="511296"/>
                  </a:cubicBezTo>
                  <a:cubicBezTo>
                    <a:pt x="981587" y="491632"/>
                    <a:pt x="1055329" y="22960"/>
                    <a:pt x="1081548" y="19683"/>
                  </a:cubicBezTo>
                  <a:cubicBezTo>
                    <a:pt x="1107767" y="16406"/>
                    <a:pt x="1074994" y="491631"/>
                    <a:pt x="1101213" y="491631"/>
                  </a:cubicBezTo>
                  <a:cubicBezTo>
                    <a:pt x="1127432" y="491631"/>
                    <a:pt x="1202813" y="19683"/>
                    <a:pt x="1238864" y="19683"/>
                  </a:cubicBezTo>
                  <a:cubicBezTo>
                    <a:pt x="1274915" y="19683"/>
                    <a:pt x="1288025" y="480160"/>
                    <a:pt x="1317522" y="491631"/>
                  </a:cubicBezTo>
                  <a:cubicBezTo>
                    <a:pt x="1347019" y="503102"/>
                    <a:pt x="1392903" y="99980"/>
                    <a:pt x="1415845" y="88509"/>
                  </a:cubicBezTo>
                  <a:cubicBezTo>
                    <a:pt x="1438787" y="77038"/>
                    <a:pt x="1446980" y="249921"/>
                    <a:pt x="1455174" y="42280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68" name="任意多边形: 形状 11267">
              <a:extLst>
                <a:ext uri="{FF2B5EF4-FFF2-40B4-BE49-F238E27FC236}">
                  <a16:creationId xmlns:a16="http://schemas.microsoft.com/office/drawing/2014/main" id="{6356C776-D45C-4A00-A8D9-5249F51B20CA}"/>
                </a:ext>
              </a:extLst>
            </p:cNvPr>
            <p:cNvSpPr/>
            <p:nvPr/>
          </p:nvSpPr>
          <p:spPr>
            <a:xfrm>
              <a:off x="1952379" y="5760529"/>
              <a:ext cx="4015802" cy="571799"/>
            </a:xfrm>
            <a:custGeom>
              <a:avLst/>
              <a:gdLst>
                <a:gd name="connsiteX0" fmla="*/ 14073 w 4015802"/>
                <a:gd name="connsiteY0" fmla="*/ 89665 h 571799"/>
                <a:gd name="connsiteX1" fmla="*/ 43569 w 4015802"/>
                <a:gd name="connsiteY1" fmla="*/ 532116 h 571799"/>
                <a:gd name="connsiteX2" fmla="*/ 377866 w 4015802"/>
                <a:gd name="connsiteY2" fmla="*/ 30671 h 571799"/>
                <a:gd name="connsiteX3" fmla="*/ 554847 w 4015802"/>
                <a:gd name="connsiteY3" fmla="*/ 541948 h 571799"/>
                <a:gd name="connsiteX4" fmla="*/ 967802 w 4015802"/>
                <a:gd name="connsiteY4" fmla="*/ 70000 h 571799"/>
                <a:gd name="connsiteX5" fmla="*/ 1193944 w 4015802"/>
                <a:gd name="connsiteY5" fmla="*/ 561613 h 571799"/>
                <a:gd name="connsiteX6" fmla="*/ 1518408 w 4015802"/>
                <a:gd name="connsiteY6" fmla="*/ 11006 h 571799"/>
                <a:gd name="connsiteX7" fmla="*/ 1774047 w 4015802"/>
                <a:gd name="connsiteY7" fmla="*/ 512452 h 571799"/>
                <a:gd name="connsiteX8" fmla="*/ 2010021 w 4015802"/>
                <a:gd name="connsiteY8" fmla="*/ 79832 h 571799"/>
                <a:gd name="connsiteX9" fmla="*/ 2167337 w 4015802"/>
                <a:gd name="connsiteY9" fmla="*/ 482955 h 571799"/>
                <a:gd name="connsiteX10" fmla="*/ 2452473 w 4015802"/>
                <a:gd name="connsiteY10" fmla="*/ 60168 h 571799"/>
                <a:gd name="connsiteX11" fmla="*/ 2845763 w 4015802"/>
                <a:gd name="connsiteY11" fmla="*/ 561613 h 571799"/>
                <a:gd name="connsiteX12" fmla="*/ 3042408 w 4015802"/>
                <a:gd name="connsiteY12" fmla="*/ 364968 h 571799"/>
                <a:gd name="connsiteX13" fmla="*/ 3140731 w 4015802"/>
                <a:gd name="connsiteY13" fmla="*/ 512452 h 571799"/>
                <a:gd name="connsiteX14" fmla="*/ 3396369 w 4015802"/>
                <a:gd name="connsiteY14" fmla="*/ 60168 h 571799"/>
                <a:gd name="connsiteX15" fmla="*/ 3534021 w 4015802"/>
                <a:gd name="connsiteY15" fmla="*/ 571445 h 571799"/>
                <a:gd name="connsiteX16" fmla="*/ 3799492 w 4015802"/>
                <a:gd name="connsiteY16" fmla="*/ 138826 h 571799"/>
                <a:gd name="connsiteX17" fmla="*/ 3887982 w 4015802"/>
                <a:gd name="connsiteY17" fmla="*/ 20839 h 571799"/>
                <a:gd name="connsiteX18" fmla="*/ 4015802 w 4015802"/>
                <a:gd name="connsiteY18" fmla="*/ 512452 h 5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15802" h="571799">
                  <a:moveTo>
                    <a:pt x="14073" y="89665"/>
                  </a:moveTo>
                  <a:cubicBezTo>
                    <a:pt x="-1495" y="315806"/>
                    <a:pt x="-17063" y="541948"/>
                    <a:pt x="43569" y="532116"/>
                  </a:cubicBezTo>
                  <a:cubicBezTo>
                    <a:pt x="104201" y="522284"/>
                    <a:pt x="292653" y="29032"/>
                    <a:pt x="377866" y="30671"/>
                  </a:cubicBezTo>
                  <a:cubicBezTo>
                    <a:pt x="463079" y="32310"/>
                    <a:pt x="456524" y="535393"/>
                    <a:pt x="554847" y="541948"/>
                  </a:cubicBezTo>
                  <a:cubicBezTo>
                    <a:pt x="653170" y="548503"/>
                    <a:pt x="861286" y="66723"/>
                    <a:pt x="967802" y="70000"/>
                  </a:cubicBezTo>
                  <a:cubicBezTo>
                    <a:pt x="1074318" y="73277"/>
                    <a:pt x="1102176" y="571445"/>
                    <a:pt x="1193944" y="561613"/>
                  </a:cubicBezTo>
                  <a:cubicBezTo>
                    <a:pt x="1285712" y="551781"/>
                    <a:pt x="1421724" y="19199"/>
                    <a:pt x="1518408" y="11006"/>
                  </a:cubicBezTo>
                  <a:cubicBezTo>
                    <a:pt x="1615092" y="2813"/>
                    <a:pt x="1692112" y="500981"/>
                    <a:pt x="1774047" y="512452"/>
                  </a:cubicBezTo>
                  <a:cubicBezTo>
                    <a:pt x="1855983" y="523923"/>
                    <a:pt x="1944473" y="84748"/>
                    <a:pt x="2010021" y="79832"/>
                  </a:cubicBezTo>
                  <a:cubicBezTo>
                    <a:pt x="2075569" y="74916"/>
                    <a:pt x="2093595" y="486232"/>
                    <a:pt x="2167337" y="482955"/>
                  </a:cubicBezTo>
                  <a:cubicBezTo>
                    <a:pt x="2241079" y="479678"/>
                    <a:pt x="2339402" y="47058"/>
                    <a:pt x="2452473" y="60168"/>
                  </a:cubicBezTo>
                  <a:cubicBezTo>
                    <a:pt x="2565544" y="73278"/>
                    <a:pt x="2747441" y="510813"/>
                    <a:pt x="2845763" y="561613"/>
                  </a:cubicBezTo>
                  <a:cubicBezTo>
                    <a:pt x="2944086" y="612413"/>
                    <a:pt x="2993247" y="373162"/>
                    <a:pt x="3042408" y="364968"/>
                  </a:cubicBezTo>
                  <a:cubicBezTo>
                    <a:pt x="3091569" y="356775"/>
                    <a:pt x="3081738" y="563252"/>
                    <a:pt x="3140731" y="512452"/>
                  </a:cubicBezTo>
                  <a:cubicBezTo>
                    <a:pt x="3199724" y="461652"/>
                    <a:pt x="3330821" y="50336"/>
                    <a:pt x="3396369" y="60168"/>
                  </a:cubicBezTo>
                  <a:cubicBezTo>
                    <a:pt x="3461917" y="70000"/>
                    <a:pt x="3466834" y="558335"/>
                    <a:pt x="3534021" y="571445"/>
                  </a:cubicBezTo>
                  <a:cubicBezTo>
                    <a:pt x="3601208" y="584555"/>
                    <a:pt x="3740499" y="230594"/>
                    <a:pt x="3799492" y="138826"/>
                  </a:cubicBezTo>
                  <a:cubicBezTo>
                    <a:pt x="3858486" y="47058"/>
                    <a:pt x="3851930" y="-41432"/>
                    <a:pt x="3887982" y="20839"/>
                  </a:cubicBezTo>
                  <a:cubicBezTo>
                    <a:pt x="3924034" y="83110"/>
                    <a:pt x="3969918" y="297781"/>
                    <a:pt x="4015802" y="51245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BDD446BE-F021-48AB-9E46-4BFF76944D0C}"/>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007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圆角 78">
            <a:extLst>
              <a:ext uri="{FF2B5EF4-FFF2-40B4-BE49-F238E27FC236}">
                <a16:creationId xmlns:a16="http://schemas.microsoft.com/office/drawing/2014/main" id="{6CE837A9-9AA7-4A06-9926-6B1979571EB4}"/>
              </a:ext>
            </a:extLst>
          </p:cNvPr>
          <p:cNvSpPr/>
          <p:nvPr/>
        </p:nvSpPr>
        <p:spPr>
          <a:xfrm>
            <a:off x="1133062" y="1902225"/>
            <a:ext cx="9513922" cy="445084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dirty="0"/>
              <a:t>物理层过程特性 </a:t>
            </a:r>
          </a:p>
        </p:txBody>
      </p:sp>
      <p:sp>
        <p:nvSpPr>
          <p:cNvPr id="4" name="灯片编号占位符 3"/>
          <p:cNvSpPr>
            <a:spLocks noGrp="1"/>
          </p:cNvSpPr>
          <p:nvPr>
            <p:ph type="sldNum" sz="quarter" idx="12"/>
          </p:nvPr>
        </p:nvSpPr>
        <p:spPr>
          <a:xfrm>
            <a:off x="8610600" y="6195709"/>
            <a:ext cx="2743200" cy="365125"/>
          </a:xfrm>
        </p:spPr>
        <p:txBody>
          <a:bodyPr/>
          <a:lstStyle/>
          <a:p>
            <a:fld id="{8D4D1E41-7A09-AB4A-A4E1-09765ADA2698}" type="slidenum">
              <a:rPr kumimoji="1" lang="zh-CN" altLang="en-US" smtClean="0"/>
              <a:pPr/>
              <a:t>13</a:t>
            </a:fld>
            <a:endParaRPr kumimoji="1" lang="zh-CN" altLang="en-US" dirty="0"/>
          </a:p>
        </p:txBody>
      </p:sp>
      <p:sp>
        <p:nvSpPr>
          <p:cNvPr id="5" name="内容占位符 2"/>
          <p:cNvSpPr>
            <a:spLocks noGrp="1"/>
          </p:cNvSpPr>
          <p:nvPr>
            <p:ph idx="1"/>
          </p:nvPr>
        </p:nvSpPr>
        <p:spPr>
          <a:xfrm>
            <a:off x="765758" y="1381210"/>
            <a:ext cx="10515600" cy="530984"/>
          </a:xfrm>
        </p:spPr>
        <p:txBody>
          <a:bodyPr/>
          <a:lstStyle/>
          <a:p>
            <a:r>
              <a:rPr lang="zh-CN" altLang="en-US" dirty="0"/>
              <a:t>指明</a:t>
            </a:r>
            <a:r>
              <a:rPr lang="zh-CN" altLang="en-US" dirty="0">
                <a:solidFill>
                  <a:srgbClr val="C00000"/>
                </a:solidFill>
              </a:rPr>
              <a:t>对于不同功能的各种可能事件的出现顺序</a:t>
            </a:r>
            <a:endParaRPr lang="en-US" altLang="zh-CN" dirty="0">
              <a:solidFill>
                <a:srgbClr val="C00000"/>
              </a:solidFill>
            </a:endParaRPr>
          </a:p>
          <a:p>
            <a:pPr marL="0" indent="0">
              <a:buNone/>
            </a:pPr>
            <a:endParaRPr lang="zh-CN" altLang="en-US" dirty="0"/>
          </a:p>
          <a:p>
            <a:endParaRPr lang="zh-CN" altLang="en-US" dirty="0"/>
          </a:p>
        </p:txBody>
      </p:sp>
      <p:grpSp>
        <p:nvGrpSpPr>
          <p:cNvPr id="99" name="组合 98"/>
          <p:cNvGrpSpPr/>
          <p:nvPr/>
        </p:nvGrpSpPr>
        <p:grpSpPr>
          <a:xfrm>
            <a:off x="1445034" y="1997007"/>
            <a:ext cx="9201949" cy="4356060"/>
            <a:chOff x="1508551" y="2142673"/>
            <a:chExt cx="9201949" cy="4356060"/>
          </a:xfrm>
        </p:grpSpPr>
        <p:grpSp>
          <p:nvGrpSpPr>
            <p:cNvPr id="87" name="组合 86"/>
            <p:cNvGrpSpPr/>
            <p:nvPr/>
          </p:nvGrpSpPr>
          <p:grpSpPr>
            <a:xfrm>
              <a:off x="1508551" y="2818356"/>
              <a:ext cx="8762792" cy="3680377"/>
              <a:chOff x="2022117" y="2693096"/>
              <a:chExt cx="8762792" cy="3680377"/>
            </a:xfrm>
          </p:grpSpPr>
          <p:pic>
            <p:nvPicPr>
              <p:cNvPr id="1030" name="Picture 6"/>
              <p:cNvPicPr>
                <a:picLocks noChangeAspect="1" noChangeArrowheads="1"/>
              </p:cNvPicPr>
              <p:nvPr/>
            </p:nvPicPr>
            <p:blipFill>
              <a:blip r:embed="rId2"/>
              <a:srcRect/>
              <a:stretch>
                <a:fillRect/>
              </a:stretch>
            </p:blipFill>
            <p:spPr bwMode="auto">
              <a:xfrm>
                <a:off x="3106453" y="4838031"/>
                <a:ext cx="7515617" cy="1206000"/>
              </a:xfrm>
              <a:prstGeom prst="rect">
                <a:avLst/>
              </a:prstGeom>
              <a:noFill/>
              <a:ln w="9525">
                <a:noFill/>
                <a:miter lim="800000"/>
                <a:headEnd/>
                <a:tailEnd/>
              </a:ln>
              <a:effectLst/>
            </p:spPr>
          </p:pic>
          <p:pic>
            <p:nvPicPr>
              <p:cNvPr id="1029" name="Picture 5"/>
              <p:cNvPicPr>
                <a:picLocks noChangeArrowheads="1"/>
              </p:cNvPicPr>
              <p:nvPr/>
            </p:nvPicPr>
            <p:blipFill>
              <a:blip r:embed="rId3"/>
              <a:srcRect/>
              <a:stretch>
                <a:fillRect/>
              </a:stretch>
            </p:blipFill>
            <p:spPr bwMode="auto">
              <a:xfrm>
                <a:off x="3106454" y="4443609"/>
                <a:ext cx="7515617" cy="432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106455" y="2755726"/>
                <a:ext cx="7515616" cy="1715004"/>
              </a:xfrm>
              <a:prstGeom prst="rect">
                <a:avLst/>
              </a:prstGeom>
              <a:noFill/>
              <a:ln w="9525">
                <a:noFill/>
                <a:miter lim="800000"/>
                <a:headEnd/>
                <a:tailEnd/>
              </a:ln>
              <a:effectLst/>
            </p:spPr>
          </p:pic>
          <p:cxnSp>
            <p:nvCxnSpPr>
              <p:cNvPr id="8" name="直接连接符 7"/>
              <p:cNvCxnSpPr/>
              <p:nvPr/>
            </p:nvCxnSpPr>
            <p:spPr>
              <a:xfrm>
                <a:off x="4910203" y="2768251"/>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104340" y="2768252"/>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281819" y="2693096"/>
                <a:ext cx="1620000" cy="369332"/>
                <a:chOff x="3281819" y="2655518"/>
                <a:chExt cx="1620000" cy="369332"/>
              </a:xfrm>
            </p:grpSpPr>
            <p:cxnSp>
              <p:nvCxnSpPr>
                <p:cNvPr id="11" name="直接箭头连接符 10"/>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1819" y="2655518"/>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启呼</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摘机</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33" name="组合 32"/>
              <p:cNvGrpSpPr/>
              <p:nvPr/>
            </p:nvGrpSpPr>
            <p:grpSpPr>
              <a:xfrm>
                <a:off x="8116866" y="3583167"/>
                <a:ext cx="1620000" cy="369332"/>
                <a:chOff x="9070931" y="3708427"/>
                <a:chExt cx="1620000" cy="369332"/>
              </a:xfrm>
            </p:grpSpPr>
            <p:cxnSp>
              <p:nvCxnSpPr>
                <p:cNvPr id="14" name="直接箭头连接符 13"/>
                <p:cNvCxnSpPr/>
                <p:nvPr/>
              </p:nvCxnSpPr>
              <p:spPr>
                <a:xfrm flipV="1">
                  <a:off x="9070931" y="4059156"/>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0931" y="3708427"/>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振铃信号</a:t>
                  </a:r>
                </a:p>
              </p:txBody>
            </p:sp>
          </p:grpSp>
          <p:cxnSp>
            <p:nvCxnSpPr>
              <p:cNvPr id="17" name="直接箭头连接符 16"/>
              <p:cNvCxnSpPr/>
              <p:nvPr/>
            </p:nvCxnSpPr>
            <p:spPr>
              <a:xfrm flipV="1">
                <a:off x="3290203" y="3359064"/>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77677" y="3020861"/>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拨号信号</a:t>
                </a:r>
              </a:p>
            </p:txBody>
          </p:sp>
          <p:grpSp>
            <p:nvGrpSpPr>
              <p:cNvPr id="29" name="组合 28"/>
              <p:cNvGrpSpPr/>
              <p:nvPr/>
            </p:nvGrpSpPr>
            <p:grpSpPr>
              <a:xfrm>
                <a:off x="4897677" y="3132953"/>
                <a:ext cx="3194137" cy="369332"/>
                <a:chOff x="4897677" y="3308317"/>
                <a:chExt cx="3194137" cy="369332"/>
              </a:xfrm>
            </p:grpSpPr>
            <p:cxnSp>
              <p:nvCxnSpPr>
                <p:cNvPr id="21" name="直接箭头连接符 2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98093" y="330831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占用信号</a:t>
                  </a:r>
                </a:p>
              </p:txBody>
            </p:sp>
          </p:grpSp>
          <p:grpSp>
            <p:nvGrpSpPr>
              <p:cNvPr id="35" name="组合 34"/>
              <p:cNvGrpSpPr/>
              <p:nvPr/>
            </p:nvGrpSpPr>
            <p:grpSpPr>
              <a:xfrm>
                <a:off x="8104340" y="3908483"/>
                <a:ext cx="1620000" cy="369332"/>
                <a:chOff x="9880931" y="1641632"/>
                <a:chExt cx="1620000" cy="369332"/>
              </a:xfrm>
            </p:grpSpPr>
            <p:cxnSp>
              <p:nvCxnSpPr>
                <p:cNvPr id="23" name="直接箭头连接符 22"/>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80931" y="1641632"/>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应答</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摘机</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61" name="组合 60"/>
              <p:cNvGrpSpPr/>
              <p:nvPr/>
            </p:nvGrpSpPr>
            <p:grpSpPr>
              <a:xfrm>
                <a:off x="4897677" y="5263742"/>
                <a:ext cx="3194137" cy="369332"/>
                <a:chOff x="5450909" y="2405359"/>
                <a:chExt cx="3194137" cy="369332"/>
              </a:xfrm>
            </p:grpSpPr>
            <p:cxnSp>
              <p:nvCxnSpPr>
                <p:cNvPr id="27" name="直接箭头连接符 26"/>
                <p:cNvCxnSpPr/>
                <p:nvPr/>
              </p:nvCxnSpPr>
              <p:spPr>
                <a:xfrm>
                  <a:off x="5450909" y="2756088"/>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51325" y="2405359"/>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前向拆线信号</a:t>
                  </a:r>
                </a:p>
              </p:txBody>
            </p:sp>
          </p:grpSp>
          <p:grpSp>
            <p:nvGrpSpPr>
              <p:cNvPr id="30" name="组合 29"/>
              <p:cNvGrpSpPr/>
              <p:nvPr/>
            </p:nvGrpSpPr>
            <p:grpSpPr>
              <a:xfrm>
                <a:off x="4899765" y="3457907"/>
                <a:ext cx="3194137" cy="369332"/>
                <a:chOff x="4897677" y="3308317"/>
                <a:chExt cx="3194137" cy="369332"/>
              </a:xfrm>
            </p:grpSpPr>
            <p:cxnSp>
              <p:nvCxnSpPr>
                <p:cNvPr id="31" name="直接箭头连接符 3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98093" y="330831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选择信号</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路由信号</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36" name="组合 35"/>
              <p:cNvGrpSpPr/>
              <p:nvPr/>
            </p:nvGrpSpPr>
            <p:grpSpPr>
              <a:xfrm>
                <a:off x="3277677" y="3582806"/>
                <a:ext cx="1620000" cy="369332"/>
                <a:chOff x="9880931" y="1641632"/>
                <a:chExt cx="1620000" cy="369332"/>
              </a:xfrm>
            </p:grpSpPr>
            <p:cxnSp>
              <p:nvCxnSpPr>
                <p:cNvPr id="37" name="直接箭头连接符 36"/>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880931" y="1641632"/>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回铃音信号</a:t>
                  </a:r>
                </a:p>
              </p:txBody>
            </p:sp>
          </p:grpSp>
          <p:grpSp>
            <p:nvGrpSpPr>
              <p:cNvPr id="39" name="组合 38"/>
              <p:cNvGrpSpPr/>
              <p:nvPr/>
            </p:nvGrpSpPr>
            <p:grpSpPr>
              <a:xfrm>
                <a:off x="8091814" y="4824969"/>
                <a:ext cx="1620000" cy="369332"/>
                <a:chOff x="9880931" y="1641632"/>
                <a:chExt cx="1620000" cy="369332"/>
              </a:xfrm>
            </p:grpSpPr>
            <p:cxnSp>
              <p:nvCxnSpPr>
                <p:cNvPr id="40" name="直接箭头连接符 39"/>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880931" y="1641632"/>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复原</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挂机</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cxnSp>
            <p:nvCxnSpPr>
              <p:cNvPr id="42" name="直接箭头连接符 41"/>
              <p:cNvCxnSpPr/>
              <p:nvPr/>
            </p:nvCxnSpPr>
            <p:spPr>
              <a:xfrm>
                <a:off x="4901819" y="393389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910203" y="4034105"/>
                <a:ext cx="3194137" cy="369332"/>
                <a:chOff x="8372606" y="1841687"/>
                <a:chExt cx="3194137" cy="369332"/>
              </a:xfrm>
            </p:grpSpPr>
            <p:cxnSp>
              <p:nvCxnSpPr>
                <p:cNvPr id="43" name="直接箭头连接符 42"/>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73022" y="184168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应答信号</a:t>
                  </a:r>
                </a:p>
              </p:txBody>
            </p:sp>
          </p:grpSp>
          <p:grpSp>
            <p:nvGrpSpPr>
              <p:cNvPr id="57" name="组合 56"/>
              <p:cNvGrpSpPr/>
              <p:nvPr/>
            </p:nvGrpSpPr>
            <p:grpSpPr>
              <a:xfrm>
                <a:off x="4897677" y="4950591"/>
                <a:ext cx="3194137" cy="369332"/>
                <a:chOff x="296483" y="3283627"/>
                <a:chExt cx="3194137" cy="369332"/>
              </a:xfrm>
            </p:grpSpPr>
            <p:cxnSp>
              <p:nvCxnSpPr>
                <p:cNvPr id="45" name="直接箭头连接符 44"/>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899" y="328362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反向挂机信号</a:t>
                  </a:r>
                </a:p>
              </p:txBody>
            </p:sp>
          </p:grpSp>
          <p:grpSp>
            <p:nvGrpSpPr>
              <p:cNvPr id="49" name="组合 48"/>
              <p:cNvGrpSpPr/>
              <p:nvPr/>
            </p:nvGrpSpPr>
            <p:grpSpPr>
              <a:xfrm>
                <a:off x="4912291" y="4424499"/>
                <a:ext cx="3194137" cy="369332"/>
                <a:chOff x="8372606" y="1841687"/>
                <a:chExt cx="3194137" cy="369332"/>
              </a:xfrm>
            </p:grpSpPr>
            <p:cxnSp>
              <p:nvCxnSpPr>
                <p:cNvPr id="50" name="直接箭头连接符 49"/>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573022" y="184168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通话</a:t>
                  </a:r>
                </a:p>
              </p:txBody>
            </p:sp>
          </p:grpSp>
          <p:cxnSp>
            <p:nvCxnSpPr>
              <p:cNvPr id="55" name="直接箭头连接符 54"/>
              <p:cNvCxnSpPr/>
              <p:nvPr/>
            </p:nvCxnSpPr>
            <p:spPr>
              <a:xfrm flipV="1">
                <a:off x="3277677" y="4775228"/>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04340" y="4775228"/>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912291" y="5566453"/>
                <a:ext cx="3194137" cy="369332"/>
                <a:chOff x="296483" y="3283627"/>
                <a:chExt cx="3194137" cy="369332"/>
              </a:xfrm>
            </p:grpSpPr>
            <p:cxnSp>
              <p:nvCxnSpPr>
                <p:cNvPr id="64" name="直接箭头连接符 63"/>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96899" y="3283627"/>
                  <a:ext cx="2780778"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拆线证实信号</a:t>
                  </a:r>
                </a:p>
              </p:txBody>
            </p:sp>
          </p:grpSp>
          <p:grpSp>
            <p:nvGrpSpPr>
              <p:cNvPr id="66" name="组合 65"/>
              <p:cNvGrpSpPr/>
              <p:nvPr/>
            </p:nvGrpSpPr>
            <p:grpSpPr>
              <a:xfrm>
                <a:off x="3265151" y="5063687"/>
                <a:ext cx="1620000" cy="369332"/>
                <a:chOff x="3281819" y="2655518"/>
                <a:chExt cx="1620000" cy="369332"/>
              </a:xfrm>
            </p:grpSpPr>
            <p:cxnSp>
              <p:nvCxnSpPr>
                <p:cNvPr id="67" name="直接箭头连接符 66"/>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281819" y="2655518"/>
                  <a:ext cx="1620000"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复原</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挂机</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sp>
            <p:nvSpPr>
              <p:cNvPr id="76" name="TextBox 75"/>
              <p:cNvSpPr txBox="1"/>
              <p:nvPr/>
            </p:nvSpPr>
            <p:spPr>
              <a:xfrm>
                <a:off x="8004131" y="3020580"/>
                <a:ext cx="2780778" cy="369332"/>
              </a:xfrm>
              <a:prstGeom prst="rect">
                <a:avLst/>
              </a:prstGeom>
              <a:noFill/>
            </p:spPr>
            <p:txBody>
              <a:bodyPr wrap="square" rtlCol="0">
                <a:spAutoFit/>
              </a:bodyPr>
              <a:lstStyle/>
              <a:p>
                <a:pPr algn="ctr"/>
                <a:r>
                  <a:rPr lang="zh-CN" altLang="en-US" dirty="0">
                    <a:solidFill>
                      <a:srgbClr val="FF0000"/>
                    </a:solidFill>
                    <a:latin typeface="Microsoft YaHei" panose="020B0503020204020204" pitchFamily="34" charset="-122"/>
                    <a:ea typeface="Microsoft YaHei" panose="020B0503020204020204" pitchFamily="34" charset="-122"/>
                  </a:rPr>
                  <a:t>功能：建立通信通道</a:t>
                </a:r>
              </a:p>
            </p:txBody>
          </p:sp>
          <p:sp>
            <p:nvSpPr>
              <p:cNvPr id="77" name="TextBox 76"/>
              <p:cNvSpPr txBox="1"/>
              <p:nvPr/>
            </p:nvSpPr>
            <p:spPr>
              <a:xfrm>
                <a:off x="9124166" y="4409886"/>
                <a:ext cx="1535482" cy="369332"/>
              </a:xfrm>
              <a:prstGeom prst="rect">
                <a:avLst/>
              </a:prstGeom>
              <a:noFill/>
            </p:spPr>
            <p:txBody>
              <a:bodyPr wrap="square" rtlCol="0">
                <a:spAutoFit/>
              </a:bodyPr>
              <a:lstStyle/>
              <a:p>
                <a:pPr algn="ctr"/>
                <a:r>
                  <a:rPr lang="zh-CN" altLang="en-US" dirty="0">
                    <a:solidFill>
                      <a:srgbClr val="FF0000"/>
                    </a:solidFill>
                    <a:latin typeface="Microsoft YaHei" panose="020B0503020204020204" pitchFamily="34" charset="-122"/>
                    <a:ea typeface="Microsoft YaHei" panose="020B0503020204020204" pitchFamily="34" charset="-122"/>
                  </a:rPr>
                  <a:t>功能：传输</a:t>
                </a:r>
              </a:p>
            </p:txBody>
          </p:sp>
          <p:sp>
            <p:nvSpPr>
              <p:cNvPr id="78" name="TextBox 77"/>
              <p:cNvSpPr txBox="1"/>
              <p:nvPr/>
            </p:nvSpPr>
            <p:spPr>
              <a:xfrm>
                <a:off x="8095955" y="5363950"/>
                <a:ext cx="2613797" cy="369332"/>
              </a:xfrm>
              <a:prstGeom prst="rect">
                <a:avLst/>
              </a:prstGeom>
              <a:noFill/>
            </p:spPr>
            <p:txBody>
              <a:bodyPr wrap="square" rtlCol="0">
                <a:spAutoFit/>
              </a:bodyPr>
              <a:lstStyle/>
              <a:p>
                <a:pPr algn="ctr"/>
                <a:r>
                  <a:rPr lang="zh-CN" altLang="en-US" dirty="0">
                    <a:solidFill>
                      <a:srgbClr val="FF0000"/>
                    </a:solidFill>
                    <a:latin typeface="Microsoft YaHei" panose="020B0503020204020204" pitchFamily="34" charset="-122"/>
                    <a:ea typeface="Microsoft YaHei" panose="020B0503020204020204" pitchFamily="34" charset="-122"/>
                  </a:rPr>
                  <a:t>功能：撤销通信通道</a:t>
                </a:r>
              </a:p>
            </p:txBody>
          </p:sp>
          <p:pic>
            <p:nvPicPr>
              <p:cNvPr id="1036" name="Picture 12"/>
              <p:cNvPicPr>
                <a:picLocks noChangeArrowheads="1"/>
              </p:cNvPicPr>
              <p:nvPr/>
            </p:nvPicPr>
            <p:blipFill>
              <a:blip r:embed="rId5"/>
              <a:srcRect/>
              <a:stretch>
                <a:fillRect/>
              </a:stretch>
            </p:blipFill>
            <p:spPr bwMode="auto">
              <a:xfrm>
                <a:off x="2893512" y="2768252"/>
                <a:ext cx="108000" cy="1656247"/>
              </a:xfrm>
              <a:prstGeom prst="rect">
                <a:avLst/>
              </a:prstGeom>
              <a:noFill/>
              <a:ln w="9525">
                <a:noFill/>
                <a:miter lim="800000"/>
                <a:headEnd/>
                <a:tailEnd/>
              </a:ln>
              <a:effectLst/>
            </p:spPr>
          </p:pic>
          <p:pic>
            <p:nvPicPr>
              <p:cNvPr id="81" name="Picture 12"/>
              <p:cNvPicPr>
                <a:picLocks noChangeArrowheads="1"/>
              </p:cNvPicPr>
              <p:nvPr/>
            </p:nvPicPr>
            <p:blipFill>
              <a:blip r:embed="rId5"/>
              <a:srcRect/>
              <a:stretch>
                <a:fillRect/>
              </a:stretch>
            </p:blipFill>
            <p:spPr bwMode="auto">
              <a:xfrm>
                <a:off x="2887457" y="4850557"/>
                <a:ext cx="108000" cy="1157695"/>
              </a:xfrm>
              <a:prstGeom prst="rect">
                <a:avLst/>
              </a:prstGeom>
              <a:noFill/>
              <a:ln w="9525">
                <a:noFill/>
                <a:miter lim="800000"/>
                <a:headEnd/>
                <a:tailEnd/>
              </a:ln>
              <a:effectLst/>
            </p:spPr>
          </p:pic>
          <p:sp>
            <p:nvSpPr>
              <p:cNvPr id="82" name="TextBox 81"/>
              <p:cNvSpPr txBox="1"/>
              <p:nvPr/>
            </p:nvSpPr>
            <p:spPr>
              <a:xfrm>
                <a:off x="2022117" y="2935773"/>
                <a:ext cx="865340" cy="1200329"/>
              </a:xfrm>
              <a:prstGeom prst="rect">
                <a:avLst/>
              </a:prstGeom>
              <a:noFill/>
            </p:spPr>
            <p:txBody>
              <a:bodyPr wrap="square" rtlCol="0">
                <a:spAutoFit/>
              </a:bodyPr>
              <a:lstStyle/>
              <a:p>
                <a:pPr algn="ctr"/>
                <a:r>
                  <a:rPr lang="zh-CN" altLang="en-US" dirty="0">
                    <a:solidFill>
                      <a:schemeClr val="accent1"/>
                    </a:solidFill>
                    <a:latin typeface="Microsoft YaHei" panose="020B0503020204020204" pitchFamily="34" charset="-122"/>
                    <a:ea typeface="Microsoft YaHei" panose="020B0503020204020204" pitchFamily="34" charset="-122"/>
                  </a:rPr>
                  <a:t>拨号连接事件序列</a:t>
                </a:r>
              </a:p>
            </p:txBody>
          </p:sp>
          <p:sp>
            <p:nvSpPr>
              <p:cNvPr id="83" name="TextBox 82"/>
              <p:cNvSpPr txBox="1"/>
              <p:nvPr/>
            </p:nvSpPr>
            <p:spPr>
              <a:xfrm>
                <a:off x="2022117" y="4755858"/>
                <a:ext cx="865340" cy="1200329"/>
              </a:xfrm>
              <a:prstGeom prst="rect">
                <a:avLst/>
              </a:prstGeom>
              <a:noFill/>
            </p:spPr>
            <p:txBody>
              <a:bodyPr wrap="square" rtlCol="0">
                <a:spAutoFit/>
              </a:bodyPr>
              <a:lstStyle/>
              <a:p>
                <a:pPr algn="ctr"/>
                <a:r>
                  <a:rPr lang="zh-CN" altLang="en-US" dirty="0">
                    <a:solidFill>
                      <a:schemeClr val="accent1"/>
                    </a:solidFill>
                    <a:latin typeface="Microsoft YaHei" panose="020B0503020204020204" pitchFamily="34" charset="-122"/>
                    <a:ea typeface="Microsoft YaHei" panose="020B0503020204020204" pitchFamily="34" charset="-122"/>
                  </a:rPr>
                  <a:t>挂机拆线事件序列</a:t>
                </a:r>
              </a:p>
            </p:txBody>
          </p:sp>
          <p:sp>
            <p:nvSpPr>
              <p:cNvPr id="84" name="TextBox 83"/>
              <p:cNvSpPr txBox="1"/>
              <p:nvPr/>
            </p:nvSpPr>
            <p:spPr>
              <a:xfrm>
                <a:off x="3001512" y="6004141"/>
                <a:ext cx="1991638" cy="369332"/>
              </a:xfrm>
              <a:prstGeom prst="rect">
                <a:avLst/>
              </a:prstGeom>
              <a:noFill/>
            </p:spPr>
            <p:txBody>
              <a:bodyPr wrap="square" rtlCol="0">
                <a:spAutoFit/>
              </a:bodyPr>
              <a:lstStyle/>
              <a:p>
                <a:pPr algn="ctr"/>
                <a:r>
                  <a:rPr lang="zh-CN" altLang="en-US" dirty="0">
                    <a:solidFill>
                      <a:srgbClr val="00B050"/>
                    </a:solidFill>
                    <a:latin typeface="Microsoft YaHei" panose="020B0503020204020204" pitchFamily="34" charset="-122"/>
                    <a:ea typeface="Microsoft YaHei" panose="020B0503020204020204" pitchFamily="34" charset="-122"/>
                  </a:rPr>
                  <a:t>用户线信号</a:t>
                </a:r>
              </a:p>
            </p:txBody>
          </p:sp>
          <p:sp>
            <p:nvSpPr>
              <p:cNvPr id="85" name="TextBox 84"/>
              <p:cNvSpPr txBox="1"/>
              <p:nvPr/>
            </p:nvSpPr>
            <p:spPr>
              <a:xfrm>
                <a:off x="5458701" y="5993927"/>
                <a:ext cx="1991638" cy="369332"/>
              </a:xfrm>
              <a:prstGeom prst="rect">
                <a:avLst/>
              </a:prstGeom>
              <a:noFill/>
            </p:spPr>
            <p:txBody>
              <a:bodyPr wrap="square" rtlCol="0">
                <a:spAutoFit/>
              </a:bodyPr>
              <a:lstStyle/>
              <a:p>
                <a:pPr algn="ctr"/>
                <a:r>
                  <a:rPr lang="zh-CN" altLang="en-US" dirty="0">
                    <a:solidFill>
                      <a:srgbClr val="00B050"/>
                    </a:solidFill>
                    <a:latin typeface="Microsoft YaHei" panose="020B0503020204020204" pitchFamily="34" charset="-122"/>
                    <a:ea typeface="Microsoft YaHei" panose="020B0503020204020204" pitchFamily="34" charset="-122"/>
                  </a:rPr>
                  <a:t>局间信号</a:t>
                </a:r>
              </a:p>
            </p:txBody>
          </p:sp>
          <p:sp>
            <p:nvSpPr>
              <p:cNvPr id="86" name="TextBox 85"/>
              <p:cNvSpPr txBox="1"/>
              <p:nvPr/>
            </p:nvSpPr>
            <p:spPr>
              <a:xfrm>
                <a:off x="8364739" y="5983200"/>
                <a:ext cx="1991638" cy="369332"/>
              </a:xfrm>
              <a:prstGeom prst="rect">
                <a:avLst/>
              </a:prstGeom>
              <a:noFill/>
            </p:spPr>
            <p:txBody>
              <a:bodyPr wrap="square" rtlCol="0">
                <a:spAutoFit/>
              </a:bodyPr>
              <a:lstStyle/>
              <a:p>
                <a:pPr algn="ctr"/>
                <a:r>
                  <a:rPr lang="zh-CN" altLang="en-US" dirty="0">
                    <a:solidFill>
                      <a:srgbClr val="00B050"/>
                    </a:solidFill>
                    <a:latin typeface="Microsoft YaHei" panose="020B0503020204020204" pitchFamily="34" charset="-122"/>
                    <a:ea typeface="Microsoft YaHei" panose="020B0503020204020204" pitchFamily="34" charset="-122"/>
                  </a:rPr>
                  <a:t>用户线信号</a:t>
                </a:r>
              </a:p>
            </p:txBody>
          </p:sp>
        </p:grpSp>
        <p:pic>
          <p:nvPicPr>
            <p:cNvPr id="1037" name="Picture 13"/>
            <p:cNvPicPr>
              <a:picLocks noChangeArrowheads="1"/>
            </p:cNvPicPr>
            <p:nvPr/>
          </p:nvPicPr>
          <p:blipFill>
            <a:blip r:embed="rId6"/>
            <a:srcRect/>
            <a:stretch>
              <a:fillRect/>
            </a:stretch>
          </p:blipFill>
          <p:spPr bwMode="auto">
            <a:xfrm>
              <a:off x="2410922" y="2293189"/>
              <a:ext cx="731429" cy="345397"/>
            </a:xfrm>
            <a:prstGeom prst="rect">
              <a:avLst/>
            </a:prstGeom>
            <a:noFill/>
            <a:ln w="9525">
              <a:noFill/>
              <a:miter lim="800000"/>
              <a:headEnd/>
              <a:tailEnd/>
            </a:ln>
          </p:spPr>
        </p:pic>
        <p:pic>
          <p:nvPicPr>
            <p:cNvPr id="89" name="Picture 13"/>
            <p:cNvPicPr>
              <a:picLocks noChangeArrowheads="1"/>
            </p:cNvPicPr>
            <p:nvPr/>
          </p:nvPicPr>
          <p:blipFill>
            <a:blip r:embed="rId6"/>
            <a:srcRect/>
            <a:stretch>
              <a:fillRect/>
            </a:stretch>
          </p:blipFill>
          <p:spPr bwMode="auto">
            <a:xfrm>
              <a:off x="9098856" y="2280663"/>
              <a:ext cx="731429" cy="345397"/>
            </a:xfrm>
            <a:prstGeom prst="rect">
              <a:avLst/>
            </a:prstGeom>
            <a:noFill/>
            <a:ln w="9525">
              <a:noFill/>
              <a:miter lim="800000"/>
              <a:headEnd/>
              <a:tailEnd/>
            </a:ln>
          </p:spPr>
        </p:pic>
        <p:cxnSp>
          <p:nvCxnSpPr>
            <p:cNvPr id="92" name="直接箭头连接符 91"/>
            <p:cNvCxnSpPr/>
            <p:nvPr/>
          </p:nvCxnSpPr>
          <p:spPr>
            <a:xfrm>
              <a:off x="2950850" y="2492679"/>
              <a:ext cx="627245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384111" y="2258775"/>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交换机</a:t>
              </a:r>
            </a:p>
          </p:txBody>
        </p:sp>
        <p:sp>
          <p:nvSpPr>
            <p:cNvPr id="91" name="TextBox 90"/>
            <p:cNvSpPr txBox="1"/>
            <p:nvPr/>
          </p:nvSpPr>
          <p:spPr>
            <a:xfrm>
              <a:off x="6910193" y="2255611"/>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交换机</a:t>
              </a:r>
            </a:p>
          </p:txBody>
        </p:sp>
        <p:sp>
          <p:nvSpPr>
            <p:cNvPr id="94" name="TextBox 93"/>
            <p:cNvSpPr txBox="1"/>
            <p:nvPr/>
          </p:nvSpPr>
          <p:spPr>
            <a:xfrm>
              <a:off x="3164351" y="2142673"/>
              <a:ext cx="1132076"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用户线</a:t>
              </a:r>
            </a:p>
          </p:txBody>
        </p:sp>
        <p:sp>
          <p:nvSpPr>
            <p:cNvPr id="95" name="TextBox 94"/>
            <p:cNvSpPr txBox="1"/>
            <p:nvPr/>
          </p:nvSpPr>
          <p:spPr>
            <a:xfrm>
              <a:off x="7931828" y="2142673"/>
              <a:ext cx="1132076"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用户线</a:t>
              </a:r>
            </a:p>
          </p:txBody>
        </p:sp>
        <p:sp>
          <p:nvSpPr>
            <p:cNvPr id="96" name="TextBox 95"/>
            <p:cNvSpPr txBox="1"/>
            <p:nvPr/>
          </p:nvSpPr>
          <p:spPr>
            <a:xfrm>
              <a:off x="5583962" y="2157648"/>
              <a:ext cx="1132076"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中继线</a:t>
              </a:r>
            </a:p>
          </p:txBody>
        </p:sp>
        <p:sp>
          <p:nvSpPr>
            <p:cNvPr id="97" name="TextBox 96"/>
            <p:cNvSpPr txBox="1"/>
            <p:nvPr/>
          </p:nvSpPr>
          <p:spPr>
            <a:xfrm>
              <a:off x="1508551" y="2263528"/>
              <a:ext cx="1132076"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主叫</a:t>
              </a:r>
            </a:p>
          </p:txBody>
        </p:sp>
        <p:sp>
          <p:nvSpPr>
            <p:cNvPr id="98" name="TextBox 97"/>
            <p:cNvSpPr txBox="1"/>
            <p:nvPr/>
          </p:nvSpPr>
          <p:spPr>
            <a:xfrm>
              <a:off x="9578424" y="2243085"/>
              <a:ext cx="1132076" cy="369332"/>
            </a:xfrm>
            <a:prstGeom prst="rect">
              <a:avLst/>
            </a:prstGeom>
            <a:noFill/>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被叫</a:t>
              </a:r>
            </a:p>
          </p:txBody>
        </p:sp>
      </p:grpSp>
      <p:sp>
        <p:nvSpPr>
          <p:cNvPr id="88" name="TextBox 87"/>
          <p:cNvSpPr txBox="1"/>
          <p:nvPr/>
        </p:nvSpPr>
        <p:spPr>
          <a:xfrm>
            <a:off x="10861378" y="2381314"/>
            <a:ext cx="492443" cy="3369863"/>
          </a:xfrm>
          <a:prstGeom prst="rect">
            <a:avLst/>
          </a:prstGeom>
          <a:noFill/>
        </p:spPr>
        <p:txBody>
          <a:bodyPr vert="eaVert" wrap="square" rtlCol="0">
            <a:spAutoFit/>
          </a:bodyPr>
          <a:lstStyle/>
          <a:p>
            <a:pPr algn="ctr"/>
            <a:r>
              <a:rPr lang="zh-CN" altLang="en-US" sz="2000" dirty="0">
                <a:latin typeface="Microsoft YaHei" panose="020B0503020204020204" pitchFamily="34" charset="-122"/>
                <a:ea typeface="Microsoft YaHei" panose="020B0503020204020204" pitchFamily="34" charset="-122"/>
              </a:rPr>
              <a:t>过程特性示例：电话通信</a:t>
            </a:r>
          </a:p>
        </p:txBody>
      </p:sp>
      <p:sp>
        <p:nvSpPr>
          <p:cNvPr id="100" name="文本框 99">
            <a:extLst>
              <a:ext uri="{FF2B5EF4-FFF2-40B4-BE49-F238E27FC236}">
                <a16:creationId xmlns:a16="http://schemas.microsoft.com/office/drawing/2014/main" id="{40E15655-9660-482D-901F-39BC6F13B7EE}"/>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C05CB-1883-4F9F-B81A-5C604D93C659}"/>
              </a:ext>
            </a:extLst>
          </p:cNvPr>
          <p:cNvSpPr>
            <a:spLocks noGrp="1"/>
          </p:cNvSpPr>
          <p:nvPr>
            <p:ph type="title"/>
          </p:nvPr>
        </p:nvSpPr>
        <p:spPr/>
        <p:txBody>
          <a:bodyPr/>
          <a:lstStyle/>
          <a:p>
            <a:r>
              <a:rPr lang="zh-CN" altLang="en-US" dirty="0"/>
              <a:t>空分复用</a:t>
            </a:r>
            <a:r>
              <a:rPr lang="en-US" altLang="zh-CN" dirty="0"/>
              <a:t>(SDM)</a:t>
            </a:r>
            <a:endParaRPr lang="zh-CN" altLang="en-US" dirty="0"/>
          </a:p>
        </p:txBody>
      </p:sp>
      <p:sp>
        <p:nvSpPr>
          <p:cNvPr id="4" name="灯片编号占位符 3">
            <a:extLst>
              <a:ext uri="{FF2B5EF4-FFF2-40B4-BE49-F238E27FC236}">
                <a16:creationId xmlns:a16="http://schemas.microsoft.com/office/drawing/2014/main" id="{3C7426DB-2517-47C7-BF9C-7A7F1976F8D6}"/>
              </a:ext>
            </a:extLst>
          </p:cNvPr>
          <p:cNvSpPr>
            <a:spLocks noGrp="1"/>
          </p:cNvSpPr>
          <p:nvPr>
            <p:ph type="sldNum" sz="quarter" idx="12"/>
          </p:nvPr>
        </p:nvSpPr>
        <p:spPr/>
        <p:txBody>
          <a:bodyPr/>
          <a:lstStyle/>
          <a:p>
            <a:fld id="{8D4D1E41-7A09-AB4A-A4E1-09765ADA2698}" type="slidenum">
              <a:rPr kumimoji="1" lang="zh-CN" altLang="en-US" smtClean="0"/>
              <a:t>130</a:t>
            </a:fld>
            <a:endParaRPr kumimoji="1" lang="zh-CN" altLang="en-US" dirty="0"/>
          </a:p>
        </p:txBody>
      </p:sp>
      <p:sp>
        <p:nvSpPr>
          <p:cNvPr id="5" name="矩形 4">
            <a:extLst>
              <a:ext uri="{FF2B5EF4-FFF2-40B4-BE49-F238E27FC236}">
                <a16:creationId xmlns:a16="http://schemas.microsoft.com/office/drawing/2014/main" id="{137947D5-2C9E-4824-B4E3-19D6AC3F929A}"/>
              </a:ext>
            </a:extLst>
          </p:cNvPr>
          <p:cNvSpPr/>
          <p:nvPr/>
        </p:nvSpPr>
        <p:spPr>
          <a:xfrm>
            <a:off x="626146" y="1449605"/>
            <a:ext cx="6049855" cy="460299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空分复用(Space Division Multiplexing, SDM)是指让</a:t>
            </a:r>
            <a:r>
              <a:rPr lang="zh-CN" altLang="en-US" sz="2200" dirty="0">
                <a:solidFill>
                  <a:srgbClr val="C00000"/>
                </a:solidFill>
                <a:latin typeface="微软雅黑" panose="020B0503020204020204" pitchFamily="34" charset="-122"/>
                <a:ea typeface="微软雅黑" panose="020B0503020204020204" pitchFamily="34" charset="-122"/>
              </a:rPr>
              <a:t>同一个频段</a:t>
            </a:r>
            <a:r>
              <a:rPr lang="zh-CN" altLang="en-US" sz="2200" dirty="0">
                <a:latin typeface="微软雅黑" panose="020B0503020204020204" pitchFamily="34" charset="-122"/>
                <a:ea typeface="微软雅黑" panose="020B0503020204020204" pitchFamily="34" charset="-122"/>
              </a:rPr>
              <a:t>在</a:t>
            </a:r>
            <a:r>
              <a:rPr lang="zh-CN" altLang="en-US" sz="2200" dirty="0">
                <a:solidFill>
                  <a:srgbClr val="C00000"/>
                </a:solidFill>
                <a:latin typeface="微软雅黑" panose="020B0503020204020204" pitchFamily="34" charset="-122"/>
                <a:ea typeface="微软雅黑" panose="020B0503020204020204" pitchFamily="34" charset="-122"/>
              </a:rPr>
              <a:t>不同的空间</a:t>
            </a:r>
            <a:r>
              <a:rPr lang="zh-CN" altLang="en-US" sz="2200" dirty="0">
                <a:latin typeface="微软雅黑" panose="020B0503020204020204" pitchFamily="34" charset="-122"/>
                <a:ea typeface="微软雅黑" panose="020B0503020204020204" pitchFamily="34" charset="-122"/>
              </a:rPr>
              <a:t>内得到</a:t>
            </a:r>
            <a:r>
              <a:rPr lang="zh-CN" altLang="en-US" sz="2200" dirty="0">
                <a:solidFill>
                  <a:srgbClr val="C00000"/>
                </a:solidFill>
                <a:latin typeface="微软雅黑" panose="020B0503020204020204" pitchFamily="34" charset="-122"/>
                <a:ea typeface="微软雅黑" panose="020B0503020204020204" pitchFamily="34" charset="-122"/>
              </a:rPr>
              <a:t>重复利用</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在移动通信中，采用</a:t>
            </a:r>
            <a:r>
              <a:rPr lang="zh-CN" altLang="en-US" sz="2200" dirty="0">
                <a:solidFill>
                  <a:srgbClr val="C00000"/>
                </a:solidFill>
                <a:latin typeface="微软雅黑" panose="020B0503020204020204" pitchFamily="34" charset="-122"/>
                <a:ea typeface="微软雅黑" panose="020B0503020204020204" pitchFamily="34" charset="-122"/>
              </a:rPr>
              <a:t>自适应阵列天线实现空间分割</a:t>
            </a:r>
            <a:r>
              <a:rPr lang="zh-CN" altLang="en-US" sz="2200" dirty="0">
                <a:latin typeface="微软雅黑" panose="020B0503020204020204" pitchFamily="34" charset="-122"/>
                <a:ea typeface="微软雅黑" panose="020B0503020204020204" pitchFamily="34" charset="-122"/>
              </a:rPr>
              <a:t>，在不同的用户方向上形成不同的波束</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如果把空间的分割来区别不同的用户，就叫做</a:t>
            </a:r>
            <a:r>
              <a:rPr lang="zh-CN" altLang="en-US" sz="2200" dirty="0">
                <a:solidFill>
                  <a:srgbClr val="C00000"/>
                </a:solidFill>
                <a:latin typeface="微软雅黑" panose="020B0503020204020204" pitchFamily="34" charset="-122"/>
                <a:ea typeface="微软雅黑" panose="020B0503020204020204" pitchFamily="34" charset="-122"/>
              </a:rPr>
              <a:t>空分多址技术</a:t>
            </a:r>
            <a:r>
              <a:rPr lang="zh-CN" altLang="en-US" sz="2200" dirty="0">
                <a:latin typeface="微软雅黑" panose="020B0503020204020204" pitchFamily="34" charset="-122"/>
                <a:ea typeface="微软雅黑" panose="020B0503020204020204" pitchFamily="34" charset="-122"/>
              </a:rPr>
              <a:t>(SDMA)。每个波束可提供一个无其他用户干扰的唯一信道</a:t>
            </a:r>
          </a:p>
        </p:txBody>
      </p:sp>
      <p:pic>
        <p:nvPicPr>
          <p:cNvPr id="8" name="图片 7">
            <a:extLst>
              <a:ext uri="{FF2B5EF4-FFF2-40B4-BE49-F238E27FC236}">
                <a16:creationId xmlns:a16="http://schemas.microsoft.com/office/drawing/2014/main" id="{519009AC-854C-4BCC-9D3F-7FFB7DCCFF69}"/>
              </a:ext>
            </a:extLst>
          </p:cNvPr>
          <p:cNvPicPr>
            <a:picLocks noChangeAspect="1"/>
          </p:cNvPicPr>
          <p:nvPr/>
        </p:nvPicPr>
        <p:blipFill>
          <a:blip r:embed="rId2"/>
          <a:stretch>
            <a:fillRect/>
          </a:stretch>
        </p:blipFill>
        <p:spPr>
          <a:xfrm>
            <a:off x="6607761" y="2106776"/>
            <a:ext cx="5376281" cy="3288647"/>
          </a:xfrm>
          <a:prstGeom prst="rect">
            <a:avLst/>
          </a:prstGeom>
        </p:spPr>
      </p:pic>
      <p:sp>
        <p:nvSpPr>
          <p:cNvPr id="3" name="矩形: 圆角 2">
            <a:extLst>
              <a:ext uri="{FF2B5EF4-FFF2-40B4-BE49-F238E27FC236}">
                <a16:creationId xmlns:a16="http://schemas.microsoft.com/office/drawing/2014/main" id="{152F904D-4E03-452B-94CD-B65E8B3D50DD}"/>
              </a:ext>
            </a:extLst>
          </p:cNvPr>
          <p:cNvSpPr/>
          <p:nvPr/>
        </p:nvSpPr>
        <p:spPr>
          <a:xfrm>
            <a:off x="7055893" y="2784143"/>
            <a:ext cx="1240809" cy="644857"/>
          </a:xfrm>
          <a:prstGeom prst="round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多天线</a:t>
            </a:r>
            <a:endParaRPr lang="en-US" altLang="zh-CN" dirty="0"/>
          </a:p>
          <a:p>
            <a:pPr algn="ctr"/>
            <a:r>
              <a:rPr lang="zh-CN" altLang="en-US" dirty="0"/>
              <a:t>基站</a:t>
            </a:r>
          </a:p>
        </p:txBody>
      </p:sp>
      <p:sp>
        <p:nvSpPr>
          <p:cNvPr id="9" name="矩形: 圆角 8">
            <a:extLst>
              <a:ext uri="{FF2B5EF4-FFF2-40B4-BE49-F238E27FC236}">
                <a16:creationId xmlns:a16="http://schemas.microsoft.com/office/drawing/2014/main" id="{1572BA30-D72A-46CD-B758-06B867B81F67}"/>
              </a:ext>
            </a:extLst>
          </p:cNvPr>
          <p:cNvSpPr/>
          <p:nvPr/>
        </p:nvSpPr>
        <p:spPr>
          <a:xfrm>
            <a:off x="8067603" y="5231029"/>
            <a:ext cx="1240809" cy="644857"/>
          </a:xfrm>
          <a:prstGeom prst="round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移动终端</a:t>
            </a:r>
          </a:p>
        </p:txBody>
      </p:sp>
      <p:sp>
        <p:nvSpPr>
          <p:cNvPr id="10" name="矩形: 圆角 9">
            <a:extLst>
              <a:ext uri="{FF2B5EF4-FFF2-40B4-BE49-F238E27FC236}">
                <a16:creationId xmlns:a16="http://schemas.microsoft.com/office/drawing/2014/main" id="{CF5507B0-8B6A-44F8-B9C0-58E8BFAD3558}"/>
              </a:ext>
            </a:extLst>
          </p:cNvPr>
          <p:cNvSpPr/>
          <p:nvPr/>
        </p:nvSpPr>
        <p:spPr>
          <a:xfrm>
            <a:off x="8465663" y="2956261"/>
            <a:ext cx="1240809" cy="644857"/>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波束</a:t>
            </a:r>
          </a:p>
        </p:txBody>
      </p:sp>
      <p:sp>
        <p:nvSpPr>
          <p:cNvPr id="11" name="文本框 10">
            <a:extLst>
              <a:ext uri="{FF2B5EF4-FFF2-40B4-BE49-F238E27FC236}">
                <a16:creationId xmlns:a16="http://schemas.microsoft.com/office/drawing/2014/main" id="{9B5AE644-E1AC-4D83-859F-070D13FCF91D}"/>
              </a:ext>
            </a:extLst>
          </p:cNvPr>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57349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12931-1060-4439-A710-E39583306FB5}"/>
              </a:ext>
            </a:extLst>
          </p:cNvPr>
          <p:cNvSpPr>
            <a:spLocks noGrp="1"/>
          </p:cNvSpPr>
          <p:nvPr>
            <p:ph type="title"/>
          </p:nvPr>
        </p:nvSpPr>
        <p:spPr/>
        <p:txBody>
          <a:bodyPr/>
          <a:lstStyle/>
          <a:p>
            <a:r>
              <a:rPr lang="zh-CN" altLang="en-US" dirty="0"/>
              <a:t>致谢</a:t>
            </a:r>
          </a:p>
        </p:txBody>
      </p:sp>
      <p:sp>
        <p:nvSpPr>
          <p:cNvPr id="4" name="灯片编号占位符 3">
            <a:extLst>
              <a:ext uri="{FF2B5EF4-FFF2-40B4-BE49-F238E27FC236}">
                <a16:creationId xmlns:a16="http://schemas.microsoft.com/office/drawing/2014/main" id="{B1CA8819-748D-45F3-B604-E3E77F520593}"/>
              </a:ext>
            </a:extLst>
          </p:cNvPr>
          <p:cNvSpPr>
            <a:spLocks noGrp="1"/>
          </p:cNvSpPr>
          <p:nvPr>
            <p:ph type="sldNum" sz="quarter" idx="12"/>
          </p:nvPr>
        </p:nvSpPr>
        <p:spPr/>
        <p:txBody>
          <a:bodyPr/>
          <a:lstStyle/>
          <a:p>
            <a:fld id="{8D4D1E41-7A09-AB4A-A4E1-09765ADA2698}" type="slidenum">
              <a:rPr kumimoji="1" lang="zh-CN" altLang="en-US" smtClean="0"/>
              <a:t>131</a:t>
            </a:fld>
            <a:endParaRPr kumimoji="1" lang="zh-CN" altLang="en-US" dirty="0"/>
          </a:p>
        </p:txBody>
      </p:sp>
      <p:sp>
        <p:nvSpPr>
          <p:cNvPr id="5" name="矩形 4">
            <a:extLst>
              <a:ext uri="{FF2B5EF4-FFF2-40B4-BE49-F238E27FC236}">
                <a16:creationId xmlns:a16="http://schemas.microsoft.com/office/drawing/2014/main" id="{2CA5CD2C-7713-D94F-9C1D-BFA2CBA4E738}"/>
              </a:ext>
            </a:extLst>
          </p:cNvPr>
          <p:cNvSpPr/>
          <p:nvPr/>
        </p:nvSpPr>
        <p:spPr>
          <a:xfrm>
            <a:off x="206475" y="3732161"/>
            <a:ext cx="11779051" cy="879086"/>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圆角矩形 24">
            <a:extLst>
              <a:ext uri="{FF2B5EF4-FFF2-40B4-BE49-F238E27FC236}">
                <a16:creationId xmlns:a16="http://schemas.microsoft.com/office/drawing/2014/main" id="{8A5D21B5-70BD-474B-B7A8-8CE03409AEDA}"/>
              </a:ext>
            </a:extLst>
          </p:cNvPr>
          <p:cNvSpPr/>
          <p:nvPr/>
        </p:nvSpPr>
        <p:spPr>
          <a:xfrm>
            <a:off x="875880" y="3568766"/>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熊轲</a:t>
            </a:r>
          </a:p>
        </p:txBody>
      </p:sp>
      <p:sp>
        <p:nvSpPr>
          <p:cNvPr id="7" name="圆角矩形 25">
            <a:extLst>
              <a:ext uri="{FF2B5EF4-FFF2-40B4-BE49-F238E27FC236}">
                <a16:creationId xmlns:a16="http://schemas.microsoft.com/office/drawing/2014/main" id="{E46A0393-11FC-A244-9001-D62C815FB696}"/>
              </a:ext>
            </a:extLst>
          </p:cNvPr>
          <p:cNvSpPr/>
          <p:nvPr/>
        </p:nvSpPr>
        <p:spPr>
          <a:xfrm>
            <a:off x="3965247" y="3582883"/>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王健</a:t>
            </a:r>
          </a:p>
        </p:txBody>
      </p:sp>
      <p:sp>
        <p:nvSpPr>
          <p:cNvPr id="8" name="圆角矩形 28">
            <a:extLst>
              <a:ext uri="{FF2B5EF4-FFF2-40B4-BE49-F238E27FC236}">
                <a16:creationId xmlns:a16="http://schemas.microsoft.com/office/drawing/2014/main" id="{5980BB32-BF93-D741-8ACC-B9746419B95C}"/>
              </a:ext>
            </a:extLst>
          </p:cNvPr>
          <p:cNvSpPr/>
          <p:nvPr/>
        </p:nvSpPr>
        <p:spPr>
          <a:xfrm>
            <a:off x="2431978" y="357256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赵阿群</a:t>
            </a:r>
          </a:p>
        </p:txBody>
      </p:sp>
      <p:sp>
        <p:nvSpPr>
          <p:cNvPr id="9" name="圆角矩形 29">
            <a:extLst>
              <a:ext uri="{FF2B5EF4-FFF2-40B4-BE49-F238E27FC236}">
                <a16:creationId xmlns:a16="http://schemas.microsoft.com/office/drawing/2014/main" id="{422BAEC8-6F50-4F48-BCC4-5A031EDDFFC2}"/>
              </a:ext>
            </a:extLst>
          </p:cNvPr>
          <p:cNvSpPr/>
          <p:nvPr/>
        </p:nvSpPr>
        <p:spPr>
          <a:xfrm>
            <a:off x="8515842"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梁满贵</a:t>
            </a:r>
          </a:p>
        </p:txBody>
      </p:sp>
      <p:sp>
        <p:nvSpPr>
          <p:cNvPr id="11" name="圆角矩形 32">
            <a:extLst>
              <a:ext uri="{FF2B5EF4-FFF2-40B4-BE49-F238E27FC236}">
                <a16:creationId xmlns:a16="http://schemas.microsoft.com/office/drawing/2014/main" id="{16BDE6D4-9CBC-8F46-B4FE-901E3B02504A}"/>
              </a:ext>
            </a:extLst>
          </p:cNvPr>
          <p:cNvSpPr/>
          <p:nvPr/>
        </p:nvSpPr>
        <p:spPr>
          <a:xfrm>
            <a:off x="5455729"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刘强</a:t>
            </a:r>
          </a:p>
        </p:txBody>
      </p:sp>
      <p:sp>
        <p:nvSpPr>
          <p:cNvPr id="12" name="文本框 30">
            <a:extLst>
              <a:ext uri="{FF2B5EF4-FFF2-40B4-BE49-F238E27FC236}">
                <a16:creationId xmlns:a16="http://schemas.microsoft.com/office/drawing/2014/main" id="{06D8B391-BD12-5748-980B-DF48C333F5E5}"/>
              </a:ext>
            </a:extLst>
          </p:cNvPr>
          <p:cNvSpPr txBox="1"/>
          <p:nvPr/>
        </p:nvSpPr>
        <p:spPr>
          <a:xfrm>
            <a:off x="875880" y="4071564"/>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13" name="文本框 33">
            <a:extLst>
              <a:ext uri="{FF2B5EF4-FFF2-40B4-BE49-F238E27FC236}">
                <a16:creationId xmlns:a16="http://schemas.microsoft.com/office/drawing/2014/main" id="{AA6CC591-261A-C94A-86C1-4CFC85BCC321}"/>
              </a:ext>
            </a:extLst>
          </p:cNvPr>
          <p:cNvSpPr txBox="1"/>
          <p:nvPr/>
        </p:nvSpPr>
        <p:spPr>
          <a:xfrm>
            <a:off x="6985786" y="4070709"/>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14" name="文本框 34">
            <a:extLst>
              <a:ext uri="{FF2B5EF4-FFF2-40B4-BE49-F238E27FC236}">
                <a16:creationId xmlns:a16="http://schemas.microsoft.com/office/drawing/2014/main" id="{40B34EC9-0C72-5349-A262-BB452EE3E81A}"/>
              </a:ext>
            </a:extLst>
          </p:cNvPr>
          <p:cNvSpPr txBox="1"/>
          <p:nvPr/>
        </p:nvSpPr>
        <p:spPr>
          <a:xfrm>
            <a:off x="8515842"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15" name="文本框 35">
            <a:extLst>
              <a:ext uri="{FF2B5EF4-FFF2-40B4-BE49-F238E27FC236}">
                <a16:creationId xmlns:a16="http://schemas.microsoft.com/office/drawing/2014/main" id="{CBCD6AC4-1C82-E242-857E-ED35535271A6}"/>
              </a:ext>
            </a:extLst>
          </p:cNvPr>
          <p:cNvSpPr txBox="1"/>
          <p:nvPr/>
        </p:nvSpPr>
        <p:spPr>
          <a:xfrm>
            <a:off x="2431978" y="407536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16" name="文本框 36">
            <a:extLst>
              <a:ext uri="{FF2B5EF4-FFF2-40B4-BE49-F238E27FC236}">
                <a16:creationId xmlns:a16="http://schemas.microsoft.com/office/drawing/2014/main" id="{27E31D70-5AAD-DF4C-975F-DE147C2DF20A}"/>
              </a:ext>
            </a:extLst>
          </p:cNvPr>
          <p:cNvSpPr txBox="1"/>
          <p:nvPr/>
        </p:nvSpPr>
        <p:spPr>
          <a:xfrm>
            <a:off x="3965247"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17" name="文本框 37">
            <a:extLst>
              <a:ext uri="{FF2B5EF4-FFF2-40B4-BE49-F238E27FC236}">
                <a16:creationId xmlns:a16="http://schemas.microsoft.com/office/drawing/2014/main" id="{C8B306CB-5C41-CB4A-8A4B-2537C5B7C042}"/>
              </a:ext>
            </a:extLst>
          </p:cNvPr>
          <p:cNvSpPr txBox="1"/>
          <p:nvPr/>
        </p:nvSpPr>
        <p:spPr>
          <a:xfrm>
            <a:off x="5455729"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北京交通大学</a:t>
            </a:r>
          </a:p>
        </p:txBody>
      </p:sp>
      <p:sp>
        <p:nvSpPr>
          <p:cNvPr id="31" name="圆角矩形 60">
            <a:extLst>
              <a:ext uri="{FF2B5EF4-FFF2-40B4-BE49-F238E27FC236}">
                <a16:creationId xmlns:a16="http://schemas.microsoft.com/office/drawing/2014/main" id="{A9EB4872-7F00-A848-AE63-D7D3AC4F6CD8}"/>
              </a:ext>
            </a:extLst>
          </p:cNvPr>
          <p:cNvSpPr/>
          <p:nvPr/>
        </p:nvSpPr>
        <p:spPr>
          <a:xfrm>
            <a:off x="6985786" y="3567911"/>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孙延涛</a:t>
            </a:r>
          </a:p>
        </p:txBody>
      </p:sp>
      <p:pic>
        <p:nvPicPr>
          <p:cNvPr id="39" name="图片 38">
            <a:extLst>
              <a:ext uri="{FF2B5EF4-FFF2-40B4-BE49-F238E27FC236}">
                <a16:creationId xmlns:a16="http://schemas.microsoft.com/office/drawing/2014/main" id="{EC7BD20A-43C3-4870-BF6F-A07FEC797470}"/>
              </a:ext>
            </a:extLst>
          </p:cNvPr>
          <p:cNvPicPr>
            <a:picLocks noChangeAspect="1"/>
          </p:cNvPicPr>
          <p:nvPr/>
        </p:nvPicPr>
        <p:blipFill>
          <a:blip r:embed="rId2"/>
          <a:stretch>
            <a:fillRect/>
          </a:stretch>
        </p:blipFill>
        <p:spPr>
          <a:xfrm>
            <a:off x="893241" y="1655040"/>
            <a:ext cx="1260000" cy="1855248"/>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1" name="图片 40">
            <a:extLst>
              <a:ext uri="{FF2B5EF4-FFF2-40B4-BE49-F238E27FC236}">
                <a16:creationId xmlns:a16="http://schemas.microsoft.com/office/drawing/2014/main" id="{D7962ED9-352C-4453-B185-644A1144E03B}"/>
              </a:ext>
            </a:extLst>
          </p:cNvPr>
          <p:cNvPicPr>
            <a:picLocks noChangeAspect="1"/>
          </p:cNvPicPr>
          <p:nvPr/>
        </p:nvPicPr>
        <p:blipFill>
          <a:blip r:embed="rId3"/>
          <a:stretch>
            <a:fillRect/>
          </a:stretch>
        </p:blipFill>
        <p:spPr>
          <a:xfrm>
            <a:off x="2337734" y="1658837"/>
            <a:ext cx="1284400"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3" name="图片 42">
            <a:extLst>
              <a:ext uri="{FF2B5EF4-FFF2-40B4-BE49-F238E27FC236}">
                <a16:creationId xmlns:a16="http://schemas.microsoft.com/office/drawing/2014/main" id="{B1C8A55C-7B8B-4FEC-AF45-08117FC1CF13}"/>
              </a:ext>
            </a:extLst>
          </p:cNvPr>
          <p:cNvPicPr>
            <a:picLocks noChangeAspect="1"/>
          </p:cNvPicPr>
          <p:nvPr/>
        </p:nvPicPr>
        <p:blipFill>
          <a:blip r:embed="rId4"/>
          <a:stretch>
            <a:fillRect/>
          </a:stretch>
        </p:blipFill>
        <p:spPr>
          <a:xfrm>
            <a:off x="6966451" y="1654185"/>
            <a:ext cx="1338854"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5" name="图片 44">
            <a:extLst>
              <a:ext uri="{FF2B5EF4-FFF2-40B4-BE49-F238E27FC236}">
                <a16:creationId xmlns:a16="http://schemas.microsoft.com/office/drawing/2014/main" id="{76DE20EB-7ADA-4299-B3E8-41A3ABCC218B}"/>
              </a:ext>
            </a:extLst>
          </p:cNvPr>
          <p:cNvPicPr>
            <a:picLocks noChangeAspect="1"/>
          </p:cNvPicPr>
          <p:nvPr/>
        </p:nvPicPr>
        <p:blipFill>
          <a:blip r:embed="rId5"/>
          <a:stretch>
            <a:fillRect/>
          </a:stretch>
        </p:blipFill>
        <p:spPr>
          <a:xfrm>
            <a:off x="3948296" y="1665360"/>
            <a:ext cx="1284399"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7" name="图片 46">
            <a:extLst>
              <a:ext uri="{FF2B5EF4-FFF2-40B4-BE49-F238E27FC236}">
                <a16:creationId xmlns:a16="http://schemas.microsoft.com/office/drawing/2014/main" id="{D909ADC8-7C46-4C56-BDCF-3CA3642D2342}"/>
              </a:ext>
            </a:extLst>
          </p:cNvPr>
          <p:cNvPicPr>
            <a:picLocks noChangeAspect="1"/>
          </p:cNvPicPr>
          <p:nvPr/>
        </p:nvPicPr>
        <p:blipFill>
          <a:blip r:embed="rId6"/>
          <a:stretch>
            <a:fillRect/>
          </a:stretch>
        </p:blipFill>
        <p:spPr>
          <a:xfrm>
            <a:off x="5431329" y="1654185"/>
            <a:ext cx="1284400"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51" name="图片 50">
            <a:extLst>
              <a:ext uri="{FF2B5EF4-FFF2-40B4-BE49-F238E27FC236}">
                <a16:creationId xmlns:a16="http://schemas.microsoft.com/office/drawing/2014/main" id="{66A2ABDF-B11A-4909-B0B2-AF36288D4DAE}"/>
              </a:ext>
            </a:extLst>
          </p:cNvPr>
          <p:cNvPicPr>
            <a:picLocks noChangeAspect="1"/>
          </p:cNvPicPr>
          <p:nvPr/>
        </p:nvPicPr>
        <p:blipFill>
          <a:blip r:embed="rId7"/>
          <a:stretch>
            <a:fillRect/>
          </a:stretch>
        </p:blipFill>
        <p:spPr>
          <a:xfrm>
            <a:off x="8515843" y="1603553"/>
            <a:ext cx="1260000" cy="1943931"/>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57" name="矩形 56">
            <a:extLst>
              <a:ext uri="{FF2B5EF4-FFF2-40B4-BE49-F238E27FC236}">
                <a16:creationId xmlns:a16="http://schemas.microsoft.com/office/drawing/2014/main" id="{23688F64-2832-BF42-96B1-7D425CAB1882}"/>
              </a:ext>
            </a:extLst>
          </p:cNvPr>
          <p:cNvSpPr/>
          <p:nvPr/>
        </p:nvSpPr>
        <p:spPr>
          <a:xfrm>
            <a:off x="538092" y="4933989"/>
            <a:ext cx="11245813" cy="1844095"/>
          </a:xfrm>
          <a:prstGeom prst="rect">
            <a:avLst/>
          </a:prstGeom>
          <a:ln>
            <a:solidFill>
              <a:srgbClr val="5B307E"/>
            </a:solid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 罗斯，机械工业出版社，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计算机网络教程（第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，徐敬东、张建忠，清华大学出版社，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endParaRPr lang="en-US" altLang="zh-CN" sz="1400" dirty="0">
              <a:solidFill>
                <a:schemeClr val="bg1">
                  <a:lumMod val="50000"/>
                </a:schemeClr>
              </a:solidFill>
              <a:latin typeface="Microsoft YaHei" panose="020B0503020204020204" pitchFamily="34" charset="-122"/>
              <a:ea typeface="Microsoft YaHei" panose="020B0503020204020204" pitchFamily="34" charset="-122"/>
            </a:endParaRPr>
          </a:p>
          <a:p>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宽带接入技术</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，通信行业国家职业资格认证培训授课专用讲义</a:t>
            </a:r>
          </a:p>
          <a:p>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《EPON</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技术交流</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》.ppt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，华为</a:t>
            </a:r>
          </a:p>
        </p:txBody>
      </p:sp>
      <p:sp>
        <p:nvSpPr>
          <p:cNvPr id="58" name="矩形 57">
            <a:extLst>
              <a:ext uri="{FF2B5EF4-FFF2-40B4-BE49-F238E27FC236}">
                <a16:creationId xmlns:a16="http://schemas.microsoft.com/office/drawing/2014/main" id="{0C6DDB38-C035-4B43-B567-E23DBB89FCA9}"/>
              </a:ext>
            </a:extLst>
          </p:cNvPr>
          <p:cNvSpPr/>
          <p:nvPr/>
        </p:nvSpPr>
        <p:spPr>
          <a:xfrm>
            <a:off x="9094160" y="5412502"/>
            <a:ext cx="2031325" cy="68480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特别致谢：</a:t>
            </a:r>
            <a:endParaRPr lang="en-US" altLang="zh-CN" dirty="0">
              <a:solidFill>
                <a:srgbClr val="5B307E"/>
              </a:solidFill>
              <a:latin typeface="Microsoft YaHei" panose="020B0503020204020204" pitchFamily="34" charset="-122"/>
              <a:ea typeface="Microsoft YaHei" panose="020B0503020204020204" pitchFamily="34" charset="-122"/>
            </a:endParaRPr>
          </a:p>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部分内容取材于此</a:t>
            </a:r>
          </a:p>
        </p:txBody>
      </p:sp>
      <p:sp>
        <p:nvSpPr>
          <p:cNvPr id="61" name="圆角矩形 32">
            <a:extLst>
              <a:ext uri="{FF2B5EF4-FFF2-40B4-BE49-F238E27FC236}">
                <a16:creationId xmlns:a16="http://schemas.microsoft.com/office/drawing/2014/main" id="{16BDE6D4-9CBC-8F46-B4FE-901E3B02504A}"/>
              </a:ext>
            </a:extLst>
          </p:cNvPr>
          <p:cNvSpPr/>
          <p:nvPr/>
        </p:nvSpPr>
        <p:spPr>
          <a:xfrm>
            <a:off x="10035197" y="3572563"/>
            <a:ext cx="1260000" cy="432000"/>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崔勇</a:t>
            </a:r>
          </a:p>
        </p:txBody>
      </p:sp>
      <p:sp>
        <p:nvSpPr>
          <p:cNvPr id="62" name="文本框 37">
            <a:extLst>
              <a:ext uri="{FF2B5EF4-FFF2-40B4-BE49-F238E27FC236}">
                <a16:creationId xmlns:a16="http://schemas.microsoft.com/office/drawing/2014/main" id="{C8B306CB-5C41-CB4A-8A4B-2537C5B7C042}"/>
              </a:ext>
            </a:extLst>
          </p:cNvPr>
          <p:cNvSpPr txBox="1"/>
          <p:nvPr/>
        </p:nvSpPr>
        <p:spPr>
          <a:xfrm>
            <a:off x="10039351" y="4075361"/>
            <a:ext cx="1260000" cy="307777"/>
          </a:xfrm>
          <a:prstGeom prst="rect">
            <a:avLst/>
          </a:prstGeom>
          <a:noFill/>
        </p:spPr>
        <p:txBody>
          <a:bodyPr wrap="square" rtlCol="0">
            <a:spAutoFit/>
          </a:bodyPr>
          <a:lstStyle>
            <a:defPPr>
              <a:defRPr lang="zh-CN"/>
            </a:defPPr>
            <a:lvl1pPr algn="ctr">
              <a:spcAft>
                <a:spcPts val="300"/>
              </a:spcAft>
              <a:defRPr sz="1400">
                <a:solidFill>
                  <a:schemeClr val="tx1">
                    <a:lumMod val="95000"/>
                    <a:lumOff val="5000"/>
                  </a:schemeClr>
                </a:solidFill>
                <a:latin typeface="Microsoft YaHei" panose="020B0503020204020204" pitchFamily="34" charset="-122"/>
                <a:ea typeface="Microsoft YaHei"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清华大学</a:t>
            </a:r>
          </a:p>
        </p:txBody>
      </p:sp>
      <p:pic>
        <p:nvPicPr>
          <p:cNvPr id="63" name="图片 62">
            <a:extLst>
              <a:ext uri="{FF2B5EF4-FFF2-40B4-BE49-F238E27FC236}">
                <a16:creationId xmlns:a16="http://schemas.microsoft.com/office/drawing/2014/main" id="{8A547974-9BE6-034B-B7AE-A53A95F75C9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1272" t="-2850" r="13856" b="20785"/>
          <a:stretch/>
        </p:blipFill>
        <p:spPr bwMode="auto">
          <a:xfrm>
            <a:off x="10039351" y="1603553"/>
            <a:ext cx="1251692" cy="1927284"/>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24433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5">
            <a:extLst>
              <a:ext uri="{FF2B5EF4-FFF2-40B4-BE49-F238E27FC236}">
                <a16:creationId xmlns:a16="http://schemas.microsoft.com/office/drawing/2014/main" id="{4C1D9AFC-8F47-4577-9F8B-81A3F399183B}"/>
              </a:ext>
            </a:extLst>
          </p:cNvPr>
          <p:cNvSpPr/>
          <p:nvPr/>
        </p:nvSpPr>
        <p:spPr>
          <a:xfrm>
            <a:off x="3698544" y="4879027"/>
            <a:ext cx="7416000" cy="1654792"/>
          </a:xfrm>
          <a:prstGeom prst="roundRect">
            <a:avLst>
              <a:gd name="adj" fmla="val 8422"/>
            </a:avLst>
          </a:prstGeom>
          <a:no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kumimoji="1" lang="zh-CN" altLang="en-US" dirty="0"/>
              <a:t>物理层常用标准</a:t>
            </a:r>
            <a:endParaRPr lang="zh-CN" altLang="en-US" dirty="0"/>
          </a:p>
        </p:txBody>
      </p:sp>
      <p:sp>
        <p:nvSpPr>
          <p:cNvPr id="3" name="内容占位符 2"/>
          <p:cNvSpPr>
            <a:spLocks noGrp="1"/>
          </p:cNvSpPr>
          <p:nvPr>
            <p:ph idx="1"/>
          </p:nvPr>
        </p:nvSpPr>
        <p:spPr>
          <a:xfrm>
            <a:off x="614149" y="1510757"/>
            <a:ext cx="10909795" cy="5210717"/>
          </a:xfrm>
        </p:spPr>
        <p:txBody>
          <a:bodyPr>
            <a:normAutofit/>
          </a:bodyPr>
          <a:lstStyle/>
          <a:p>
            <a:r>
              <a:rPr lang="zh-CN" altLang="en-US" dirty="0">
                <a:solidFill>
                  <a:srgbClr val="C00000"/>
                </a:solidFill>
              </a:rPr>
              <a:t>点对点通信线路</a:t>
            </a:r>
            <a:r>
              <a:rPr lang="zh-CN" altLang="en-US" dirty="0"/>
              <a:t>用于直接连接两个结点</a:t>
            </a:r>
            <a:endParaRPr lang="en-US" altLang="zh-CN" dirty="0"/>
          </a:p>
          <a:p>
            <a:r>
              <a:rPr lang="zh-CN" altLang="en-US" dirty="0"/>
              <a:t>点对点通信线路的物理层标准</a:t>
            </a:r>
            <a:endParaRPr lang="en-US" altLang="zh-CN" dirty="0"/>
          </a:p>
          <a:p>
            <a:pPr lvl="1"/>
            <a:r>
              <a:rPr lang="en-US" altLang="zh-CN" b="1" dirty="0">
                <a:solidFill>
                  <a:srgbClr val="5B307E"/>
                </a:solidFill>
              </a:rPr>
              <a:t>EIA RS-232-C</a:t>
            </a:r>
            <a:r>
              <a:rPr lang="zh-CN" altLang="en-US" b="1" dirty="0">
                <a:solidFill>
                  <a:srgbClr val="5B307E"/>
                </a:solidFill>
              </a:rPr>
              <a:t>标准</a:t>
            </a:r>
            <a:endParaRPr lang="en-US" altLang="zh-CN" b="1" dirty="0">
              <a:solidFill>
                <a:srgbClr val="5B307E"/>
              </a:solidFill>
            </a:endParaRPr>
          </a:p>
          <a:p>
            <a:pPr lvl="2"/>
            <a:r>
              <a:rPr lang="zh-CN" altLang="en-US" dirty="0"/>
              <a:t>美国电子工业协会</a:t>
            </a:r>
            <a:r>
              <a:rPr lang="en-US" altLang="zh-CN" dirty="0"/>
              <a:t>(EIA)</a:t>
            </a:r>
            <a:r>
              <a:rPr lang="zh-CN" altLang="en-US" dirty="0"/>
              <a:t>于</a:t>
            </a:r>
            <a:r>
              <a:rPr lang="en-US" altLang="zh-CN" dirty="0"/>
              <a:t>1969</a:t>
            </a:r>
            <a:r>
              <a:rPr lang="zh-CN" altLang="en-US" dirty="0"/>
              <a:t>年颁布</a:t>
            </a:r>
            <a:endParaRPr lang="en-US" altLang="zh-CN" dirty="0"/>
          </a:p>
          <a:p>
            <a:pPr lvl="2"/>
            <a:r>
              <a:rPr lang="zh-CN" altLang="en-US" dirty="0"/>
              <a:t>串行、低速、模拟传输设备与计算机之间的物理接口标准</a:t>
            </a:r>
            <a:endParaRPr lang="en-US" altLang="zh-CN" dirty="0"/>
          </a:p>
          <a:p>
            <a:pPr lvl="2"/>
            <a:r>
              <a:rPr lang="zh-CN" altLang="en-US" dirty="0"/>
              <a:t>规定了计算机串行通信接口卡与调制解调器之间物理接口</a:t>
            </a:r>
            <a:endParaRPr lang="en-US" altLang="zh-CN" dirty="0"/>
          </a:p>
          <a:p>
            <a:pPr lvl="2">
              <a:buNone/>
            </a:pPr>
            <a:r>
              <a:rPr lang="en-US" altLang="zh-CN" dirty="0"/>
              <a:t>   </a:t>
            </a:r>
            <a:r>
              <a:rPr lang="zh-CN" altLang="en-US" dirty="0"/>
              <a:t>的机械、电气、功能和过程的具体参数与工作流程</a:t>
            </a:r>
            <a:endParaRPr lang="en-US" altLang="zh-CN" dirty="0"/>
          </a:p>
          <a:p>
            <a:pPr lvl="2"/>
            <a:r>
              <a:rPr lang="zh-CN" altLang="en-US" dirty="0"/>
              <a:t>目前很多低速的数据通信设备仍然采用该标准</a:t>
            </a:r>
            <a:endParaRPr lang="en-US" altLang="zh-CN" dirty="0"/>
          </a:p>
          <a:p>
            <a:pPr lvl="1"/>
            <a:r>
              <a:rPr lang="en-US" altLang="zh-CN" b="1" dirty="0">
                <a:solidFill>
                  <a:srgbClr val="5B307E"/>
                </a:solidFill>
              </a:rPr>
              <a:t>EIA RS-449</a:t>
            </a:r>
            <a:r>
              <a:rPr lang="zh-CN" altLang="en-US" b="1" dirty="0">
                <a:solidFill>
                  <a:srgbClr val="5B307E"/>
                </a:solidFill>
              </a:rPr>
              <a:t>标准</a:t>
            </a:r>
            <a:endParaRPr lang="en-US" altLang="zh-CN" b="1" dirty="0">
              <a:solidFill>
                <a:srgbClr val="5B307E"/>
              </a:solidFill>
            </a:endParaRPr>
          </a:p>
          <a:p>
            <a:pPr lvl="2"/>
            <a:r>
              <a:rPr lang="zh-CN" altLang="en-US" dirty="0"/>
              <a:t>想取代</a:t>
            </a:r>
            <a:r>
              <a:rPr lang="en-US" altLang="zh-CN" dirty="0"/>
              <a:t>RS-232</a:t>
            </a:r>
          </a:p>
          <a:p>
            <a:pPr lvl="2">
              <a:buNone/>
            </a:pPr>
            <a:r>
              <a:rPr lang="en-US" altLang="zh-CN" dirty="0"/>
              <a:t>  -C</a:t>
            </a:r>
            <a:r>
              <a:rPr lang="zh-CN" altLang="en-US" dirty="0"/>
              <a:t>而开发的，但</a:t>
            </a:r>
            <a:endParaRPr lang="en-US" altLang="zh-CN" dirty="0"/>
          </a:p>
          <a:p>
            <a:pPr lvl="2">
              <a:buNone/>
            </a:pPr>
            <a:r>
              <a:rPr lang="en-US" altLang="zh-CN" dirty="0"/>
              <a:t>  </a:t>
            </a:r>
            <a:r>
              <a:rPr lang="zh-CN" altLang="en-US" dirty="0"/>
              <a:t>未被广泛使用</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14</a:t>
            </a:fld>
            <a:endParaRPr kumimoji="1" lang="zh-CN" altLang="en-US" dirty="0"/>
          </a:p>
        </p:txBody>
      </p:sp>
      <p:pic>
        <p:nvPicPr>
          <p:cNvPr id="1028" name="Picture 4" descr="Electronic Industries Alliance"/>
          <p:cNvPicPr>
            <a:picLocks noChangeAspect="1" noChangeArrowheads="1"/>
          </p:cNvPicPr>
          <p:nvPr/>
        </p:nvPicPr>
        <p:blipFill>
          <a:blip r:embed="rId3"/>
          <a:srcRect/>
          <a:stretch>
            <a:fillRect/>
          </a:stretch>
        </p:blipFill>
        <p:spPr bwMode="auto">
          <a:xfrm>
            <a:off x="8283048" y="1312452"/>
            <a:ext cx="3286125" cy="1343026"/>
          </a:xfrm>
          <a:prstGeom prst="rect">
            <a:avLst/>
          </a:prstGeom>
          <a:noFill/>
        </p:spPr>
      </p:pic>
      <p:sp>
        <p:nvSpPr>
          <p:cNvPr id="8" name="TextBox 7"/>
          <p:cNvSpPr txBox="1"/>
          <p:nvPr/>
        </p:nvSpPr>
        <p:spPr>
          <a:xfrm>
            <a:off x="8283047" y="2738517"/>
            <a:ext cx="3294804" cy="2031325"/>
          </a:xfrm>
          <a:prstGeom prst="rect">
            <a:avLst/>
          </a:prstGeom>
          <a:noFill/>
        </p:spPr>
        <p:txBody>
          <a:bodyPr wrap="square" rtlCol="0">
            <a:spAutoFit/>
          </a:bodyPr>
          <a:lstStyle/>
          <a:p>
            <a:r>
              <a:rPr lang="zh-CN" altLang="en-US" dirty="0">
                <a:solidFill>
                  <a:srgbClr val="C00000"/>
                </a:solidFill>
                <a:latin typeface="微软雅黑" pitchFamily="34" charset="-122"/>
                <a:ea typeface="微软雅黑" pitchFamily="34" charset="-122"/>
              </a:rPr>
              <a:t>美国电子工业协会</a:t>
            </a:r>
            <a:r>
              <a:rPr lang="en-US" altLang="zh-CN" dirty="0">
                <a:solidFill>
                  <a:srgbClr val="C00000"/>
                </a:solidFill>
                <a:latin typeface="微软雅黑" pitchFamily="34" charset="-122"/>
                <a:ea typeface="微软雅黑" pitchFamily="34" charset="-122"/>
              </a:rPr>
              <a:t>(EIA)</a:t>
            </a:r>
            <a:r>
              <a:rPr lang="zh-CN" altLang="en-US" dirty="0">
                <a:solidFill>
                  <a:srgbClr val="C00000"/>
                </a:solidFill>
                <a:latin typeface="微软雅黑" pitchFamily="34" charset="-122"/>
                <a:ea typeface="微软雅黑" pitchFamily="34" charset="-122"/>
              </a:rPr>
              <a:t>创建于</a:t>
            </a:r>
            <a:r>
              <a:rPr lang="en-US" altLang="zh-CN" dirty="0">
                <a:solidFill>
                  <a:srgbClr val="C00000"/>
                </a:solidFill>
                <a:latin typeface="微软雅黑" pitchFamily="34" charset="-122"/>
                <a:ea typeface="微软雅黑" pitchFamily="34" charset="-122"/>
              </a:rPr>
              <a:t>1924</a:t>
            </a:r>
            <a:r>
              <a:rPr lang="zh-CN" altLang="en-US" dirty="0">
                <a:solidFill>
                  <a:srgbClr val="C00000"/>
                </a:solidFill>
                <a:latin typeface="微软雅黑" pitchFamily="34" charset="-122"/>
                <a:ea typeface="微软雅黑" pitchFamily="34" charset="-122"/>
              </a:rPr>
              <a:t>年，它广泛代表了设计生产电子元件、部件、通信系统和设备的制造商以及工业界、政府和用户的利益，在提高美国制造商的竞争力方面起到了重要的作用。</a:t>
            </a:r>
          </a:p>
        </p:txBody>
      </p:sp>
      <p:sp>
        <p:nvSpPr>
          <p:cNvPr id="10" name="TextBox 9"/>
          <p:cNvSpPr txBox="1"/>
          <p:nvPr/>
        </p:nvSpPr>
        <p:spPr>
          <a:xfrm>
            <a:off x="5363570" y="6470416"/>
            <a:ext cx="4493301"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点对点通信线路和</a:t>
            </a:r>
            <a:r>
              <a:rPr lang="en-US" altLang="zh-CN" sz="2000" dirty="0">
                <a:latin typeface="微软雅黑" pitchFamily="34" charset="-122"/>
                <a:ea typeface="微软雅黑" pitchFamily="34" charset="-122"/>
              </a:rPr>
              <a:t>RS-232-C</a:t>
            </a:r>
            <a:r>
              <a:rPr lang="zh-CN" altLang="en-US" sz="2000" dirty="0">
                <a:latin typeface="微软雅黑" pitchFamily="34" charset="-122"/>
                <a:ea typeface="微软雅黑" pitchFamily="34" charset="-122"/>
              </a:rPr>
              <a:t>标准</a:t>
            </a:r>
          </a:p>
        </p:txBody>
      </p:sp>
      <p:pic>
        <p:nvPicPr>
          <p:cNvPr id="2050" name="Picture 2"/>
          <p:cNvPicPr>
            <a:picLocks noChangeAspect="1" noChangeArrowheads="1"/>
          </p:cNvPicPr>
          <p:nvPr/>
        </p:nvPicPr>
        <p:blipFill>
          <a:blip r:embed="rId4"/>
          <a:srcRect/>
          <a:stretch>
            <a:fillRect/>
          </a:stretch>
        </p:blipFill>
        <p:spPr bwMode="auto">
          <a:xfrm>
            <a:off x="3782078" y="4912090"/>
            <a:ext cx="7277100" cy="1571625"/>
          </a:xfrm>
          <a:prstGeom prst="rect">
            <a:avLst/>
          </a:prstGeom>
          <a:noFill/>
          <a:ln w="9525">
            <a:noFill/>
            <a:miter lim="800000"/>
            <a:headEnd/>
            <a:tailEnd/>
          </a:ln>
        </p:spPr>
      </p:pic>
      <p:sp>
        <p:nvSpPr>
          <p:cNvPr id="12" name="Rectangle 29"/>
          <p:cNvSpPr>
            <a:spLocks noChangeArrowheads="1"/>
          </p:cNvSpPr>
          <p:nvPr/>
        </p:nvSpPr>
        <p:spPr bwMode="auto">
          <a:xfrm>
            <a:off x="6711799" y="5874424"/>
            <a:ext cx="1336905"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zh-CN" altLang="en-US" dirty="0">
                <a:solidFill>
                  <a:srgbClr val="0070C0"/>
                </a:solidFill>
                <a:latin typeface="Microsoft YaHei" panose="020B0503020204020204" pitchFamily="34" charset="-122"/>
                <a:ea typeface="Microsoft YaHei" panose="020B0503020204020204" pitchFamily="34" charset="-122"/>
              </a:rPr>
              <a:t>公用电话网</a:t>
            </a:r>
          </a:p>
        </p:txBody>
      </p:sp>
      <p:sp>
        <p:nvSpPr>
          <p:cNvPr id="13" name="Rectangle 29"/>
          <p:cNvSpPr>
            <a:spLocks noChangeArrowheads="1"/>
          </p:cNvSpPr>
          <p:nvPr/>
        </p:nvSpPr>
        <p:spPr bwMode="auto">
          <a:xfrm>
            <a:off x="6624117" y="4836934"/>
            <a:ext cx="1567738"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zh-CN" altLang="en-US" dirty="0">
                <a:solidFill>
                  <a:srgbClr val="0070C0"/>
                </a:solidFill>
                <a:latin typeface="Microsoft YaHei" panose="020B0503020204020204" pitchFamily="34" charset="-122"/>
                <a:ea typeface="Microsoft YaHei" panose="020B0503020204020204" pitchFamily="34" charset="-122"/>
              </a:rPr>
              <a:t>通信传输线路</a:t>
            </a:r>
          </a:p>
        </p:txBody>
      </p:sp>
      <p:sp>
        <p:nvSpPr>
          <p:cNvPr id="14" name="Rectangle 29"/>
          <p:cNvSpPr>
            <a:spLocks noChangeArrowheads="1"/>
          </p:cNvSpPr>
          <p:nvPr/>
        </p:nvSpPr>
        <p:spPr bwMode="auto">
          <a:xfrm>
            <a:off x="3819656" y="5020317"/>
            <a:ext cx="868893"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dirty="0">
                <a:solidFill>
                  <a:srgbClr val="0070C0"/>
                </a:solidFill>
                <a:latin typeface="Microsoft YaHei" panose="020B0503020204020204" pitchFamily="34" charset="-122"/>
                <a:ea typeface="Microsoft YaHei" panose="020B0503020204020204" pitchFamily="34" charset="-122"/>
              </a:rPr>
              <a:t>DTE-A</a:t>
            </a:r>
            <a:endParaRPr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15" name="Rectangle 29"/>
          <p:cNvSpPr>
            <a:spLocks noChangeArrowheads="1"/>
          </p:cNvSpPr>
          <p:nvPr/>
        </p:nvSpPr>
        <p:spPr bwMode="auto">
          <a:xfrm>
            <a:off x="5537809" y="5020317"/>
            <a:ext cx="900889"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dirty="0">
                <a:solidFill>
                  <a:srgbClr val="0070C0"/>
                </a:solidFill>
                <a:latin typeface="Microsoft YaHei" panose="020B0503020204020204" pitchFamily="34" charset="-122"/>
                <a:ea typeface="Microsoft YaHei" panose="020B0503020204020204" pitchFamily="34" charset="-122"/>
              </a:rPr>
              <a:t>DCE-A</a:t>
            </a:r>
            <a:endParaRPr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16" name="Rectangle 29"/>
          <p:cNvSpPr>
            <a:spLocks noChangeArrowheads="1"/>
          </p:cNvSpPr>
          <p:nvPr/>
        </p:nvSpPr>
        <p:spPr bwMode="auto">
          <a:xfrm>
            <a:off x="8295574" y="5020317"/>
            <a:ext cx="900889"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dirty="0">
                <a:solidFill>
                  <a:srgbClr val="0070C0"/>
                </a:solidFill>
                <a:latin typeface="Microsoft YaHei" panose="020B0503020204020204" pitchFamily="34" charset="-122"/>
                <a:ea typeface="Microsoft YaHei" panose="020B0503020204020204" pitchFamily="34" charset="-122"/>
              </a:rPr>
              <a:t>DCE-B</a:t>
            </a:r>
            <a:endParaRPr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17" name="Rectangle 29"/>
          <p:cNvSpPr>
            <a:spLocks noChangeArrowheads="1"/>
          </p:cNvSpPr>
          <p:nvPr/>
        </p:nvSpPr>
        <p:spPr bwMode="auto">
          <a:xfrm>
            <a:off x="10059705" y="5020317"/>
            <a:ext cx="868893"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dirty="0">
                <a:solidFill>
                  <a:srgbClr val="0070C0"/>
                </a:solidFill>
                <a:latin typeface="Microsoft YaHei" panose="020B0503020204020204" pitchFamily="34" charset="-122"/>
                <a:ea typeface="Microsoft YaHei" panose="020B0503020204020204" pitchFamily="34" charset="-122"/>
              </a:rPr>
              <a:t>DTE-B</a:t>
            </a:r>
            <a:endParaRPr lang="zh-CN" altLang="en-US" dirty="0">
              <a:solidFill>
                <a:srgbClr val="0070C0"/>
              </a:solidFill>
              <a:latin typeface="Microsoft YaHei" panose="020B0503020204020204" pitchFamily="34" charset="-122"/>
              <a:ea typeface="Microsoft YaHei" panose="020B0503020204020204" pitchFamily="34" charset="-122"/>
            </a:endParaRPr>
          </a:p>
        </p:txBody>
      </p:sp>
      <p:sp>
        <p:nvSpPr>
          <p:cNvPr id="18" name="Rectangle 29"/>
          <p:cNvSpPr>
            <a:spLocks noChangeArrowheads="1"/>
          </p:cNvSpPr>
          <p:nvPr/>
        </p:nvSpPr>
        <p:spPr bwMode="auto">
          <a:xfrm>
            <a:off x="4650971" y="4866501"/>
            <a:ext cx="884859" cy="335989"/>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sz="1600" dirty="0">
                <a:solidFill>
                  <a:srgbClr val="0070C0"/>
                </a:solidFill>
                <a:latin typeface="Microsoft YaHei" panose="020B0503020204020204" pitchFamily="34" charset="-122"/>
                <a:ea typeface="Microsoft YaHei" panose="020B0503020204020204" pitchFamily="34" charset="-122"/>
              </a:rPr>
              <a:t>RS-232</a:t>
            </a:r>
            <a:endParaRPr lang="zh-CN" altLang="en-US" sz="1600" dirty="0">
              <a:solidFill>
                <a:srgbClr val="0070C0"/>
              </a:solidFill>
              <a:latin typeface="Microsoft YaHei" panose="020B0503020204020204" pitchFamily="34" charset="-122"/>
              <a:ea typeface="Microsoft YaHei" panose="020B0503020204020204" pitchFamily="34" charset="-122"/>
            </a:endParaRPr>
          </a:p>
        </p:txBody>
      </p:sp>
      <p:sp>
        <p:nvSpPr>
          <p:cNvPr id="19" name="Rectangle 29"/>
          <p:cNvSpPr>
            <a:spLocks noChangeArrowheads="1"/>
          </p:cNvSpPr>
          <p:nvPr/>
        </p:nvSpPr>
        <p:spPr bwMode="auto">
          <a:xfrm>
            <a:off x="9161046" y="4866501"/>
            <a:ext cx="884859" cy="335989"/>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sz="1600" dirty="0">
                <a:solidFill>
                  <a:srgbClr val="0070C0"/>
                </a:solidFill>
                <a:latin typeface="Microsoft YaHei" panose="020B0503020204020204" pitchFamily="34" charset="-122"/>
                <a:ea typeface="Microsoft YaHei" panose="020B0503020204020204" pitchFamily="34" charset="-122"/>
              </a:rPr>
              <a:t>RS-232</a:t>
            </a:r>
            <a:endParaRPr lang="zh-CN" altLang="en-US" sz="1600" dirty="0">
              <a:solidFill>
                <a:srgbClr val="0070C0"/>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B1979C7D-2A4F-4EA4-98C2-263065D6372F}"/>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78">
            <a:extLst>
              <a:ext uri="{FF2B5EF4-FFF2-40B4-BE49-F238E27FC236}">
                <a16:creationId xmlns:a16="http://schemas.microsoft.com/office/drawing/2014/main" id="{6CE837A9-9AA7-4A06-9926-6B1979571EB4}"/>
              </a:ext>
            </a:extLst>
          </p:cNvPr>
          <p:cNvSpPr/>
          <p:nvPr/>
        </p:nvSpPr>
        <p:spPr>
          <a:xfrm>
            <a:off x="354892" y="4543866"/>
            <a:ext cx="2736897" cy="189155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a:extLst>
              <a:ext uri="{FF2B5EF4-FFF2-40B4-BE49-F238E27FC236}">
                <a16:creationId xmlns:a16="http://schemas.microsoft.com/office/drawing/2014/main" id="{6CE837A9-9AA7-4A06-9926-6B1979571EB4}"/>
              </a:ext>
            </a:extLst>
          </p:cNvPr>
          <p:cNvSpPr/>
          <p:nvPr/>
        </p:nvSpPr>
        <p:spPr>
          <a:xfrm>
            <a:off x="3256934" y="3204332"/>
            <a:ext cx="4963335" cy="275381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2055" name="Picture 7"/>
          <p:cNvPicPr>
            <a:picLocks noChangeAspect="1" noChangeArrowheads="1"/>
          </p:cNvPicPr>
          <p:nvPr/>
        </p:nvPicPr>
        <p:blipFill>
          <a:blip r:embed="rId3"/>
          <a:srcRect/>
          <a:stretch>
            <a:fillRect/>
          </a:stretch>
        </p:blipFill>
        <p:spPr bwMode="auto">
          <a:xfrm>
            <a:off x="3382264" y="3280715"/>
            <a:ext cx="4744695" cy="2451895"/>
          </a:xfrm>
          <a:prstGeom prst="rect">
            <a:avLst/>
          </a:prstGeom>
          <a:noFill/>
          <a:ln w="9525">
            <a:noFill/>
            <a:miter lim="800000"/>
            <a:headEnd/>
            <a:tailEnd/>
          </a:ln>
        </p:spPr>
      </p:pic>
      <p:sp>
        <p:nvSpPr>
          <p:cNvPr id="2" name="标题 1"/>
          <p:cNvSpPr>
            <a:spLocks noGrp="1"/>
          </p:cNvSpPr>
          <p:nvPr>
            <p:ph type="title"/>
          </p:nvPr>
        </p:nvSpPr>
        <p:spPr/>
        <p:txBody>
          <a:bodyPr/>
          <a:lstStyle/>
          <a:p>
            <a:r>
              <a:rPr kumimoji="1" lang="zh-CN" altLang="en-US" dirty="0"/>
              <a:t>物理层常用标准</a:t>
            </a:r>
            <a:endParaRPr lang="zh-CN" altLang="en-US" dirty="0"/>
          </a:p>
        </p:txBody>
      </p:sp>
      <p:sp>
        <p:nvSpPr>
          <p:cNvPr id="3" name="内容占位符 2"/>
          <p:cNvSpPr>
            <a:spLocks noGrp="1"/>
          </p:cNvSpPr>
          <p:nvPr>
            <p:ph idx="1"/>
          </p:nvPr>
        </p:nvSpPr>
        <p:spPr>
          <a:xfrm>
            <a:off x="558544" y="1292625"/>
            <a:ext cx="10515600" cy="3334197"/>
          </a:xfrm>
        </p:spPr>
        <p:txBody>
          <a:bodyPr/>
          <a:lstStyle/>
          <a:p>
            <a:r>
              <a:rPr lang="zh-CN" altLang="en-US" dirty="0">
                <a:solidFill>
                  <a:srgbClr val="C00000"/>
                </a:solidFill>
              </a:rPr>
              <a:t>广播通信线路</a:t>
            </a:r>
            <a:r>
              <a:rPr lang="zh-CN" altLang="en-US" dirty="0"/>
              <a:t>：一条公共通信线路连接多个结点</a:t>
            </a:r>
            <a:endParaRPr lang="en-US" altLang="zh-CN" dirty="0"/>
          </a:p>
          <a:p>
            <a:r>
              <a:rPr lang="zh-CN" altLang="en-US" dirty="0"/>
              <a:t>广播通信线路的物理层标准</a:t>
            </a:r>
            <a:endParaRPr lang="en-US" altLang="zh-CN" dirty="0"/>
          </a:p>
          <a:p>
            <a:pPr lvl="1"/>
            <a:r>
              <a:rPr lang="zh-CN" altLang="en-US" dirty="0"/>
              <a:t>传统以太网</a:t>
            </a:r>
            <a:r>
              <a:rPr lang="en-US" altLang="zh-CN" dirty="0"/>
              <a:t>IEEE 802.3</a:t>
            </a:r>
            <a:r>
              <a:rPr lang="zh-CN" altLang="en-US" dirty="0"/>
              <a:t>：</a:t>
            </a:r>
            <a:r>
              <a:rPr lang="en-US" altLang="zh-CN" b="1" dirty="0">
                <a:solidFill>
                  <a:srgbClr val="5B307E"/>
                </a:solidFill>
              </a:rPr>
              <a:t>10BASE-T</a:t>
            </a:r>
            <a:r>
              <a:rPr lang="zh-CN" altLang="en-US" dirty="0"/>
              <a:t>等</a:t>
            </a:r>
            <a:endParaRPr lang="en-US" altLang="zh-CN" dirty="0"/>
          </a:p>
          <a:p>
            <a:pPr lvl="1"/>
            <a:r>
              <a:rPr lang="zh-CN" altLang="en-US" dirty="0"/>
              <a:t>快速以太网</a:t>
            </a:r>
            <a:endParaRPr lang="en-US" altLang="zh-CN" dirty="0"/>
          </a:p>
          <a:p>
            <a:pPr lvl="1"/>
            <a:r>
              <a:rPr lang="zh-CN" altLang="en-US" dirty="0"/>
              <a:t>千兆以太网</a:t>
            </a:r>
            <a:endParaRPr lang="en-US" altLang="zh-CN" dirty="0"/>
          </a:p>
          <a:p>
            <a:pPr lvl="1"/>
            <a:r>
              <a:rPr lang="zh-CN" altLang="en-US" dirty="0"/>
              <a:t>万兆以太网</a:t>
            </a:r>
            <a:endParaRPr lang="en-US" altLang="zh-CN" dirty="0"/>
          </a:p>
          <a:p>
            <a:pPr lvl="1"/>
            <a:r>
              <a:rPr lang="zh-CN" altLang="en-US" dirty="0"/>
              <a:t>无线局域网</a:t>
            </a:r>
            <a:endParaRPr lang="en-US" altLang="zh-CN" dirty="0"/>
          </a:p>
          <a:p>
            <a:pPr>
              <a:buNone/>
            </a:pPr>
            <a:endParaRPr lang="en-US" altLang="zh-CN" dirty="0"/>
          </a:p>
        </p:txBody>
      </p:sp>
      <p:sp>
        <p:nvSpPr>
          <p:cNvPr id="4" name="灯片编号占位符 3"/>
          <p:cNvSpPr>
            <a:spLocks noGrp="1"/>
          </p:cNvSpPr>
          <p:nvPr>
            <p:ph type="sldNum" sz="quarter" idx="12"/>
          </p:nvPr>
        </p:nvSpPr>
        <p:spPr>
          <a:xfrm>
            <a:off x="8610600" y="6208066"/>
            <a:ext cx="2743200" cy="365125"/>
          </a:xfrm>
        </p:spPr>
        <p:txBody>
          <a:bodyPr/>
          <a:lstStyle/>
          <a:p>
            <a:fld id="{8D4D1E41-7A09-AB4A-A4E1-09765ADA2698}" type="slidenum">
              <a:rPr kumimoji="1" lang="zh-CN" altLang="en-US" smtClean="0"/>
              <a:pPr/>
              <a:t>15</a:t>
            </a:fld>
            <a:endParaRPr kumimoji="1" lang="zh-CN" altLang="en-US" dirty="0"/>
          </a:p>
        </p:txBody>
      </p:sp>
      <p:grpSp>
        <p:nvGrpSpPr>
          <p:cNvPr id="10" name="Group 5"/>
          <p:cNvGrpSpPr>
            <a:grpSpLocks/>
          </p:cNvGrpSpPr>
          <p:nvPr/>
        </p:nvGrpSpPr>
        <p:grpSpPr bwMode="auto">
          <a:xfrm>
            <a:off x="340651" y="4696672"/>
            <a:ext cx="2751138" cy="1741488"/>
            <a:chOff x="1603" y="2636"/>
            <a:chExt cx="1733" cy="1097"/>
          </a:xfrm>
        </p:grpSpPr>
        <p:sp>
          <p:nvSpPr>
            <p:cNvPr id="11" name="Rectangle 6"/>
            <p:cNvSpPr>
              <a:spLocks noChangeArrowheads="1"/>
            </p:cNvSpPr>
            <p:nvPr/>
          </p:nvSpPr>
          <p:spPr bwMode="auto">
            <a:xfrm>
              <a:off x="1603" y="3051"/>
              <a:ext cx="756" cy="446"/>
            </a:xfrm>
            <a:prstGeom prst="rect">
              <a:avLst/>
            </a:prstGeom>
            <a:noFill/>
            <a:ln w="9525">
              <a:noFill/>
              <a:miter lim="800000"/>
              <a:headEnd/>
              <a:tailEnd/>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itchFamily="34" charset="-122"/>
                  <a:ea typeface="微软雅黑" pitchFamily="34" charset="-122"/>
                </a:rPr>
                <a:t>数据率</a:t>
              </a:r>
              <a:r>
                <a:rPr kumimoji="1" lang="en-US" altLang="zh-CN" sz="2000" dirty="0">
                  <a:solidFill>
                    <a:srgbClr val="00B0F0"/>
                  </a:solidFill>
                  <a:latin typeface="微软雅黑" pitchFamily="34" charset="-122"/>
                  <a:ea typeface="微软雅黑" pitchFamily="34" charset="-122"/>
                </a:rPr>
                <a:t>(Mbps)</a:t>
              </a:r>
            </a:p>
          </p:txBody>
        </p:sp>
        <p:sp>
          <p:nvSpPr>
            <p:cNvPr id="12" name="Rectangle 7"/>
            <p:cNvSpPr>
              <a:spLocks noChangeArrowheads="1"/>
            </p:cNvSpPr>
            <p:nvPr/>
          </p:nvSpPr>
          <p:spPr bwMode="auto">
            <a:xfrm>
              <a:off x="2142" y="3481"/>
              <a:ext cx="767" cy="252"/>
            </a:xfrm>
            <a:prstGeom prst="rect">
              <a:avLst/>
            </a:prstGeom>
            <a:noFill/>
            <a:ln w="9525">
              <a:noFill/>
              <a:miter lim="800000"/>
              <a:headEnd/>
              <a:tailEnd/>
            </a:ln>
            <a:effectLst/>
          </p:spPr>
          <p:txBody>
            <a:bodyPr wrap="none" lIns="92075" tIns="46038" rIns="92075" bIns="46038">
              <a:spAutoFit/>
            </a:bodyPr>
            <a:lstStyle/>
            <a:p>
              <a:pPr defTabSz="762000" eaLnBrk="0" hangingPunct="0"/>
              <a:r>
                <a:rPr kumimoji="1" lang="zh-CN" altLang="en-US" sz="2000" dirty="0">
                  <a:solidFill>
                    <a:srgbClr val="00B0F0"/>
                  </a:solidFill>
                  <a:latin typeface="微软雅黑" pitchFamily="34" charset="-122"/>
                  <a:ea typeface="微软雅黑" pitchFamily="34" charset="-122"/>
                </a:rPr>
                <a:t>基带传输</a:t>
              </a:r>
            </a:p>
          </p:txBody>
        </p:sp>
        <p:sp>
          <p:nvSpPr>
            <p:cNvPr id="13" name="Rectangle 8"/>
            <p:cNvSpPr>
              <a:spLocks noChangeArrowheads="1"/>
            </p:cNvSpPr>
            <p:nvPr/>
          </p:nvSpPr>
          <p:spPr bwMode="auto">
            <a:xfrm>
              <a:off x="2731" y="3135"/>
              <a:ext cx="605" cy="252"/>
            </a:xfrm>
            <a:prstGeom prst="rect">
              <a:avLst/>
            </a:prstGeom>
            <a:noFill/>
            <a:ln w="9525">
              <a:noFill/>
              <a:miter lim="800000"/>
              <a:headEnd/>
              <a:tailEnd/>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itchFamily="34" charset="-122"/>
                  <a:ea typeface="微软雅黑" pitchFamily="34" charset="-122"/>
                </a:rPr>
                <a:t>双绞线</a:t>
              </a:r>
            </a:p>
          </p:txBody>
        </p:sp>
        <p:sp>
          <p:nvSpPr>
            <p:cNvPr id="14" name="Rectangle 9"/>
            <p:cNvSpPr>
              <a:spLocks noChangeArrowheads="1"/>
            </p:cNvSpPr>
            <p:nvPr/>
          </p:nvSpPr>
          <p:spPr bwMode="auto">
            <a:xfrm>
              <a:off x="2142" y="2636"/>
              <a:ext cx="846" cy="252"/>
            </a:xfrm>
            <a:prstGeom prst="rect">
              <a:avLst/>
            </a:prstGeom>
            <a:solidFill>
              <a:schemeClr val="bg1"/>
            </a:solidFill>
            <a:ln w="25399">
              <a:solidFill>
                <a:srgbClr val="0070C0"/>
              </a:solidFill>
              <a:miter lim="800000"/>
              <a:headEnd/>
              <a:tailEnd/>
            </a:ln>
            <a:effectLst/>
          </p:spPr>
          <p:txBody>
            <a:bodyPr wrap="none" lIns="92075" tIns="46038" rIns="92075" bIns="46038">
              <a:spAutoFit/>
            </a:bodyPr>
            <a:lstStyle/>
            <a:p>
              <a:pPr defTabSz="762000" eaLnBrk="0" hangingPunct="0"/>
              <a:r>
                <a:rPr lang="zh-CN" altLang="en-US" sz="2000" dirty="0">
                  <a:solidFill>
                    <a:srgbClr val="C00000"/>
                  </a:solidFill>
                  <a:latin typeface="微软雅黑" pitchFamily="34" charset="-122"/>
                  <a:ea typeface="微软雅黑" pitchFamily="34" charset="-122"/>
                </a:rPr>
                <a:t>10</a:t>
              </a:r>
              <a:r>
                <a:rPr lang="en-US" altLang="zh-CN" sz="2000" dirty="0">
                  <a:solidFill>
                    <a:srgbClr val="C00000"/>
                  </a:solidFill>
                  <a:latin typeface="微软雅黑" pitchFamily="34" charset="-122"/>
                  <a:ea typeface="微软雅黑" pitchFamily="34" charset="-122"/>
                </a:rPr>
                <a:t>Base-T</a:t>
              </a:r>
            </a:p>
          </p:txBody>
        </p:sp>
        <p:sp>
          <p:nvSpPr>
            <p:cNvPr id="15" name="Line 10"/>
            <p:cNvSpPr>
              <a:spLocks noChangeShapeType="1"/>
            </p:cNvSpPr>
            <p:nvPr/>
          </p:nvSpPr>
          <p:spPr bwMode="auto">
            <a:xfrm flipH="1">
              <a:off x="1878" y="2841"/>
              <a:ext cx="355" cy="225"/>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6" name="Line 11"/>
            <p:cNvSpPr>
              <a:spLocks noChangeShapeType="1"/>
            </p:cNvSpPr>
            <p:nvPr/>
          </p:nvSpPr>
          <p:spPr bwMode="auto">
            <a:xfrm flipH="1">
              <a:off x="2511" y="2836"/>
              <a:ext cx="0" cy="643"/>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7" name="Line 12"/>
            <p:cNvSpPr>
              <a:spLocks noChangeShapeType="1"/>
            </p:cNvSpPr>
            <p:nvPr/>
          </p:nvSpPr>
          <p:spPr bwMode="auto">
            <a:xfrm>
              <a:off x="2838" y="2828"/>
              <a:ext cx="195" cy="238"/>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grpSp>
      <p:sp>
        <p:nvSpPr>
          <p:cNvPr id="19" name="TextBox 18"/>
          <p:cNvSpPr txBox="1"/>
          <p:nvPr/>
        </p:nvSpPr>
        <p:spPr>
          <a:xfrm>
            <a:off x="3604544" y="6043729"/>
            <a:ext cx="4493301"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广播通信线路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以太网</a:t>
            </a:r>
            <a:r>
              <a:rPr lang="en-US" altLang="zh-CN" sz="2000" dirty="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23" name="文本框 22">
            <a:extLst>
              <a:ext uri="{FF2B5EF4-FFF2-40B4-BE49-F238E27FC236}">
                <a16:creationId xmlns:a16="http://schemas.microsoft.com/office/drawing/2014/main" id="{E9F2C351-1D90-45DB-8CDE-70433321AA03}"/>
              </a:ext>
            </a:extLst>
          </p:cNvPr>
          <p:cNvSpPr txBox="1"/>
          <p:nvPr/>
        </p:nvSpPr>
        <p:spPr>
          <a:xfrm>
            <a:off x="8252289" y="1735873"/>
            <a:ext cx="3877509" cy="4299062"/>
          </a:xfrm>
          <a:prstGeom prst="rect">
            <a:avLst/>
          </a:prstGeom>
          <a:solidFill>
            <a:schemeClr val="accent6">
              <a:lumMod val="40000"/>
              <a:lumOff val="60000"/>
            </a:schemeClr>
          </a:solidFill>
        </p:spPr>
        <p:txBody>
          <a:bodyPr wrap="square">
            <a:spAutoFit/>
          </a:bodyPr>
          <a:lstStyle/>
          <a:p>
            <a:pPr>
              <a:lnSpc>
                <a:spcPts val="3700"/>
              </a:lnSpc>
            </a:pPr>
            <a:r>
              <a:rPr lang="zh-CN" altLang="en-US" sz="2200" dirty="0">
                <a:solidFill>
                  <a:srgbClr val="C00000"/>
                </a:solidFill>
                <a:latin typeface="微软雅黑" panose="020B0503020204020204" pitchFamily="34" charset="-122"/>
                <a:ea typeface="微软雅黑" panose="020B0503020204020204" pitchFamily="34" charset="-122"/>
              </a:rPr>
              <a:t>广播通信线路</a:t>
            </a:r>
            <a:r>
              <a:rPr lang="zh-CN" altLang="en-US" sz="2200" dirty="0">
                <a:latin typeface="微软雅黑" panose="020B0503020204020204" pitchFamily="34" charset="-122"/>
                <a:ea typeface="微软雅黑" panose="020B0503020204020204" pitchFamily="34" charset="-122"/>
              </a:rPr>
              <a:t>的物理层标准</a:t>
            </a:r>
            <a:endParaRPr lang="en-US" altLang="zh-CN" sz="2200" dirty="0">
              <a:latin typeface="微软雅黑" panose="020B0503020204020204" pitchFamily="34" charset="-122"/>
              <a:ea typeface="微软雅黑" panose="020B0503020204020204" pitchFamily="34" charset="-122"/>
            </a:endParaRPr>
          </a:p>
          <a:p>
            <a:pPr marL="0" lvl="1">
              <a:lnSpc>
                <a:spcPts val="3700"/>
              </a:lnSpc>
            </a:pPr>
            <a:r>
              <a:rPr lang="en-US" altLang="zh-CN" b="1" spc="-100" dirty="0">
                <a:latin typeface="微软雅黑" panose="020B0503020204020204" pitchFamily="34" charset="-122"/>
                <a:ea typeface="微软雅黑" panose="020B0503020204020204" pitchFamily="34" charset="-122"/>
              </a:rPr>
              <a:t>802.3</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10BASE-2</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10BASE-5</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10BASE-T</a:t>
            </a:r>
          </a:p>
          <a:p>
            <a:pPr marL="0" lvl="1">
              <a:lnSpc>
                <a:spcPts val="3700"/>
              </a:lnSpc>
            </a:pPr>
            <a:r>
              <a:rPr lang="en-US" altLang="zh-CN" b="1" spc="-100" dirty="0">
                <a:latin typeface="微软雅黑" panose="020B0503020204020204" pitchFamily="34" charset="-122"/>
                <a:ea typeface="微软雅黑" panose="020B0503020204020204" pitchFamily="34" charset="-122"/>
              </a:rPr>
              <a:t>802.3u</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100BASE-T4</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100BASE-FX</a:t>
            </a:r>
          </a:p>
          <a:p>
            <a:pPr marL="0" lvl="1">
              <a:lnSpc>
                <a:spcPts val="3700"/>
              </a:lnSpc>
            </a:pPr>
            <a:r>
              <a:rPr lang="en-US" altLang="zh-CN" b="1" spc="-100" dirty="0">
                <a:latin typeface="微软雅黑" panose="020B0503020204020204" pitchFamily="34" charset="-122"/>
                <a:ea typeface="微软雅黑" panose="020B0503020204020204" pitchFamily="34" charset="-122"/>
              </a:rPr>
              <a:t>802.3z</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1000BASE-CX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1000BASE-LX</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1000BASE-SX</a:t>
            </a:r>
          </a:p>
          <a:p>
            <a:pPr marL="0" lvl="1">
              <a:lnSpc>
                <a:spcPts val="3700"/>
              </a:lnSpc>
            </a:pPr>
            <a:r>
              <a:rPr lang="en-US" altLang="zh-CN" b="1" spc="-100" dirty="0">
                <a:latin typeface="微软雅黑" panose="020B0503020204020204" pitchFamily="34" charset="-122"/>
                <a:ea typeface="微软雅黑" panose="020B0503020204020204" pitchFamily="34" charset="-122"/>
              </a:rPr>
              <a:t>802.3ae</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LAN PHY</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WAN PHY</a:t>
            </a:r>
          </a:p>
          <a:p>
            <a:pPr marL="0" lvl="1">
              <a:lnSpc>
                <a:spcPts val="3700"/>
              </a:lnSpc>
            </a:pPr>
            <a:r>
              <a:rPr lang="en-US" altLang="zh-CN" b="1" spc="-100" dirty="0">
                <a:latin typeface="微软雅黑" panose="020B0503020204020204" pitchFamily="34" charset="-122"/>
                <a:ea typeface="微软雅黑" panose="020B0503020204020204" pitchFamily="34" charset="-122"/>
              </a:rPr>
              <a:t>802.15.4</a:t>
            </a:r>
            <a:r>
              <a:rPr lang="zh-CN" altLang="en-US" b="1" spc="-100" dirty="0">
                <a:latin typeface="微软雅黑" panose="020B0503020204020204" pitchFamily="34" charset="-122"/>
                <a:ea typeface="微软雅黑" panose="020B0503020204020204" pitchFamily="34" charset="-122"/>
              </a:rPr>
              <a:t>：</a:t>
            </a:r>
            <a:r>
              <a:rPr lang="zh-CN" altLang="en-US" spc="-100" dirty="0">
                <a:latin typeface="微软雅黑" panose="020B0503020204020204" pitchFamily="34" charset="-122"/>
                <a:ea typeface="微软雅黑" panose="020B0503020204020204" pitchFamily="34" charset="-122"/>
              </a:rPr>
              <a:t>无线个人区域网</a:t>
            </a:r>
            <a:r>
              <a:rPr lang="en-US" altLang="zh-CN" spc="-100" dirty="0">
                <a:latin typeface="微软雅黑" panose="020B0503020204020204" pitchFamily="34" charset="-122"/>
                <a:ea typeface="微软雅黑" panose="020B0503020204020204" pitchFamily="34" charset="-122"/>
              </a:rPr>
              <a:t>WPAN</a:t>
            </a:r>
          </a:p>
        </p:txBody>
      </p:sp>
      <p:sp>
        <p:nvSpPr>
          <p:cNvPr id="25" name="文本框 24">
            <a:extLst>
              <a:ext uri="{FF2B5EF4-FFF2-40B4-BE49-F238E27FC236}">
                <a16:creationId xmlns:a16="http://schemas.microsoft.com/office/drawing/2014/main" id="{26A44F4C-F360-4101-BE63-E744E50FEE90}"/>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solidFill>
                  <a:srgbClr val="C00000"/>
                </a:solidFill>
              </a:rPr>
              <a:t>2.2 </a:t>
            </a:r>
            <a:r>
              <a:rPr lang="zh-CN" altLang="en-US" dirty="0">
                <a:solidFill>
                  <a:srgbClr val="C00000"/>
                </a:solidFill>
              </a:rPr>
              <a:t>数据通信基础</a:t>
            </a:r>
            <a:endParaRPr lang="en-US" altLang="zh-CN" dirty="0">
              <a:solidFill>
                <a:srgbClr val="C00000"/>
              </a:solidFill>
            </a:endParaRPr>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
        <p:nvSpPr>
          <p:cNvPr id="5" name="矩形标注 4">
            <a:extLst>
              <a:ext uri="{FF2B5EF4-FFF2-40B4-BE49-F238E27FC236}">
                <a16:creationId xmlns:a16="http://schemas.microsoft.com/office/drawing/2014/main" id="{E68820C5-EAF9-A743-8A01-851180035A1A}"/>
              </a:ext>
            </a:extLst>
          </p:cNvPr>
          <p:cNvSpPr/>
          <p:nvPr/>
        </p:nvSpPr>
        <p:spPr>
          <a:xfrm>
            <a:off x="5891284" y="1975090"/>
            <a:ext cx="3814781" cy="2340877"/>
          </a:xfrm>
          <a:prstGeom prst="wedgeRectCallout">
            <a:avLst>
              <a:gd name="adj1" fmla="val -91436"/>
              <a:gd name="adj2" fmla="val -2077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数据通信基础理论</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基本概念与术语</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传输方式</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性能度量</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3619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A3947-7536-6F44-B402-0C6A3A79C155}"/>
              </a:ext>
            </a:extLst>
          </p:cNvPr>
          <p:cNvSpPr>
            <a:spLocks noGrp="1"/>
          </p:cNvSpPr>
          <p:nvPr>
            <p:ph type="title"/>
          </p:nvPr>
        </p:nvSpPr>
        <p:spPr/>
        <p:txBody>
          <a:bodyPr/>
          <a:lstStyle/>
          <a:p>
            <a:r>
              <a:rPr kumimoji="1" lang="zh-CN" altLang="en-US" dirty="0"/>
              <a:t>数据通信基本概念</a:t>
            </a:r>
          </a:p>
        </p:txBody>
      </p:sp>
      <p:sp>
        <p:nvSpPr>
          <p:cNvPr id="3" name="内容占位符 2">
            <a:extLst>
              <a:ext uri="{FF2B5EF4-FFF2-40B4-BE49-F238E27FC236}">
                <a16:creationId xmlns:a16="http://schemas.microsoft.com/office/drawing/2014/main" id="{A1A4587F-21CA-6C42-9B72-7A26E7480508}"/>
              </a:ext>
            </a:extLst>
          </p:cNvPr>
          <p:cNvSpPr>
            <a:spLocks noGrp="1"/>
          </p:cNvSpPr>
          <p:nvPr>
            <p:ph idx="1"/>
          </p:nvPr>
        </p:nvSpPr>
        <p:spPr>
          <a:xfrm>
            <a:off x="838200" y="1360629"/>
            <a:ext cx="10515600" cy="5292606"/>
          </a:xfrm>
        </p:spPr>
        <p:txBody>
          <a:bodyPr>
            <a:normAutofit fontScale="85000" lnSpcReduction="20000"/>
          </a:bodyPr>
          <a:lstStyle/>
          <a:p>
            <a:pPr>
              <a:lnSpc>
                <a:spcPct val="110000"/>
              </a:lnSpc>
            </a:pPr>
            <a:r>
              <a:rPr lang="zh-CN" altLang="en-US" dirty="0"/>
              <a:t>主要内容</a:t>
            </a:r>
          </a:p>
          <a:p>
            <a:pPr lvl="1">
              <a:lnSpc>
                <a:spcPct val="110000"/>
              </a:lnSpc>
            </a:pPr>
            <a:r>
              <a:rPr lang="zh-CN" altLang="en-US" dirty="0">
                <a:latin typeface="宋体" panose="02010600030101010101" pitchFamily="2" charset="-122"/>
              </a:rPr>
              <a:t>研究信号在通信信道上传输时的数学表示及其所受到的限制</a:t>
            </a:r>
          </a:p>
          <a:p>
            <a:pPr>
              <a:lnSpc>
                <a:spcPct val="110000"/>
              </a:lnSpc>
              <a:spcBef>
                <a:spcPct val="0"/>
              </a:spcBef>
            </a:pPr>
            <a:r>
              <a:rPr lang="zh-CN" altLang="en-US" dirty="0"/>
              <a:t>傅立叶分析</a:t>
            </a:r>
          </a:p>
          <a:p>
            <a:pPr lvl="1">
              <a:lnSpc>
                <a:spcPct val="110000"/>
              </a:lnSpc>
              <a:spcBef>
                <a:spcPct val="0"/>
              </a:spcBef>
            </a:pPr>
            <a:r>
              <a:rPr lang="zh-CN" altLang="en-US" dirty="0">
                <a:latin typeface="宋体" panose="02010600030101010101" pitchFamily="2" charset="-122"/>
              </a:rPr>
              <a:t>在网络通信中，</a:t>
            </a:r>
            <a:r>
              <a:rPr lang="zh-CN" altLang="en-US" dirty="0">
                <a:solidFill>
                  <a:srgbClr val="7030A0"/>
                </a:solidFill>
                <a:latin typeface="宋体" panose="02010600030101010101" pitchFamily="2" charset="-122"/>
              </a:rPr>
              <a:t>信息是以电磁信号（或简称信号）的形式</a:t>
            </a:r>
            <a:r>
              <a:rPr lang="zh-CN" altLang="en-US" dirty="0">
                <a:latin typeface="宋体" panose="02010600030101010101" pitchFamily="2" charset="-122"/>
              </a:rPr>
              <a:t>传输的</a:t>
            </a:r>
          </a:p>
          <a:p>
            <a:pPr lvl="1">
              <a:lnSpc>
                <a:spcPct val="110000"/>
              </a:lnSpc>
              <a:spcBef>
                <a:spcPct val="0"/>
              </a:spcBef>
            </a:pPr>
            <a:r>
              <a:rPr lang="zh-CN" altLang="en-US" dirty="0">
                <a:latin typeface="宋体" panose="02010600030101010101" pitchFamily="2" charset="-122"/>
              </a:rPr>
              <a:t>电磁信号是时间的函数（</a:t>
            </a:r>
            <a:r>
              <a:rPr lang="zh-CN" altLang="en-US" dirty="0">
                <a:solidFill>
                  <a:srgbClr val="7030A0"/>
                </a:solidFill>
                <a:latin typeface="宋体" panose="02010600030101010101" pitchFamily="2" charset="-122"/>
              </a:rPr>
              <a:t>时域观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也可以表示成频率的函数（</a:t>
            </a:r>
            <a:r>
              <a:rPr lang="zh-CN" altLang="en-US" dirty="0">
                <a:solidFill>
                  <a:srgbClr val="7030A0"/>
                </a:solidFill>
                <a:latin typeface="宋体" panose="02010600030101010101" pitchFamily="2" charset="-122"/>
              </a:rPr>
              <a:t>频域观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对于理解数据传输来讲，信号的频域观比时域观更重要</a:t>
            </a:r>
            <a:endParaRPr lang="en-US" altLang="zh-CN" dirty="0">
              <a:latin typeface="宋体" panose="02010600030101010101" pitchFamily="2" charset="-122"/>
            </a:endParaRPr>
          </a:p>
          <a:p>
            <a:r>
              <a:rPr lang="zh-CN" altLang="en-US" dirty="0">
                <a:latin typeface="宋体" panose="02010600030101010101" pitchFamily="2" charset="-122"/>
              </a:rPr>
              <a:t>时域观</a:t>
            </a:r>
          </a:p>
          <a:p>
            <a:pPr lvl="1"/>
            <a:r>
              <a:rPr lang="zh-CN" altLang="en-US" dirty="0">
                <a:latin typeface="宋体" panose="02010600030101010101" pitchFamily="2" charset="-122"/>
              </a:rPr>
              <a:t>从时间函数的角度来看，电磁信号分为模拟信号和数字信号</a:t>
            </a:r>
          </a:p>
          <a:p>
            <a:pPr lvl="1"/>
            <a:r>
              <a:rPr lang="zh-CN" altLang="en-US" dirty="0">
                <a:latin typeface="宋体" panose="02010600030101010101" pitchFamily="2" charset="-122"/>
              </a:rPr>
              <a:t>模拟信号的信号强度随着时间平滑变化，或者说信号中没有突变或不连续的地方。</a:t>
            </a:r>
          </a:p>
          <a:p>
            <a:pPr lvl="1"/>
            <a:r>
              <a:rPr lang="zh-CN" altLang="en-US" dirty="0">
                <a:latin typeface="宋体" panose="02010600030101010101" pitchFamily="2" charset="-122"/>
              </a:rPr>
              <a:t>数字信号的信号强度在一段时间内保持一个恒定值，然后又变成另外一个恒定值</a:t>
            </a:r>
            <a:endParaRPr lang="en-US" altLang="zh-CN" dirty="0">
              <a:latin typeface="宋体" panose="02010600030101010101" pitchFamily="2" charset="-122"/>
            </a:endParaRPr>
          </a:p>
          <a:p>
            <a:r>
              <a:rPr lang="zh-CN" altLang="en-US" dirty="0">
                <a:latin typeface="宋体" panose="02010600030101010101" pitchFamily="2" charset="-122"/>
              </a:rPr>
              <a:t>频域观</a:t>
            </a:r>
          </a:p>
          <a:p>
            <a:pPr lvl="1"/>
            <a:r>
              <a:rPr lang="zh-CN" altLang="en-US" dirty="0">
                <a:latin typeface="宋体" panose="02010600030101010101" pitchFamily="2" charset="-122"/>
              </a:rPr>
              <a:t>基本定义</a:t>
            </a:r>
          </a:p>
          <a:p>
            <a:pPr lvl="2"/>
            <a:r>
              <a:rPr lang="zh-CN" altLang="en-US" sz="2400" dirty="0">
                <a:latin typeface="宋体" panose="02010600030101010101" pitchFamily="2" charset="-122"/>
              </a:rPr>
              <a:t>当一个信号的所有频率成分是某一个频率的整数倍时，该频率被称为基本频率</a:t>
            </a:r>
          </a:p>
          <a:p>
            <a:pPr lvl="2"/>
            <a:r>
              <a:rPr lang="zh-CN" altLang="en-US" sz="2400" dirty="0">
                <a:latin typeface="宋体" panose="02010600030101010101" pitchFamily="2" charset="-122"/>
              </a:rPr>
              <a:t>信号的周期等于基本频率的周期</a:t>
            </a:r>
          </a:p>
          <a:p>
            <a:pPr lvl="1"/>
            <a:r>
              <a:rPr lang="zh-CN" altLang="en-US" dirty="0">
                <a:latin typeface="宋体" panose="02010600030101010101" pitchFamily="2" charset="-122"/>
              </a:rPr>
              <a:t>傅立叶分析</a:t>
            </a:r>
            <a:r>
              <a:rPr lang="zh-CN" altLang="en-US" dirty="0">
                <a:latin typeface="Arial" panose="020B0604020202020204" pitchFamily="34" charset="0"/>
                <a:cs typeface="Times New Roman" panose="02020603050405020304" pitchFamily="18" charset="0"/>
              </a:rPr>
              <a:t> </a:t>
            </a:r>
            <a:endParaRPr lang="zh-CN" altLang="en-US" dirty="0">
              <a:latin typeface="宋体" panose="02010600030101010101" pitchFamily="2" charset="-122"/>
            </a:endParaRPr>
          </a:p>
          <a:p>
            <a:pPr lvl="1"/>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6BC6834F-5396-0A49-AC98-58FF3143C4C1}"/>
              </a:ext>
            </a:extLst>
          </p:cNvPr>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5" name="文本框 4">
            <a:extLst>
              <a:ext uri="{FF2B5EF4-FFF2-40B4-BE49-F238E27FC236}">
                <a16:creationId xmlns:a16="http://schemas.microsoft.com/office/drawing/2014/main" id="{39342949-E193-B546-AA49-35152048529C}"/>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1448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a:extLst>
              <a:ext uri="{FF2B5EF4-FFF2-40B4-BE49-F238E27FC236}">
                <a16:creationId xmlns:a16="http://schemas.microsoft.com/office/drawing/2014/main" id="{2E52C6D4-AA26-7D48-93F9-7395C5708F4B}"/>
              </a:ext>
            </a:extLst>
          </p:cNvPr>
          <p:cNvSpPr/>
          <p:nvPr/>
        </p:nvSpPr>
        <p:spPr>
          <a:xfrm>
            <a:off x="1307508" y="3041194"/>
            <a:ext cx="8072019" cy="8937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9B8B27CC-87CE-6341-AC32-44900249FF8D}"/>
              </a:ext>
            </a:extLst>
          </p:cNvPr>
          <p:cNvSpPr>
            <a:spLocks noGrp="1"/>
          </p:cNvSpPr>
          <p:nvPr>
            <p:ph type="title"/>
          </p:nvPr>
        </p:nvSpPr>
        <p:spPr/>
        <p:txBody>
          <a:bodyPr/>
          <a:lstStyle/>
          <a:p>
            <a:r>
              <a:rPr kumimoji="1" lang="zh-CN" altLang="en-US" dirty="0"/>
              <a:t>傅立叶分析 </a:t>
            </a:r>
          </a:p>
        </p:txBody>
      </p:sp>
      <p:sp>
        <p:nvSpPr>
          <p:cNvPr id="3" name="内容占位符 2">
            <a:extLst>
              <a:ext uri="{FF2B5EF4-FFF2-40B4-BE49-F238E27FC236}">
                <a16:creationId xmlns:a16="http://schemas.microsoft.com/office/drawing/2014/main" id="{DE57804B-9E6D-BB48-BE62-1640E60700E8}"/>
              </a:ext>
            </a:extLst>
          </p:cNvPr>
          <p:cNvSpPr>
            <a:spLocks noGrp="1"/>
          </p:cNvSpPr>
          <p:nvPr>
            <p:ph idx="1"/>
          </p:nvPr>
        </p:nvSpPr>
        <p:spPr>
          <a:xfrm>
            <a:off x="838200" y="1465573"/>
            <a:ext cx="10515600" cy="4586694"/>
          </a:xfrm>
        </p:spPr>
        <p:txBody>
          <a:bodyPr anchor="t"/>
          <a:lstStyle/>
          <a:p>
            <a:r>
              <a:rPr lang="zh-CN" altLang="en-US" dirty="0">
                <a:latin typeface="宋体" panose="02010600030101010101" pitchFamily="2" charset="-122"/>
              </a:rPr>
              <a:t>傅立叶分析</a:t>
            </a:r>
          </a:p>
          <a:p>
            <a:pPr lvl="1"/>
            <a:r>
              <a:rPr lang="zh-CN" altLang="en-US" dirty="0"/>
              <a:t>任何一个周期为</a:t>
            </a:r>
            <a:r>
              <a:rPr lang="en-US" altLang="zh-CN" dirty="0"/>
              <a:t>T</a:t>
            </a:r>
            <a:r>
              <a:rPr lang="zh-CN" altLang="en-US" dirty="0"/>
              <a:t>的有理周期性函数 </a:t>
            </a:r>
            <a:r>
              <a:rPr lang="en-US" altLang="zh-CN" dirty="0"/>
              <a:t>g(t) </a:t>
            </a:r>
            <a:r>
              <a:rPr lang="zh-CN" altLang="zh-CN" dirty="0"/>
              <a:t>可分解为若干项（可能无限多项）正弦和余弦函数之和</a:t>
            </a:r>
            <a:endParaRPr lang="zh-CN" altLang="en-US" dirty="0"/>
          </a:p>
          <a:p>
            <a:endParaRPr lang="zh-CN" altLang="zh-CN" dirty="0"/>
          </a:p>
          <a:p>
            <a:pPr>
              <a:spcBef>
                <a:spcPct val="0"/>
              </a:spcBef>
              <a:buNone/>
            </a:pPr>
            <a:r>
              <a:rPr lang="en-US" altLang="en-US" dirty="0"/>
              <a:t>	  </a:t>
            </a:r>
            <a:r>
              <a:rPr lang="zh-CN" altLang="en-US" dirty="0"/>
              <a:t>   </a:t>
            </a:r>
            <a:r>
              <a:rPr lang="en-US" altLang="zh-CN" dirty="0"/>
              <a:t>g(t) =    c  +  		   </a:t>
            </a:r>
            <a:r>
              <a:rPr lang="zh-CN" altLang="en-US" dirty="0"/>
              <a:t>    </a:t>
            </a:r>
            <a:r>
              <a:rPr lang="en-US" altLang="zh-CN" dirty="0"/>
              <a:t>+ </a:t>
            </a:r>
          </a:p>
          <a:p>
            <a:pPr>
              <a:spcBef>
                <a:spcPct val="0"/>
              </a:spcBef>
              <a:buNone/>
            </a:pPr>
            <a:endParaRPr lang="en-US" altLang="zh-CN" dirty="0"/>
          </a:p>
          <a:p>
            <a:pPr>
              <a:spcBef>
                <a:spcPct val="0"/>
              </a:spcBef>
              <a:buNone/>
            </a:pPr>
            <a:r>
              <a:rPr lang="en-US" altLang="zh-CN" dirty="0"/>
              <a:t>	 </a:t>
            </a:r>
            <a:r>
              <a:rPr lang="zh-CN" altLang="en-US" dirty="0"/>
              <a:t>   </a:t>
            </a:r>
            <a:r>
              <a:rPr lang="en-US" altLang="zh-CN" dirty="0"/>
              <a:t> f = 1/T     </a:t>
            </a:r>
            <a:r>
              <a:rPr lang="zh-CN" altLang="zh-CN" dirty="0"/>
              <a:t>基本频率</a:t>
            </a:r>
          </a:p>
          <a:p>
            <a:pPr>
              <a:spcBef>
                <a:spcPct val="0"/>
              </a:spcBef>
              <a:buNone/>
            </a:pPr>
            <a:r>
              <a:rPr lang="zh-CN" altLang="zh-CN" dirty="0"/>
              <a:t>	</a:t>
            </a:r>
            <a:r>
              <a:rPr lang="en-US" altLang="zh-CN" dirty="0"/>
              <a:t>   </a:t>
            </a:r>
            <a:r>
              <a:rPr lang="zh-CN" altLang="en-US" dirty="0"/>
              <a:t>  </a:t>
            </a:r>
            <a:r>
              <a:rPr lang="en-US" altLang="zh-CN" dirty="0"/>
              <a:t>a</a:t>
            </a:r>
            <a:r>
              <a:rPr lang="en-US" altLang="zh-CN" baseline="-25000" dirty="0"/>
              <a:t>n</a:t>
            </a:r>
            <a:r>
              <a:rPr lang="en-US" altLang="zh-CN" dirty="0"/>
              <a:t>, </a:t>
            </a:r>
            <a:r>
              <a:rPr lang="en-US" altLang="zh-CN" dirty="0" err="1"/>
              <a:t>b</a:t>
            </a:r>
            <a:r>
              <a:rPr lang="en-US" altLang="zh-CN" baseline="-25000" dirty="0" err="1"/>
              <a:t>n</a:t>
            </a:r>
            <a:r>
              <a:rPr lang="en-US" altLang="zh-CN" dirty="0"/>
              <a:t>	      n</a:t>
            </a:r>
            <a:r>
              <a:rPr lang="zh-CN" altLang="zh-CN" dirty="0"/>
              <a:t>次谐波项的正弦和余弦振幅值</a:t>
            </a:r>
            <a:endParaRPr kumimoji="1" lang="zh-CN" altLang="en-US" dirty="0"/>
          </a:p>
        </p:txBody>
      </p:sp>
      <p:sp>
        <p:nvSpPr>
          <p:cNvPr id="4" name="灯片编号占位符 3">
            <a:extLst>
              <a:ext uri="{FF2B5EF4-FFF2-40B4-BE49-F238E27FC236}">
                <a16:creationId xmlns:a16="http://schemas.microsoft.com/office/drawing/2014/main" id="{46D69B97-0259-1544-BB1F-5A0C7995352D}"/>
              </a:ext>
            </a:extLst>
          </p:cNvPr>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5" name="文本框 4">
            <a:extLst>
              <a:ext uri="{FF2B5EF4-FFF2-40B4-BE49-F238E27FC236}">
                <a16:creationId xmlns:a16="http://schemas.microsoft.com/office/drawing/2014/main" id="{03165A99-8030-854D-A415-1C63BF8EAC0C}"/>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5">
            <a:extLst>
              <a:ext uri="{FF2B5EF4-FFF2-40B4-BE49-F238E27FC236}">
                <a16:creationId xmlns:a16="http://schemas.microsoft.com/office/drawing/2014/main" id="{77F1BA83-D309-B842-BC00-BB9F252FA7D7}"/>
              </a:ext>
            </a:extLst>
          </p:cNvPr>
          <p:cNvGraphicFramePr>
            <a:graphicFrameLocks noChangeAspect="1"/>
          </p:cNvGraphicFramePr>
          <p:nvPr>
            <p:extLst>
              <p:ext uri="{D42A27DB-BD31-4B8C-83A1-F6EECF244321}">
                <p14:modId xmlns:p14="http://schemas.microsoft.com/office/powerpoint/2010/main" val="1495473951"/>
              </p:ext>
            </p:extLst>
          </p:nvPr>
        </p:nvGraphicFramePr>
        <p:xfrm>
          <a:off x="4013584" y="3041194"/>
          <a:ext cx="1919288" cy="847725"/>
        </p:xfrm>
        <a:graphic>
          <a:graphicData uri="http://schemas.openxmlformats.org/presentationml/2006/ole">
            <mc:AlternateContent xmlns:mc="http://schemas.openxmlformats.org/markup-compatibility/2006">
              <mc:Choice xmlns:v="urn:schemas-microsoft-com:vml" Requires="v">
                <p:oleObj spid="_x0000_s1027" name="公式" r:id="rId4" imgW="22529800" imgH="9944100" progId="Equation.3">
                  <p:embed/>
                </p:oleObj>
              </mc:Choice>
              <mc:Fallback>
                <p:oleObj name="公式" r:id="rId4" imgW="22529800" imgH="9944100" progId="Equation.3">
                  <p:embed/>
                  <p:pic>
                    <p:nvPicPr>
                      <p:cNvPr id="11270" name="Object 5">
                        <a:extLst>
                          <a:ext uri="{FF2B5EF4-FFF2-40B4-BE49-F238E27FC236}">
                            <a16:creationId xmlns:a16="http://schemas.microsoft.com/office/drawing/2014/main" id="{1D907C48-B967-B846-B149-59ADF9C0D1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3584" y="3041194"/>
                        <a:ext cx="19192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extLst>
              <a:ext uri="{FF2B5EF4-FFF2-40B4-BE49-F238E27FC236}">
                <a16:creationId xmlns:a16="http://schemas.microsoft.com/office/drawing/2014/main" id="{48D0AB00-90B8-AB45-A1C3-79A92BABD035}"/>
              </a:ext>
            </a:extLst>
          </p:cNvPr>
          <p:cNvGraphicFramePr>
            <a:graphicFrameLocks noChangeAspect="1"/>
          </p:cNvGraphicFramePr>
          <p:nvPr>
            <p:extLst>
              <p:ext uri="{D42A27DB-BD31-4B8C-83A1-F6EECF244321}">
                <p14:modId xmlns:p14="http://schemas.microsoft.com/office/powerpoint/2010/main" val="3542884535"/>
              </p:ext>
            </p:extLst>
          </p:nvPr>
        </p:nvGraphicFramePr>
        <p:xfrm>
          <a:off x="6682080" y="2995156"/>
          <a:ext cx="2090737" cy="939800"/>
        </p:xfrm>
        <a:graphic>
          <a:graphicData uri="http://schemas.openxmlformats.org/presentationml/2006/ole">
            <mc:AlternateContent xmlns:mc="http://schemas.openxmlformats.org/markup-compatibility/2006">
              <mc:Choice xmlns:v="urn:schemas-microsoft-com:vml" Requires="v">
                <p:oleObj spid="_x0000_s1028" name="公式" r:id="rId6" imgW="37744400" imgH="16967200" progId="Equation.3">
                  <p:embed/>
                </p:oleObj>
              </mc:Choice>
              <mc:Fallback>
                <p:oleObj name="公式" r:id="rId6" imgW="37744400" imgH="16967200" progId="Equation.3">
                  <p:embed/>
                  <p:pic>
                    <p:nvPicPr>
                      <p:cNvPr id="11271" name="Object 6">
                        <a:extLst>
                          <a:ext uri="{FF2B5EF4-FFF2-40B4-BE49-F238E27FC236}">
                            <a16:creationId xmlns:a16="http://schemas.microsoft.com/office/drawing/2014/main" id="{7A2D44B3-0647-8E41-971F-872AFAE2C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2080" y="2995156"/>
                        <a:ext cx="209073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175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a:extLst>
              <a:ext uri="{FF2B5EF4-FFF2-40B4-BE49-F238E27FC236}">
                <a16:creationId xmlns:a16="http://schemas.microsoft.com/office/drawing/2014/main" id="{72918E4E-A255-C34F-B7B5-487CDA3D6391}"/>
              </a:ext>
            </a:extLst>
          </p:cNvPr>
          <p:cNvSpPr/>
          <p:nvPr/>
        </p:nvSpPr>
        <p:spPr>
          <a:xfrm>
            <a:off x="1551709" y="5190852"/>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4DD18802-CF6E-994A-B132-15217B55F69D}"/>
              </a:ext>
            </a:extLst>
          </p:cNvPr>
          <p:cNvSpPr/>
          <p:nvPr/>
        </p:nvSpPr>
        <p:spPr>
          <a:xfrm>
            <a:off x="1551709" y="3887788"/>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E26E8ED0-843C-3B4E-863E-4211C38557C1}"/>
              </a:ext>
            </a:extLst>
          </p:cNvPr>
          <p:cNvSpPr/>
          <p:nvPr/>
        </p:nvSpPr>
        <p:spPr>
          <a:xfrm>
            <a:off x="1551709" y="2589895"/>
            <a:ext cx="2507673" cy="5637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p:txBody>
          <a:bodyPr>
            <a:normAutofit lnSpcReduction="10000"/>
          </a:bodyPr>
          <a:lstStyle/>
          <a:p>
            <a:pPr>
              <a:lnSpc>
                <a:spcPct val="120000"/>
              </a:lnSpc>
              <a:buClr>
                <a:schemeClr val="tx1"/>
              </a:buClr>
            </a:pPr>
            <a:r>
              <a:rPr lang="zh-CN" altLang="en-US" sz="2400" dirty="0">
                <a:latin typeface="Arial" panose="020B0604020202020204" pitchFamily="34" charset="0"/>
              </a:rPr>
              <a:t>已知 </a:t>
            </a:r>
            <a:r>
              <a:rPr lang="en-US" altLang="zh-CN" sz="2400" dirty="0">
                <a:latin typeface="Arial" panose="020B0604020202020204" pitchFamily="34" charset="0"/>
              </a:rPr>
              <a:t>g(t)</a:t>
            </a:r>
            <a:r>
              <a:rPr lang="zh-CN" altLang="en-US" sz="2400" dirty="0">
                <a:latin typeface="Arial" panose="020B0604020202020204" pitchFamily="34" charset="0"/>
              </a:rPr>
              <a:t>，求</a:t>
            </a:r>
            <a:r>
              <a:rPr lang="en-US" altLang="zh-CN" sz="2400" dirty="0">
                <a:latin typeface="Arial" panose="020B0604020202020204" pitchFamily="34" charset="0"/>
              </a:rPr>
              <a:t>c, a</a:t>
            </a:r>
            <a:r>
              <a:rPr lang="en-US" altLang="zh-CN" sz="2400" baseline="-25000" dirty="0">
                <a:latin typeface="Arial" panose="020B0604020202020204" pitchFamily="34" charset="0"/>
              </a:rPr>
              <a:t>n</a:t>
            </a:r>
            <a:r>
              <a:rPr lang="en-US" altLang="zh-CN" sz="2400" dirty="0">
                <a:latin typeface="Arial" panose="020B0604020202020204" pitchFamily="34" charset="0"/>
              </a:rPr>
              <a:t>, </a:t>
            </a:r>
            <a:r>
              <a:rPr lang="en-US" altLang="zh-CN" sz="2400" dirty="0" err="1">
                <a:latin typeface="Arial" panose="020B0604020202020204" pitchFamily="34" charset="0"/>
              </a:rPr>
              <a:t>b</a:t>
            </a:r>
            <a:r>
              <a:rPr lang="en-US" altLang="zh-CN" sz="2400" baseline="-25000" dirty="0" err="1">
                <a:latin typeface="Arial" panose="020B0604020202020204" pitchFamily="34" charset="0"/>
              </a:rPr>
              <a:t>n</a:t>
            </a:r>
            <a:endParaRPr lang="en-US" altLang="zh-CN" sz="2400" baseline="-25000" dirty="0">
              <a:latin typeface="Arial" panose="020B0604020202020204" pitchFamily="34" charset="0"/>
            </a:endParaRPr>
          </a:p>
          <a:p>
            <a:pPr lvl="1">
              <a:lnSpc>
                <a:spcPct val="120000"/>
              </a:lnSpc>
              <a:buClr>
                <a:schemeClr val="tx1"/>
              </a:buClr>
              <a:buSzTx/>
            </a:pPr>
            <a:r>
              <a:rPr lang="zh-CN" altLang="en-US" dirty="0">
                <a:latin typeface="Arial" panose="020B0604020202020204" pitchFamily="34" charset="0"/>
              </a:rPr>
              <a:t>将等式两边</a:t>
            </a:r>
            <a:r>
              <a:rPr lang="zh-CN" altLang="en-US" dirty="0">
                <a:latin typeface="Arial" panose="020B0604020202020204" pitchFamily="34" charset="0"/>
                <a:sym typeface="Symbol" pitchFamily="2" charset="2"/>
              </a:rPr>
              <a:t>从０到Ｔ积分</a:t>
            </a:r>
            <a:r>
              <a:rPr lang="zh-CN" altLang="en-US" dirty="0">
                <a:latin typeface="Arial" panose="020B0604020202020204" pitchFamily="34" charset="0"/>
              </a:rPr>
              <a:t>可得 </a:t>
            </a:r>
            <a:r>
              <a:rPr lang="en-US" altLang="zh-CN" dirty="0">
                <a:latin typeface="Arial" panose="020B0604020202020204" pitchFamily="34" charset="0"/>
              </a:rPr>
              <a:t>c</a:t>
            </a:r>
          </a:p>
          <a:p>
            <a:pPr lvl="1">
              <a:lnSpc>
                <a:spcPct val="120000"/>
              </a:lnSpc>
              <a:spcBef>
                <a:spcPct val="60000"/>
              </a:spcBef>
              <a:spcAft>
                <a:spcPct val="60000"/>
              </a:spcAft>
              <a:buClr>
                <a:schemeClr val="tx1"/>
              </a:buClr>
              <a:buSzTx/>
              <a:buFontTx/>
              <a:buNone/>
            </a:pPr>
            <a:r>
              <a:rPr lang="en-US" altLang="zh-CN" dirty="0">
                <a:latin typeface="Arial" panose="020B0604020202020204" pitchFamily="34" charset="0"/>
                <a:ea typeface="宋体" panose="02010600030101010101" pitchFamily="2" charset="-122"/>
              </a:rPr>
              <a:t>		c = 	</a:t>
            </a: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sin(2</a:t>
            </a:r>
            <a:r>
              <a:rPr lang="en-US" altLang="zh-CN" dirty="0">
                <a:latin typeface="Arial" panose="020B0604020202020204" pitchFamily="34" charset="0"/>
                <a:sym typeface="Symbol" pitchFamily="2" charset="2"/>
              </a:rPr>
              <a:t>kft)</a:t>
            </a:r>
            <a:r>
              <a:rPr lang="zh-CN" altLang="en-US" dirty="0">
                <a:latin typeface="Arial" panose="020B0604020202020204" pitchFamily="34" charset="0"/>
                <a:sym typeface="Symbol" pitchFamily="2" charset="2"/>
              </a:rPr>
              <a:t>乘等式两边，并从０到Ｔ积分，可得</a:t>
            </a:r>
            <a:r>
              <a:rPr lang="en-US" altLang="zh-CN" dirty="0">
                <a:latin typeface="Arial" panose="020B0604020202020204" pitchFamily="34" charset="0"/>
                <a:ea typeface="宋体" panose="02010600030101010101" pitchFamily="2" charset="-122"/>
                <a:sym typeface="Symbol" pitchFamily="2" charset="2"/>
              </a:rPr>
              <a:t>a</a:t>
            </a:r>
            <a:r>
              <a:rPr lang="en-US" altLang="zh-CN" baseline="-25000" dirty="0">
                <a:latin typeface="Arial" panose="020B0604020202020204" pitchFamily="34" charset="0"/>
                <a:ea typeface="宋体" panose="02010600030101010101" pitchFamily="2" charset="-122"/>
                <a:sym typeface="Symbol" pitchFamily="2" charset="2"/>
              </a:rPr>
              <a:t>n</a:t>
            </a: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itchFamily="2" charset="2"/>
              </a:rPr>
              <a:t>		 </a:t>
            </a:r>
            <a:r>
              <a:rPr lang="en-US" altLang="zh-CN" dirty="0">
                <a:latin typeface="Arial" panose="020B0604020202020204" pitchFamily="34" charset="0"/>
                <a:ea typeface="宋体" panose="02010600030101010101" pitchFamily="2" charset="-122"/>
                <a:sym typeface="Symbol" pitchFamily="2" charset="2"/>
              </a:rPr>
              <a:t>a</a:t>
            </a:r>
            <a:r>
              <a:rPr lang="en-US" altLang="zh-CN" baseline="-25000" dirty="0">
                <a:latin typeface="Arial" panose="020B0604020202020204" pitchFamily="34" charset="0"/>
                <a:ea typeface="宋体" panose="02010600030101010101" pitchFamily="2" charset="-122"/>
                <a:sym typeface="Symbol" pitchFamily="2" charset="2"/>
              </a:rPr>
              <a:t>n</a:t>
            </a:r>
            <a:r>
              <a:rPr lang="en-US" altLang="zh-CN" dirty="0">
                <a:latin typeface="Arial" panose="020B0604020202020204" pitchFamily="34" charset="0"/>
                <a:ea typeface="宋体" panose="02010600030101010101" pitchFamily="2" charset="-122"/>
                <a:sym typeface="Symbol" pitchFamily="2" charset="2"/>
              </a:rPr>
              <a:t> = </a:t>
            </a:r>
            <a:r>
              <a:rPr lang="zh-CN" altLang="en-US" dirty="0">
                <a:latin typeface="Arial" panose="020B0604020202020204" pitchFamily="34" charset="0"/>
                <a:ea typeface="宋体" panose="02010600030101010101" pitchFamily="2" charset="-122"/>
                <a:sym typeface="Symbol" pitchFamily="2" charset="2"/>
              </a:rPr>
              <a:t>    </a:t>
            </a:r>
            <a:endParaRPr lang="en-US" altLang="zh-CN" dirty="0">
              <a:latin typeface="Arial" panose="020B0604020202020204" pitchFamily="34" charset="0"/>
              <a:ea typeface="宋体" panose="02010600030101010101" pitchFamily="2" charset="-122"/>
              <a:sym typeface="Symbol" pitchFamily="2" charset="2"/>
            </a:endParaRP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cos(2</a:t>
            </a:r>
            <a:r>
              <a:rPr lang="en-US" altLang="zh-CN" dirty="0">
                <a:latin typeface="Arial" panose="020B0604020202020204" pitchFamily="34" charset="0"/>
                <a:sym typeface="Symbol" pitchFamily="2" charset="2"/>
              </a:rPr>
              <a:t>kft)</a:t>
            </a:r>
            <a:r>
              <a:rPr lang="zh-CN" altLang="en-US" dirty="0">
                <a:latin typeface="Arial" panose="020B0604020202020204" pitchFamily="34" charset="0"/>
                <a:sym typeface="Symbol" pitchFamily="2" charset="2"/>
              </a:rPr>
              <a:t>乘等式两边，并从０到Ｔ积分，可得</a:t>
            </a:r>
            <a:r>
              <a:rPr lang="en-US" altLang="zh-CN" dirty="0" err="1">
                <a:latin typeface="Arial" panose="020B0604020202020204" pitchFamily="34" charset="0"/>
                <a:sym typeface="Symbol" pitchFamily="2" charset="2"/>
              </a:rPr>
              <a:t>b</a:t>
            </a:r>
            <a:r>
              <a:rPr lang="en-US" altLang="zh-CN" baseline="-25000" dirty="0" err="1">
                <a:latin typeface="Arial" panose="020B0604020202020204" pitchFamily="34" charset="0"/>
                <a:ea typeface="宋体" panose="02010600030101010101" pitchFamily="2" charset="-122"/>
                <a:sym typeface="Symbol" pitchFamily="2" charset="2"/>
              </a:rPr>
              <a:t>n</a:t>
            </a:r>
            <a:endParaRPr lang="en-US" altLang="zh-CN" baseline="-25000" dirty="0">
              <a:latin typeface="Arial" panose="020B0604020202020204" pitchFamily="34" charset="0"/>
              <a:ea typeface="宋体" panose="02010600030101010101" pitchFamily="2" charset="-122"/>
              <a:sym typeface="Symbol" pitchFamily="2" charset="2"/>
            </a:endParaRP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itchFamily="2" charset="2"/>
              </a:rPr>
              <a:t>		</a:t>
            </a:r>
            <a:r>
              <a:rPr lang="en-US" altLang="zh-CN" dirty="0" err="1">
                <a:latin typeface="Arial" panose="020B0604020202020204" pitchFamily="34" charset="0"/>
                <a:ea typeface="宋体" panose="02010600030101010101" pitchFamily="2" charset="-122"/>
                <a:sym typeface="Symbol" pitchFamily="2" charset="2"/>
              </a:rPr>
              <a:t>b</a:t>
            </a:r>
            <a:r>
              <a:rPr lang="en-US" altLang="zh-CN" baseline="-25000" dirty="0" err="1">
                <a:latin typeface="Arial" panose="020B0604020202020204" pitchFamily="34" charset="0"/>
                <a:ea typeface="宋体" panose="02010600030101010101" pitchFamily="2" charset="-122"/>
                <a:sym typeface="Symbol" pitchFamily="2" charset="2"/>
              </a:rPr>
              <a:t>n</a:t>
            </a:r>
            <a:r>
              <a:rPr lang="en-US" altLang="zh-CN" dirty="0">
                <a:latin typeface="Arial" panose="020B0604020202020204" pitchFamily="34" charset="0"/>
                <a:ea typeface="宋体" panose="02010600030101010101" pitchFamily="2" charset="-122"/>
                <a:sym typeface="Symbol" pitchFamily="2" charset="2"/>
              </a:rPr>
              <a:t> = </a:t>
            </a:r>
            <a:endParaRPr lang="en-US" altLang="zh-CN" dirty="0">
              <a:latin typeface="Arial" panose="020B0604020202020204" pitchFamily="34" charset="0"/>
              <a:ea typeface="宋体" panose="02010600030101010101" pitchFamily="2" charset="-122"/>
            </a:endParaRPr>
          </a:p>
          <a:p>
            <a:endParaRPr kumimoji="1" lang="zh-CN" altLang="en-US" dirty="0"/>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5" name="文本框 4">
            <a:extLst>
              <a:ext uri="{FF2B5EF4-FFF2-40B4-BE49-F238E27FC236}">
                <a16:creationId xmlns:a16="http://schemas.microsoft.com/office/drawing/2014/main" id="{29E56329-F3DD-DC48-A8AD-A94436CE8C3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7">
            <a:extLst>
              <a:ext uri="{FF2B5EF4-FFF2-40B4-BE49-F238E27FC236}">
                <a16:creationId xmlns:a16="http://schemas.microsoft.com/office/drawing/2014/main" id="{1974C49D-5DB6-DC4F-BE4E-D50153F23DAD}"/>
              </a:ext>
            </a:extLst>
          </p:cNvPr>
          <p:cNvGraphicFramePr>
            <a:graphicFrameLocks noChangeAspect="1"/>
          </p:cNvGraphicFramePr>
          <p:nvPr>
            <p:extLst>
              <p:ext uri="{D42A27DB-BD31-4B8C-83A1-F6EECF244321}">
                <p14:modId xmlns:p14="http://schemas.microsoft.com/office/powerpoint/2010/main" val="3795155165"/>
              </p:ext>
            </p:extLst>
          </p:nvPr>
        </p:nvGraphicFramePr>
        <p:xfrm>
          <a:off x="2361293" y="2542495"/>
          <a:ext cx="228600" cy="611187"/>
        </p:xfrm>
        <a:graphic>
          <a:graphicData uri="http://schemas.openxmlformats.org/presentationml/2006/ole">
            <mc:AlternateContent xmlns:mc="http://schemas.openxmlformats.org/markup-compatibility/2006">
              <mc:Choice xmlns:v="urn:schemas-microsoft-com:vml" Requires="v">
                <p:oleObj spid="_x0000_s2055" name="公式" r:id="rId3" imgW="5270500" imgH="14046200" progId="Equation.3">
                  <p:embed/>
                </p:oleObj>
              </mc:Choice>
              <mc:Fallback>
                <p:oleObj name="公式" r:id="rId3" imgW="5270500" imgH="14046200" progId="Equation.3">
                  <p:embed/>
                  <p:pic>
                    <p:nvPicPr>
                      <p:cNvPr id="12296" name="Object 7">
                        <a:extLst>
                          <a:ext uri="{FF2B5EF4-FFF2-40B4-BE49-F238E27FC236}">
                            <a16:creationId xmlns:a16="http://schemas.microsoft.com/office/drawing/2014/main" id="{038CC96B-76FE-FE44-B938-4A3CA950C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293" y="2542495"/>
                        <a:ext cx="2286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a:extLst>
              <a:ext uri="{FF2B5EF4-FFF2-40B4-BE49-F238E27FC236}">
                <a16:creationId xmlns:a16="http://schemas.microsoft.com/office/drawing/2014/main" id="{70A04B83-C8EE-D34B-B12E-894CE94AC5EF}"/>
              </a:ext>
            </a:extLst>
          </p:cNvPr>
          <p:cNvGraphicFramePr>
            <a:graphicFrameLocks noChangeAspect="1"/>
          </p:cNvGraphicFramePr>
          <p:nvPr>
            <p:extLst>
              <p:ext uri="{D42A27DB-BD31-4B8C-83A1-F6EECF244321}">
                <p14:modId xmlns:p14="http://schemas.microsoft.com/office/powerpoint/2010/main" val="976678620"/>
              </p:ext>
            </p:extLst>
          </p:nvPr>
        </p:nvGraphicFramePr>
        <p:xfrm>
          <a:off x="2732994" y="2589895"/>
          <a:ext cx="933450" cy="479425"/>
        </p:xfrm>
        <a:graphic>
          <a:graphicData uri="http://schemas.openxmlformats.org/presentationml/2006/ole">
            <mc:AlternateContent xmlns:mc="http://schemas.openxmlformats.org/markup-compatibility/2006">
              <mc:Choice xmlns:v="urn:schemas-microsoft-com:vml" Requires="v">
                <p:oleObj spid="_x0000_s2056" name="公式" r:id="rId5" imgW="21653500" imgH="11112500" progId="Equation.3">
                  <p:embed/>
                </p:oleObj>
              </mc:Choice>
              <mc:Fallback>
                <p:oleObj name="公式" r:id="rId5" imgW="21653500" imgH="11112500" progId="Equation.3">
                  <p:embed/>
                  <p:pic>
                    <p:nvPicPr>
                      <p:cNvPr id="12297" name="Object 8">
                        <a:extLst>
                          <a:ext uri="{FF2B5EF4-FFF2-40B4-BE49-F238E27FC236}">
                            <a16:creationId xmlns:a16="http://schemas.microsoft.com/office/drawing/2014/main" id="{51F35160-CFA4-8D4F-904B-82AFB93EA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994" y="2589895"/>
                        <a:ext cx="9334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a:extLst>
              <a:ext uri="{FF2B5EF4-FFF2-40B4-BE49-F238E27FC236}">
                <a16:creationId xmlns:a16="http://schemas.microsoft.com/office/drawing/2014/main" id="{D5A80B9F-783E-E34C-9815-741B8349AE4E}"/>
              </a:ext>
            </a:extLst>
          </p:cNvPr>
          <p:cNvGraphicFramePr>
            <a:graphicFrameLocks noChangeAspect="1"/>
          </p:cNvGraphicFramePr>
          <p:nvPr>
            <p:extLst>
              <p:ext uri="{D42A27DB-BD31-4B8C-83A1-F6EECF244321}">
                <p14:modId xmlns:p14="http://schemas.microsoft.com/office/powerpoint/2010/main" val="3654593654"/>
              </p:ext>
            </p:extLst>
          </p:nvPr>
        </p:nvGraphicFramePr>
        <p:xfrm>
          <a:off x="2471283" y="3887788"/>
          <a:ext cx="228600" cy="609600"/>
        </p:xfrm>
        <a:graphic>
          <a:graphicData uri="http://schemas.openxmlformats.org/presentationml/2006/ole">
            <mc:AlternateContent xmlns:mc="http://schemas.openxmlformats.org/markup-compatibility/2006">
              <mc:Choice xmlns:v="urn:schemas-microsoft-com:vml" Requires="v">
                <p:oleObj spid="_x0000_s2057" name="公式" r:id="rId7" imgW="5270500" imgH="14046200" progId="Equation.3">
                  <p:embed/>
                </p:oleObj>
              </mc:Choice>
              <mc:Fallback>
                <p:oleObj name="公式" r:id="rId7" imgW="5270500" imgH="14046200" progId="Equation.3">
                  <p:embed/>
                  <p:pic>
                    <p:nvPicPr>
                      <p:cNvPr id="12293" name="Object 4">
                        <a:extLst>
                          <a:ext uri="{FF2B5EF4-FFF2-40B4-BE49-F238E27FC236}">
                            <a16:creationId xmlns:a16="http://schemas.microsoft.com/office/drawing/2014/main" id="{79B71317-0D8A-2044-83CD-BFDA48766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283" y="3887788"/>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a:extLst>
              <a:ext uri="{FF2B5EF4-FFF2-40B4-BE49-F238E27FC236}">
                <a16:creationId xmlns:a16="http://schemas.microsoft.com/office/drawing/2014/main" id="{AE47D0D0-ADBC-7F42-93D5-AA3F479F076A}"/>
              </a:ext>
            </a:extLst>
          </p:cNvPr>
          <p:cNvGraphicFramePr>
            <a:graphicFrameLocks noChangeAspect="1"/>
          </p:cNvGraphicFramePr>
          <p:nvPr>
            <p:extLst>
              <p:ext uri="{D42A27DB-BD31-4B8C-83A1-F6EECF244321}">
                <p14:modId xmlns:p14="http://schemas.microsoft.com/office/powerpoint/2010/main" val="663399182"/>
              </p:ext>
            </p:extLst>
          </p:nvPr>
        </p:nvGraphicFramePr>
        <p:xfrm>
          <a:off x="2776083" y="3968978"/>
          <a:ext cx="1968500" cy="482600"/>
        </p:xfrm>
        <a:graphic>
          <a:graphicData uri="http://schemas.openxmlformats.org/presentationml/2006/ole">
            <mc:AlternateContent xmlns:mc="http://schemas.openxmlformats.org/markup-compatibility/2006">
              <mc:Choice xmlns:v="urn:schemas-microsoft-com:vml" Requires="v">
                <p:oleObj spid="_x0000_s2058" name="公式" r:id="rId8" imgW="45351700" imgH="11112500" progId="Equation.3">
                  <p:embed/>
                </p:oleObj>
              </mc:Choice>
              <mc:Fallback>
                <p:oleObj name="公式" r:id="rId8" imgW="45351700" imgH="11112500" progId="Equation.3">
                  <p:embed/>
                  <p:pic>
                    <p:nvPicPr>
                      <p:cNvPr id="12294" name="Object 5">
                        <a:extLst>
                          <a:ext uri="{FF2B5EF4-FFF2-40B4-BE49-F238E27FC236}">
                            <a16:creationId xmlns:a16="http://schemas.microsoft.com/office/drawing/2014/main" id="{9938F355-82AB-4641-A632-22A760B0C8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6083" y="3968978"/>
                        <a:ext cx="1968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a:extLst>
              <a:ext uri="{FF2B5EF4-FFF2-40B4-BE49-F238E27FC236}">
                <a16:creationId xmlns:a16="http://schemas.microsoft.com/office/drawing/2014/main" id="{F173FFE4-C5A3-F147-BC38-9933FF154899}"/>
              </a:ext>
            </a:extLst>
          </p:cNvPr>
          <p:cNvGraphicFramePr>
            <a:graphicFrameLocks noChangeAspect="1"/>
          </p:cNvGraphicFramePr>
          <p:nvPr>
            <p:extLst>
              <p:ext uri="{D42A27DB-BD31-4B8C-83A1-F6EECF244321}">
                <p14:modId xmlns:p14="http://schemas.microsoft.com/office/powerpoint/2010/main" val="3874436961"/>
              </p:ext>
            </p:extLst>
          </p:nvPr>
        </p:nvGraphicFramePr>
        <p:xfrm>
          <a:off x="2440667" y="5183645"/>
          <a:ext cx="228600" cy="609600"/>
        </p:xfrm>
        <a:graphic>
          <a:graphicData uri="http://schemas.openxmlformats.org/presentationml/2006/ole">
            <mc:AlternateContent xmlns:mc="http://schemas.openxmlformats.org/markup-compatibility/2006">
              <mc:Choice xmlns:v="urn:schemas-microsoft-com:vml" Requires="v">
                <p:oleObj spid="_x0000_s2059" name="公式" r:id="rId10" imgW="5270500" imgH="14046200" progId="Equation.3">
                  <p:embed/>
                </p:oleObj>
              </mc:Choice>
              <mc:Fallback>
                <p:oleObj name="公式" r:id="rId10" imgW="5270500" imgH="14046200" progId="Equation.3">
                  <p:embed/>
                  <p:pic>
                    <p:nvPicPr>
                      <p:cNvPr id="12295" name="Object 6">
                        <a:extLst>
                          <a:ext uri="{FF2B5EF4-FFF2-40B4-BE49-F238E27FC236}">
                            <a16:creationId xmlns:a16="http://schemas.microsoft.com/office/drawing/2014/main" id="{318C5680-229F-1742-97E0-5BD9FE7EA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667" y="5183645"/>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a:extLst>
              <a:ext uri="{FF2B5EF4-FFF2-40B4-BE49-F238E27FC236}">
                <a16:creationId xmlns:a16="http://schemas.microsoft.com/office/drawing/2014/main" id="{40F2356A-363C-D346-8312-A947251167B8}"/>
              </a:ext>
            </a:extLst>
          </p:cNvPr>
          <p:cNvGraphicFramePr>
            <a:graphicFrameLocks noChangeAspect="1"/>
          </p:cNvGraphicFramePr>
          <p:nvPr>
            <p:extLst>
              <p:ext uri="{D42A27DB-BD31-4B8C-83A1-F6EECF244321}">
                <p14:modId xmlns:p14="http://schemas.microsoft.com/office/powerpoint/2010/main" val="2716489149"/>
              </p:ext>
            </p:extLst>
          </p:nvPr>
        </p:nvGraphicFramePr>
        <p:xfrm>
          <a:off x="2782888" y="5214941"/>
          <a:ext cx="2019300" cy="482600"/>
        </p:xfrm>
        <a:graphic>
          <a:graphicData uri="http://schemas.openxmlformats.org/presentationml/2006/ole">
            <mc:AlternateContent xmlns:mc="http://schemas.openxmlformats.org/markup-compatibility/2006">
              <mc:Choice xmlns:v="urn:schemas-microsoft-com:vml" Requires="v">
                <p:oleObj spid="_x0000_s2060" name="公式" r:id="rId11" imgW="46520100" imgH="11112500" progId="Equation.3">
                  <p:embed/>
                </p:oleObj>
              </mc:Choice>
              <mc:Fallback>
                <p:oleObj name="公式" r:id="rId11" imgW="46520100" imgH="11112500" progId="Equation.3">
                  <p:embed/>
                  <p:pic>
                    <p:nvPicPr>
                      <p:cNvPr id="12298" name="Object 9">
                        <a:extLst>
                          <a:ext uri="{FF2B5EF4-FFF2-40B4-BE49-F238E27FC236}">
                            <a16:creationId xmlns:a16="http://schemas.microsoft.com/office/drawing/2014/main" id="{68574583-4313-A94B-AD22-C51370D097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2888" y="5214941"/>
                        <a:ext cx="2019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3528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49116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箭头连接符 49">
            <a:extLst>
              <a:ext uri="{FF2B5EF4-FFF2-40B4-BE49-F238E27FC236}">
                <a16:creationId xmlns:a16="http://schemas.microsoft.com/office/drawing/2014/main" id="{60B1B506-FE4D-44DF-951D-B2122025C384}"/>
              </a:ext>
            </a:extLst>
          </p:cNvPr>
          <p:cNvCxnSpPr>
            <a:cxnSpLocks/>
          </p:cNvCxnSpPr>
          <p:nvPr/>
        </p:nvCxnSpPr>
        <p:spPr>
          <a:xfrm>
            <a:off x="969195" y="4808763"/>
            <a:ext cx="4536870" cy="19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p:txBody>
          <a:bodyPr/>
          <a:lstStyle/>
          <a:p>
            <a:r>
              <a:rPr lang="zh-CN" altLang="en-US" dirty="0"/>
              <a:t>对于二进制编码０１１０００１０，其输出电压波形为：</a:t>
            </a:r>
          </a:p>
          <a:p>
            <a:endParaRPr lang="zh-CN" altLang="en-US" dirty="0"/>
          </a:p>
          <a:p>
            <a:pPr lvl="1">
              <a:buNone/>
            </a:pPr>
            <a:endParaRPr lang="zh-CN" altLang="en-US" sz="2000" dirty="0"/>
          </a:p>
          <a:p>
            <a:pPr lvl="1">
              <a:buNone/>
            </a:pPr>
            <a:endParaRPr lang="zh-CN" altLang="en-US" sz="2000" dirty="0"/>
          </a:p>
          <a:p>
            <a:pPr lvl="1">
              <a:buNone/>
            </a:pPr>
            <a:r>
              <a:rPr lang="zh-CN" altLang="en-US" sz="1800" dirty="0"/>
              <a:t>		</a:t>
            </a:r>
            <a:r>
              <a:rPr lang="zh-CN" altLang="en-US" sz="2000" dirty="0"/>
              <a:t>			        </a:t>
            </a:r>
            <a:r>
              <a:rPr lang="zh-CN" altLang="en-US" dirty="0"/>
              <a:t>  </a:t>
            </a:r>
            <a:endParaRPr lang="en-US" altLang="zh-CN" dirty="0"/>
          </a:p>
          <a:p>
            <a:pPr lvl="1">
              <a:buNone/>
            </a:pPr>
            <a:r>
              <a:rPr lang="zh-CN" altLang="en-US" dirty="0"/>
              <a:t>                                           </a:t>
            </a:r>
            <a:endParaRPr lang="en-US" altLang="zh-CN" dirty="0"/>
          </a:p>
          <a:p>
            <a:pPr lvl="1">
              <a:buNone/>
            </a:pPr>
            <a:r>
              <a:rPr lang="zh-CN" altLang="en-US" sz="2000" dirty="0"/>
              <a:t>                                                         </a:t>
            </a:r>
            <a:r>
              <a:rPr lang="zh-CN" altLang="en-US" sz="2200" dirty="0"/>
              <a:t> </a:t>
            </a:r>
            <a:r>
              <a:rPr lang="en-US" altLang="zh-CN" sz="2200" dirty="0"/>
              <a:t>g(t) = </a:t>
            </a:r>
            <a:endParaRPr lang="zh-CN" altLang="en-US" sz="2200" dirty="0"/>
          </a:p>
          <a:p>
            <a:pPr lvl="1">
              <a:buNone/>
            </a:pPr>
            <a:r>
              <a:rPr lang="zh-CN" altLang="en-US" dirty="0"/>
              <a:t>　　　　　　　　　　　　　</a:t>
            </a: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
        <p:nvSpPr>
          <p:cNvPr id="5" name="文本框 4">
            <a:extLst>
              <a:ext uri="{FF2B5EF4-FFF2-40B4-BE49-F238E27FC236}">
                <a16:creationId xmlns:a16="http://schemas.microsoft.com/office/drawing/2014/main" id="{29E56329-F3DD-DC48-A8AD-A94436CE8C3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7" name="Object 2">
            <a:extLst>
              <a:ext uri="{FF2B5EF4-FFF2-40B4-BE49-F238E27FC236}">
                <a16:creationId xmlns:a16="http://schemas.microsoft.com/office/drawing/2014/main" id="{ACDF33CF-7E91-F447-A411-B73512881C06}"/>
              </a:ext>
            </a:extLst>
          </p:cNvPr>
          <p:cNvGraphicFramePr>
            <a:graphicFrameLocks noChangeAspect="1"/>
          </p:cNvGraphicFramePr>
          <p:nvPr>
            <p:extLst>
              <p:ext uri="{D42A27DB-BD31-4B8C-83A1-F6EECF244321}">
                <p14:modId xmlns:p14="http://schemas.microsoft.com/office/powerpoint/2010/main" val="557299670"/>
              </p:ext>
            </p:extLst>
          </p:nvPr>
        </p:nvGraphicFramePr>
        <p:xfrm>
          <a:off x="6586665" y="2488326"/>
          <a:ext cx="580757" cy="3691324"/>
        </p:xfrm>
        <a:graphic>
          <a:graphicData uri="http://schemas.openxmlformats.org/presentationml/2006/ole">
            <mc:AlternateContent xmlns:mc="http://schemas.openxmlformats.org/markup-compatibility/2006">
              <mc:Choice xmlns:v="urn:schemas-microsoft-com:vml" Requires="v">
                <p:oleObj spid="_x0000_s3075" name="公式" r:id="rId4" imgW="6731000" imgH="66700400" progId="Equation.3">
                  <p:embed/>
                </p:oleObj>
              </mc:Choice>
              <mc:Fallback>
                <p:oleObj name="公式" r:id="rId4" imgW="6731000" imgH="66700400" progId="Equation.3">
                  <p:embed/>
                  <p:pic>
                    <p:nvPicPr>
                      <p:cNvPr id="13317" name="Object 2">
                        <a:extLst>
                          <a:ext uri="{FF2B5EF4-FFF2-40B4-BE49-F238E27FC236}">
                            <a16:creationId xmlns:a16="http://schemas.microsoft.com/office/drawing/2014/main" id="{0485312F-C790-EA42-ABE7-B567F0875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6665" y="2488326"/>
                        <a:ext cx="580757" cy="3691324"/>
                      </a:xfrm>
                      <a:prstGeom prst="rect">
                        <a:avLst/>
                      </a:prstGeom>
                      <a:noFill/>
                      <a:ln>
                        <a:noFill/>
                      </a:ln>
                    </p:spPr>
                  </p:pic>
                </p:oleObj>
              </mc:Fallback>
            </mc:AlternateContent>
          </a:graphicData>
        </a:graphic>
      </p:graphicFrame>
      <p:graphicFrame>
        <p:nvGraphicFramePr>
          <p:cNvPr id="8" name="Object 1">
            <a:extLst>
              <a:ext uri="{FF2B5EF4-FFF2-40B4-BE49-F238E27FC236}">
                <a16:creationId xmlns:a16="http://schemas.microsoft.com/office/drawing/2014/main" id="{BDD34C37-F40E-584B-8986-0E0CEAE1F1A3}"/>
              </a:ext>
            </a:extLst>
          </p:cNvPr>
          <p:cNvGraphicFramePr>
            <a:graphicFrameLocks noChangeAspect="1"/>
          </p:cNvGraphicFramePr>
          <p:nvPr>
            <p:extLst>
              <p:ext uri="{D42A27DB-BD31-4B8C-83A1-F6EECF244321}">
                <p14:modId xmlns:p14="http://schemas.microsoft.com/office/powerpoint/2010/main" val="132086510"/>
              </p:ext>
            </p:extLst>
          </p:nvPr>
        </p:nvGraphicFramePr>
        <p:xfrm>
          <a:off x="7251457" y="2320687"/>
          <a:ext cx="1636735" cy="3866947"/>
        </p:xfrm>
        <a:graphic>
          <a:graphicData uri="http://schemas.openxmlformats.org/presentationml/2006/ole">
            <mc:AlternateContent xmlns:mc="http://schemas.openxmlformats.org/markup-compatibility/2006">
              <mc:Choice xmlns:v="urn:schemas-microsoft-com:vml" Requires="v">
                <p:oleObj spid="_x0000_s3076" name="公式" r:id="rId6" imgW="28968700" imgH="74307700" progId="Equation.3">
                  <p:embed/>
                </p:oleObj>
              </mc:Choice>
              <mc:Fallback>
                <p:oleObj name="公式" r:id="rId6" imgW="28968700" imgH="74307700" progId="Equation.3">
                  <p:embed/>
                  <p:pic>
                    <p:nvPicPr>
                      <p:cNvPr id="13318" name="Object 1">
                        <a:extLst>
                          <a:ext uri="{FF2B5EF4-FFF2-40B4-BE49-F238E27FC236}">
                            <a16:creationId xmlns:a16="http://schemas.microsoft.com/office/drawing/2014/main" id="{C75AE5ED-E3AC-BF44-BD4A-2B3B0A7A89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1457" y="2320687"/>
                        <a:ext cx="1636735" cy="3866947"/>
                      </a:xfrm>
                      <a:prstGeom prst="rect">
                        <a:avLst/>
                      </a:prstGeom>
                      <a:noFill/>
                      <a:ln>
                        <a:noFill/>
                      </a:ln>
                    </p:spPr>
                  </p:pic>
                </p:oleObj>
              </mc:Fallback>
            </mc:AlternateContent>
          </a:graphicData>
        </a:graphic>
      </p:graphicFrame>
      <p:grpSp>
        <p:nvGrpSpPr>
          <p:cNvPr id="37" name="组合 36">
            <a:extLst>
              <a:ext uri="{FF2B5EF4-FFF2-40B4-BE49-F238E27FC236}">
                <a16:creationId xmlns:a16="http://schemas.microsoft.com/office/drawing/2014/main" id="{1A04601D-B7C5-4FD7-A9D5-7C20F659D4BF}"/>
              </a:ext>
            </a:extLst>
          </p:cNvPr>
          <p:cNvGrpSpPr/>
          <p:nvPr/>
        </p:nvGrpSpPr>
        <p:grpSpPr>
          <a:xfrm>
            <a:off x="838200" y="3719630"/>
            <a:ext cx="4361038" cy="1108797"/>
            <a:chOff x="1307508" y="3424294"/>
            <a:chExt cx="3976761" cy="914400"/>
          </a:xfrm>
        </p:grpSpPr>
        <p:cxnSp>
          <p:nvCxnSpPr>
            <p:cNvPr id="10" name="直接连接符 9">
              <a:extLst>
                <a:ext uri="{FF2B5EF4-FFF2-40B4-BE49-F238E27FC236}">
                  <a16:creationId xmlns:a16="http://schemas.microsoft.com/office/drawing/2014/main" id="{7641AC7D-2FC8-408D-B06F-99B8CA16B11E}"/>
                </a:ext>
              </a:extLst>
            </p:cNvPr>
            <p:cNvCxnSpPr/>
            <p:nvPr/>
          </p:nvCxnSpPr>
          <p:spPr>
            <a:xfrm>
              <a:off x="1307508" y="4333988"/>
              <a:ext cx="3976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5DFB43D-6F52-45C5-8B0D-A6B0591013C6}"/>
                </a:ext>
              </a:extLst>
            </p:cNvPr>
            <p:cNvCxnSpPr/>
            <p:nvPr/>
          </p:nvCxnSpPr>
          <p:spPr>
            <a:xfrm>
              <a:off x="1443789"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14DB3EA-9C81-4F76-A3C8-AAE0E141845D}"/>
                </a:ext>
              </a:extLst>
            </p:cNvPr>
            <p:cNvCxnSpPr/>
            <p:nvPr/>
          </p:nvCxnSpPr>
          <p:spPr>
            <a:xfrm>
              <a:off x="186569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B07969-218B-495B-96B1-D7556F53BDC4}"/>
                </a:ext>
              </a:extLst>
            </p:cNvPr>
            <p:cNvCxnSpPr/>
            <p:nvPr/>
          </p:nvCxnSpPr>
          <p:spPr>
            <a:xfrm>
              <a:off x="2289208"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6935F44-DC43-4F0E-92DA-A73E1BF556F4}"/>
                </a:ext>
              </a:extLst>
            </p:cNvPr>
            <p:cNvCxnSpPr/>
            <p:nvPr/>
          </p:nvCxnSpPr>
          <p:spPr>
            <a:xfrm>
              <a:off x="2701490"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2ABAE33-31A4-47CC-8177-6AB8DBDF66DE}"/>
                </a:ext>
              </a:extLst>
            </p:cNvPr>
            <p:cNvCxnSpPr/>
            <p:nvPr/>
          </p:nvCxnSpPr>
          <p:spPr>
            <a:xfrm>
              <a:off x="3094521"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2C06F50-DF0C-4A9F-8E53-4B76C909AC3A}"/>
                </a:ext>
              </a:extLst>
            </p:cNvPr>
            <p:cNvCxnSpPr/>
            <p:nvPr/>
          </p:nvCxnSpPr>
          <p:spPr>
            <a:xfrm>
              <a:off x="3453865"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517EBE5-B976-4BF5-BEB6-CECA4F0C3266}"/>
                </a:ext>
              </a:extLst>
            </p:cNvPr>
            <p:cNvCxnSpPr/>
            <p:nvPr/>
          </p:nvCxnSpPr>
          <p:spPr>
            <a:xfrm>
              <a:off x="3875772"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8C4D74B-C9BF-4344-A251-4AC5AB2739B4}"/>
                </a:ext>
              </a:extLst>
            </p:cNvPr>
            <p:cNvCxnSpPr/>
            <p:nvPr/>
          </p:nvCxnSpPr>
          <p:spPr>
            <a:xfrm>
              <a:off x="4299284"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4B1BFE3-D531-463C-9FE2-E847C5A98F5B}"/>
                </a:ext>
              </a:extLst>
            </p:cNvPr>
            <p:cNvCxnSpPr/>
            <p:nvPr/>
          </p:nvCxnSpPr>
          <p:spPr>
            <a:xfrm>
              <a:off x="471156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04A8DA5-7167-49DE-9982-03B42E755704}"/>
                </a:ext>
              </a:extLst>
            </p:cNvPr>
            <p:cNvCxnSpPr/>
            <p:nvPr/>
          </p:nvCxnSpPr>
          <p:spPr>
            <a:xfrm>
              <a:off x="5104597"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0964A1-0F6F-45DF-AD71-D74264658D25}"/>
                </a:ext>
              </a:extLst>
            </p:cNvPr>
            <p:cNvCxnSpPr/>
            <p:nvPr/>
          </p:nvCxnSpPr>
          <p:spPr>
            <a:xfrm>
              <a:off x="1873975"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6FD2530-410A-4159-B22A-A9383991EEED}"/>
                </a:ext>
              </a:extLst>
            </p:cNvPr>
            <p:cNvCxnSpPr/>
            <p:nvPr/>
          </p:nvCxnSpPr>
          <p:spPr>
            <a:xfrm>
              <a:off x="2701490" y="3424294"/>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567BB75-61D0-4718-8D2F-A81EB7525AD2}"/>
                </a:ext>
              </a:extLst>
            </p:cNvPr>
            <p:cNvCxnSpPr/>
            <p:nvPr/>
          </p:nvCxnSpPr>
          <p:spPr>
            <a:xfrm>
              <a:off x="3886534"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82196F9-B3C8-433E-81D0-53F63B4FC720}"/>
                </a:ext>
              </a:extLst>
            </p:cNvPr>
            <p:cNvCxnSpPr/>
            <p:nvPr/>
          </p:nvCxnSpPr>
          <p:spPr>
            <a:xfrm>
              <a:off x="4299284" y="3429000"/>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3B9BC5B-1371-4E14-9936-55BD9093AF39}"/>
                </a:ext>
              </a:extLst>
            </p:cNvPr>
            <p:cNvCxnSpPr>
              <a:cxnSpLocks/>
            </p:cNvCxnSpPr>
            <p:nvPr/>
          </p:nvCxnSpPr>
          <p:spPr>
            <a:xfrm flipH="1">
              <a:off x="1865696" y="3451123"/>
              <a:ext cx="815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CEA1F64-064B-4C87-B037-A6165476E1E0}"/>
                </a:ext>
              </a:extLst>
            </p:cNvPr>
            <p:cNvCxnSpPr>
              <a:cxnSpLocks/>
            </p:cNvCxnSpPr>
            <p:nvPr/>
          </p:nvCxnSpPr>
          <p:spPr>
            <a:xfrm flipH="1">
              <a:off x="1443789" y="4338694"/>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27D6B6-B8D5-45DC-A724-1B0E9B0C8630}"/>
                </a:ext>
              </a:extLst>
            </p:cNvPr>
            <p:cNvCxnSpPr>
              <a:cxnSpLocks/>
            </p:cNvCxnSpPr>
            <p:nvPr/>
          </p:nvCxnSpPr>
          <p:spPr>
            <a:xfrm flipH="1">
              <a:off x="2701490" y="4329282"/>
              <a:ext cx="1174282" cy="47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D59BD85-2440-4D5B-9E66-3F7552C72671}"/>
                </a:ext>
              </a:extLst>
            </p:cNvPr>
            <p:cNvCxnSpPr>
              <a:cxnSpLocks/>
            </p:cNvCxnSpPr>
            <p:nvPr/>
          </p:nvCxnSpPr>
          <p:spPr>
            <a:xfrm flipH="1">
              <a:off x="3886534" y="3451123"/>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D90AA8B-EF56-4551-A39F-F8A2454BCC00}"/>
                </a:ext>
              </a:extLst>
            </p:cNvPr>
            <p:cNvCxnSpPr>
              <a:cxnSpLocks/>
            </p:cNvCxnSpPr>
            <p:nvPr/>
          </p:nvCxnSpPr>
          <p:spPr>
            <a:xfrm flipH="1">
              <a:off x="4281380" y="4333988"/>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B1D2EBB-919E-452F-901D-85BDAFDB6464}"/>
              </a:ext>
            </a:extLst>
          </p:cNvPr>
          <p:cNvSpPr txBox="1"/>
          <p:nvPr/>
        </p:nvSpPr>
        <p:spPr>
          <a:xfrm>
            <a:off x="1076043" y="3244334"/>
            <a:ext cx="294968" cy="369332"/>
          </a:xfrm>
          <a:prstGeom prst="rect">
            <a:avLst/>
          </a:prstGeom>
          <a:noFill/>
        </p:spPr>
        <p:txBody>
          <a:bodyPr wrap="square" rtlCol="0">
            <a:spAutoFit/>
          </a:bodyPr>
          <a:lstStyle/>
          <a:p>
            <a:r>
              <a:rPr lang="en-US" altLang="zh-CN" dirty="0"/>
              <a:t>0</a:t>
            </a:r>
            <a:endParaRPr lang="zh-CN" altLang="en-US" dirty="0"/>
          </a:p>
        </p:txBody>
      </p:sp>
      <p:sp>
        <p:nvSpPr>
          <p:cNvPr id="40" name="文本框 39">
            <a:extLst>
              <a:ext uri="{FF2B5EF4-FFF2-40B4-BE49-F238E27FC236}">
                <a16:creationId xmlns:a16="http://schemas.microsoft.com/office/drawing/2014/main" id="{4E3CB65F-7B3D-4142-B9E0-B20365990590}"/>
              </a:ext>
            </a:extLst>
          </p:cNvPr>
          <p:cNvSpPr txBox="1"/>
          <p:nvPr/>
        </p:nvSpPr>
        <p:spPr>
          <a:xfrm>
            <a:off x="1514027" y="3255725"/>
            <a:ext cx="294968" cy="369332"/>
          </a:xfrm>
          <a:prstGeom prst="rect">
            <a:avLst/>
          </a:prstGeom>
          <a:noFill/>
        </p:spPr>
        <p:txBody>
          <a:bodyPr wrap="square" rtlCol="0">
            <a:spAutoFit/>
          </a:bodyPr>
          <a:lstStyle/>
          <a:p>
            <a:r>
              <a:rPr lang="en-US" altLang="zh-CN" dirty="0"/>
              <a:t>1</a:t>
            </a:r>
            <a:endParaRPr lang="zh-CN" altLang="en-US" dirty="0"/>
          </a:p>
        </p:txBody>
      </p:sp>
      <p:sp>
        <p:nvSpPr>
          <p:cNvPr id="41" name="文本框 40">
            <a:extLst>
              <a:ext uri="{FF2B5EF4-FFF2-40B4-BE49-F238E27FC236}">
                <a16:creationId xmlns:a16="http://schemas.microsoft.com/office/drawing/2014/main" id="{076BA3BD-61F4-4CFF-B76F-86F57DF1D8D4}"/>
              </a:ext>
            </a:extLst>
          </p:cNvPr>
          <p:cNvSpPr txBox="1"/>
          <p:nvPr/>
        </p:nvSpPr>
        <p:spPr>
          <a:xfrm>
            <a:off x="3749861" y="3252056"/>
            <a:ext cx="294968" cy="369332"/>
          </a:xfrm>
          <a:prstGeom prst="rect">
            <a:avLst/>
          </a:prstGeom>
          <a:noFill/>
        </p:spPr>
        <p:txBody>
          <a:bodyPr wrap="square" rtlCol="0">
            <a:spAutoFit/>
          </a:bodyPr>
          <a:lstStyle/>
          <a:p>
            <a:r>
              <a:rPr lang="en-US" altLang="zh-CN" dirty="0"/>
              <a:t>1</a:t>
            </a:r>
            <a:endParaRPr lang="zh-CN" altLang="en-US" dirty="0"/>
          </a:p>
        </p:txBody>
      </p:sp>
      <p:sp>
        <p:nvSpPr>
          <p:cNvPr id="42" name="文本框 41">
            <a:extLst>
              <a:ext uri="{FF2B5EF4-FFF2-40B4-BE49-F238E27FC236}">
                <a16:creationId xmlns:a16="http://schemas.microsoft.com/office/drawing/2014/main" id="{9B5ED5B4-96DC-4001-B4E1-C2B295031F64}"/>
              </a:ext>
            </a:extLst>
          </p:cNvPr>
          <p:cNvSpPr txBox="1"/>
          <p:nvPr/>
        </p:nvSpPr>
        <p:spPr>
          <a:xfrm>
            <a:off x="1981826" y="3255725"/>
            <a:ext cx="294968" cy="369332"/>
          </a:xfrm>
          <a:prstGeom prst="rect">
            <a:avLst/>
          </a:prstGeom>
          <a:noFill/>
        </p:spPr>
        <p:txBody>
          <a:bodyPr wrap="square" rtlCol="0">
            <a:spAutoFit/>
          </a:bodyPr>
          <a:lstStyle/>
          <a:p>
            <a:r>
              <a:rPr lang="en-US" altLang="zh-CN" dirty="0"/>
              <a:t>1</a:t>
            </a:r>
            <a:endParaRPr lang="zh-CN" altLang="en-US" dirty="0"/>
          </a:p>
        </p:txBody>
      </p:sp>
      <p:sp>
        <p:nvSpPr>
          <p:cNvPr id="43" name="文本框 42">
            <a:extLst>
              <a:ext uri="{FF2B5EF4-FFF2-40B4-BE49-F238E27FC236}">
                <a16:creationId xmlns:a16="http://schemas.microsoft.com/office/drawing/2014/main" id="{147C1325-F2AB-4C90-9DEB-90569BD012A5}"/>
              </a:ext>
            </a:extLst>
          </p:cNvPr>
          <p:cNvSpPr txBox="1"/>
          <p:nvPr/>
        </p:nvSpPr>
        <p:spPr>
          <a:xfrm>
            <a:off x="2825657" y="3256384"/>
            <a:ext cx="294968" cy="369332"/>
          </a:xfrm>
          <a:prstGeom prst="rect">
            <a:avLst/>
          </a:prstGeom>
          <a:noFill/>
        </p:spPr>
        <p:txBody>
          <a:bodyPr wrap="square" rtlCol="0">
            <a:spAutoFit/>
          </a:bodyPr>
          <a:lstStyle/>
          <a:p>
            <a:r>
              <a:rPr lang="en-US" altLang="zh-CN" dirty="0"/>
              <a:t>0</a:t>
            </a:r>
            <a:endParaRPr lang="zh-CN" altLang="en-US" dirty="0"/>
          </a:p>
        </p:txBody>
      </p:sp>
      <p:sp>
        <p:nvSpPr>
          <p:cNvPr id="44" name="文本框 43">
            <a:extLst>
              <a:ext uri="{FF2B5EF4-FFF2-40B4-BE49-F238E27FC236}">
                <a16:creationId xmlns:a16="http://schemas.microsoft.com/office/drawing/2014/main" id="{D87D3785-A966-4E7B-9118-121C955C462E}"/>
              </a:ext>
            </a:extLst>
          </p:cNvPr>
          <p:cNvSpPr txBox="1"/>
          <p:nvPr/>
        </p:nvSpPr>
        <p:spPr>
          <a:xfrm>
            <a:off x="2435143" y="3253929"/>
            <a:ext cx="294968" cy="369332"/>
          </a:xfrm>
          <a:prstGeom prst="rect">
            <a:avLst/>
          </a:prstGeom>
          <a:noFill/>
        </p:spPr>
        <p:txBody>
          <a:bodyPr wrap="square" rtlCol="0">
            <a:spAutoFit/>
          </a:bodyPr>
          <a:lstStyle/>
          <a:p>
            <a:r>
              <a:rPr lang="en-US" altLang="zh-CN" dirty="0"/>
              <a:t>0</a:t>
            </a:r>
            <a:endParaRPr lang="zh-CN" altLang="en-US" dirty="0"/>
          </a:p>
        </p:txBody>
      </p:sp>
      <p:sp>
        <p:nvSpPr>
          <p:cNvPr id="45" name="文本框 44">
            <a:extLst>
              <a:ext uri="{FF2B5EF4-FFF2-40B4-BE49-F238E27FC236}">
                <a16:creationId xmlns:a16="http://schemas.microsoft.com/office/drawing/2014/main" id="{283DD5B7-1564-4E77-A0A5-28E9F10FC228}"/>
              </a:ext>
            </a:extLst>
          </p:cNvPr>
          <p:cNvSpPr txBox="1"/>
          <p:nvPr/>
        </p:nvSpPr>
        <p:spPr>
          <a:xfrm>
            <a:off x="3313969" y="3245183"/>
            <a:ext cx="236563" cy="369332"/>
          </a:xfrm>
          <a:prstGeom prst="rect">
            <a:avLst/>
          </a:prstGeom>
          <a:noFill/>
        </p:spPr>
        <p:txBody>
          <a:bodyPr wrap="square" rtlCol="0">
            <a:spAutoFit/>
          </a:bodyPr>
          <a:lstStyle/>
          <a:p>
            <a:r>
              <a:rPr lang="en-US" altLang="zh-CN" dirty="0"/>
              <a:t>0</a:t>
            </a:r>
            <a:endParaRPr lang="zh-CN" altLang="en-US" dirty="0"/>
          </a:p>
        </p:txBody>
      </p:sp>
      <p:sp>
        <p:nvSpPr>
          <p:cNvPr id="46" name="文本框 45">
            <a:extLst>
              <a:ext uri="{FF2B5EF4-FFF2-40B4-BE49-F238E27FC236}">
                <a16:creationId xmlns:a16="http://schemas.microsoft.com/office/drawing/2014/main" id="{B9C34C14-E467-4293-BD18-27D74CA69561}"/>
              </a:ext>
            </a:extLst>
          </p:cNvPr>
          <p:cNvSpPr txBox="1"/>
          <p:nvPr/>
        </p:nvSpPr>
        <p:spPr>
          <a:xfrm>
            <a:off x="4221423" y="3252056"/>
            <a:ext cx="236563" cy="369332"/>
          </a:xfrm>
          <a:prstGeom prst="rect">
            <a:avLst/>
          </a:prstGeom>
          <a:noFill/>
        </p:spPr>
        <p:txBody>
          <a:bodyPr wrap="square" rtlCol="0">
            <a:spAutoFit/>
          </a:bodyPr>
          <a:lstStyle/>
          <a:p>
            <a:r>
              <a:rPr lang="en-US" altLang="zh-CN" dirty="0"/>
              <a:t>0</a:t>
            </a:r>
            <a:endParaRPr lang="zh-CN" altLang="en-US" dirty="0"/>
          </a:p>
        </p:txBody>
      </p:sp>
      <p:sp>
        <p:nvSpPr>
          <p:cNvPr id="47" name="文本框 46">
            <a:extLst>
              <a:ext uri="{FF2B5EF4-FFF2-40B4-BE49-F238E27FC236}">
                <a16:creationId xmlns:a16="http://schemas.microsoft.com/office/drawing/2014/main" id="{844198A9-8360-444A-8ABB-90838BB59C04}"/>
              </a:ext>
            </a:extLst>
          </p:cNvPr>
          <p:cNvSpPr txBox="1"/>
          <p:nvPr/>
        </p:nvSpPr>
        <p:spPr>
          <a:xfrm>
            <a:off x="522885" y="4632348"/>
            <a:ext cx="236563" cy="369332"/>
          </a:xfrm>
          <a:prstGeom prst="rect">
            <a:avLst/>
          </a:prstGeom>
          <a:noFill/>
        </p:spPr>
        <p:txBody>
          <a:bodyPr wrap="square" rtlCol="0">
            <a:spAutoFit/>
          </a:bodyPr>
          <a:lstStyle/>
          <a:p>
            <a:r>
              <a:rPr lang="en-US" altLang="zh-CN" dirty="0"/>
              <a:t>0</a:t>
            </a:r>
            <a:endParaRPr lang="zh-CN" altLang="en-US" dirty="0"/>
          </a:p>
        </p:txBody>
      </p:sp>
      <p:sp>
        <p:nvSpPr>
          <p:cNvPr id="48" name="文本框 47">
            <a:extLst>
              <a:ext uri="{FF2B5EF4-FFF2-40B4-BE49-F238E27FC236}">
                <a16:creationId xmlns:a16="http://schemas.microsoft.com/office/drawing/2014/main" id="{ED20468E-79E7-45EB-A87B-AD2D3D49946F}"/>
              </a:ext>
            </a:extLst>
          </p:cNvPr>
          <p:cNvSpPr txBox="1"/>
          <p:nvPr/>
        </p:nvSpPr>
        <p:spPr>
          <a:xfrm>
            <a:off x="454928" y="3592791"/>
            <a:ext cx="294968" cy="369332"/>
          </a:xfrm>
          <a:prstGeom prst="rect">
            <a:avLst/>
          </a:prstGeom>
          <a:noFill/>
        </p:spPr>
        <p:txBody>
          <a:bodyPr wrap="square" rtlCol="0">
            <a:spAutoFit/>
          </a:bodyPr>
          <a:lstStyle/>
          <a:p>
            <a:r>
              <a:rPr lang="en-US" altLang="zh-CN" dirty="0"/>
              <a:t>1</a:t>
            </a:r>
            <a:endParaRPr lang="zh-CN" altLang="en-US" dirty="0"/>
          </a:p>
        </p:txBody>
      </p:sp>
      <p:sp>
        <p:nvSpPr>
          <p:cNvPr id="51" name="文本框 50">
            <a:extLst>
              <a:ext uri="{FF2B5EF4-FFF2-40B4-BE49-F238E27FC236}">
                <a16:creationId xmlns:a16="http://schemas.microsoft.com/office/drawing/2014/main" id="{E1E3B58D-904E-4427-A5BB-EF4AB0057905}"/>
              </a:ext>
            </a:extLst>
          </p:cNvPr>
          <p:cNvSpPr txBox="1"/>
          <p:nvPr/>
        </p:nvSpPr>
        <p:spPr>
          <a:xfrm>
            <a:off x="4797486" y="4848637"/>
            <a:ext cx="646331" cy="369332"/>
          </a:xfrm>
          <a:prstGeom prst="rect">
            <a:avLst/>
          </a:prstGeom>
          <a:noFill/>
        </p:spPr>
        <p:txBody>
          <a:bodyPr wrap="none" rtlCol="0">
            <a:spAutoFit/>
          </a:bodyPr>
          <a:lstStyle/>
          <a:p>
            <a:r>
              <a:rPr lang="zh-CN" altLang="en-US" dirty="0"/>
              <a:t>时间</a:t>
            </a:r>
          </a:p>
        </p:txBody>
      </p:sp>
    </p:spTree>
    <p:extLst>
      <p:ext uri="{BB962C8B-B14F-4D97-AF65-F5344CB8AC3E}">
        <p14:creationId xmlns:p14="http://schemas.microsoft.com/office/powerpoint/2010/main" val="698935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E64FCEE3-4068-7748-9849-7ABE6E2BB9EE}"/>
              </a:ext>
            </a:extLst>
          </p:cNvPr>
          <p:cNvSpPr/>
          <p:nvPr/>
        </p:nvSpPr>
        <p:spPr>
          <a:xfrm>
            <a:off x="1537855" y="4509730"/>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DFE8F656-C6D4-D641-9B7F-0F0D9654DC5E}"/>
              </a:ext>
            </a:extLst>
          </p:cNvPr>
          <p:cNvSpPr/>
          <p:nvPr/>
        </p:nvSpPr>
        <p:spPr>
          <a:xfrm>
            <a:off x="1537855" y="3563927"/>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C1CCD00D-BF55-E249-ADC8-37356B3F2C0B}"/>
              </a:ext>
            </a:extLst>
          </p:cNvPr>
          <p:cNvSpPr/>
          <p:nvPr/>
        </p:nvSpPr>
        <p:spPr>
          <a:xfrm>
            <a:off x="1537855" y="2632364"/>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a:xfrm>
            <a:off x="838199" y="1510758"/>
            <a:ext cx="10813473" cy="4586694"/>
          </a:xfrm>
        </p:spPr>
        <p:txBody>
          <a:bodyPr>
            <a:normAutofit/>
          </a:bodyPr>
          <a:lstStyle/>
          <a:p>
            <a:pPr>
              <a:lnSpc>
                <a:spcPct val="200000"/>
              </a:lnSpc>
            </a:pPr>
            <a:r>
              <a:rPr lang="zh-CN" altLang="en-US" dirty="0"/>
              <a:t>其傅立叶分析的系数为</a:t>
            </a:r>
          </a:p>
          <a:p>
            <a:pPr lvl="1">
              <a:lnSpc>
                <a:spcPct val="200000"/>
              </a:lnSpc>
            </a:pPr>
            <a:r>
              <a:rPr lang="en-US" altLang="zh-CN" sz="2800" dirty="0"/>
              <a:t>a</a:t>
            </a:r>
            <a:r>
              <a:rPr lang="en-US" altLang="zh-CN" sz="2800" baseline="-25000" dirty="0"/>
              <a:t>n</a:t>
            </a:r>
            <a:r>
              <a:rPr lang="en-US" altLang="zh-CN" sz="2800" dirty="0"/>
              <a:t> = </a:t>
            </a:r>
            <a:r>
              <a:rPr lang="zh-CN" altLang="en-US" sz="2800" dirty="0"/>
              <a:t>　 </a:t>
            </a:r>
            <a:r>
              <a:rPr lang="en-US" altLang="zh-CN" sz="2800" dirty="0"/>
              <a:t>[cos(</a:t>
            </a:r>
            <a:r>
              <a:rPr lang="en-US" altLang="zh-CN" sz="2800" dirty="0">
                <a:sym typeface="Symbol" pitchFamily="2" charset="2"/>
              </a:rPr>
              <a:t>n/4) - cos(3 n/4) + cos(6 n/4) - cos(7 n/4)]</a:t>
            </a:r>
          </a:p>
          <a:p>
            <a:pPr lvl="1">
              <a:lnSpc>
                <a:spcPct val="200000"/>
              </a:lnSpc>
            </a:pPr>
            <a:r>
              <a:rPr lang="en-US" altLang="zh-CN" sz="2800" dirty="0" err="1">
                <a:sym typeface="Symbol" pitchFamily="2" charset="2"/>
              </a:rPr>
              <a:t>b</a:t>
            </a:r>
            <a:r>
              <a:rPr lang="en-US" altLang="zh-CN" sz="2800" baseline="-25000" dirty="0" err="1"/>
              <a:t>n</a:t>
            </a:r>
            <a:r>
              <a:rPr lang="en-US" altLang="zh-CN" sz="2800" dirty="0">
                <a:sym typeface="Symbol" pitchFamily="2" charset="2"/>
              </a:rPr>
              <a:t>=</a:t>
            </a:r>
            <a:r>
              <a:rPr lang="en-US" altLang="zh-CN" sz="2800" dirty="0"/>
              <a:t>	 [sin(3</a:t>
            </a:r>
            <a:r>
              <a:rPr lang="en-US" altLang="zh-CN" sz="2800" dirty="0">
                <a:sym typeface="Symbol" pitchFamily="2" charset="2"/>
              </a:rPr>
              <a:t>n/4) - sin</a:t>
            </a:r>
            <a:r>
              <a:rPr lang="zh-CN" altLang="en-US" sz="2800" dirty="0">
                <a:sym typeface="Symbol" pitchFamily="2" charset="2"/>
              </a:rPr>
              <a:t>（</a:t>
            </a:r>
            <a:r>
              <a:rPr lang="en-US" altLang="zh-CN" sz="2800" dirty="0">
                <a:sym typeface="Symbol" pitchFamily="2" charset="2"/>
              </a:rPr>
              <a:t>n/4) + sin(7 n/4) - sin(6 n/4)]</a:t>
            </a:r>
          </a:p>
          <a:p>
            <a:pPr lvl="1">
              <a:lnSpc>
                <a:spcPct val="200000"/>
              </a:lnSpc>
            </a:pPr>
            <a:r>
              <a:rPr lang="en-US" altLang="zh-CN" sz="2800" dirty="0">
                <a:sym typeface="Symbol" pitchFamily="2" charset="2"/>
              </a:rPr>
              <a:t>c = 3/8</a:t>
            </a:r>
            <a:endParaRPr lang="en-US" altLang="zh-CN" sz="2800" dirty="0"/>
          </a:p>
          <a:p>
            <a:endParaRPr kumimoji="1" lang="zh-CN" altLang="en-US" dirty="0"/>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sp>
        <p:nvSpPr>
          <p:cNvPr id="5" name="文本框 4">
            <a:extLst>
              <a:ext uri="{FF2B5EF4-FFF2-40B4-BE49-F238E27FC236}">
                <a16:creationId xmlns:a16="http://schemas.microsoft.com/office/drawing/2014/main" id="{29E56329-F3DD-DC48-A8AD-A94436CE8C3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48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a:xfrm>
            <a:off x="804340" y="1506934"/>
            <a:ext cx="4217603" cy="4586694"/>
          </a:xfrm>
        </p:spPr>
        <p:txBody>
          <a:bodyPr>
            <a:normAutofit/>
          </a:bodyPr>
          <a:lstStyle/>
          <a:p>
            <a:pPr>
              <a:lnSpc>
                <a:spcPct val="150000"/>
              </a:lnSpc>
            </a:pPr>
            <a:r>
              <a:rPr lang="zh-CN" altLang="en-US" sz="2400" dirty="0">
                <a:latin typeface="宋体" panose="02010600030101010101" pitchFamily="2" charset="-122"/>
              </a:rPr>
              <a:t>根据傅立叶分析，任何电磁信号可以由若干具有不同振幅、频率和相位的周期模拟信号（正弦波）组成</a:t>
            </a:r>
          </a:p>
          <a:p>
            <a:pPr>
              <a:lnSpc>
                <a:spcPct val="150000"/>
              </a:lnSpc>
            </a:pPr>
            <a:r>
              <a:rPr lang="zh-CN" altLang="en-US" sz="2400" dirty="0">
                <a:latin typeface="宋体" panose="02010600030101010101" pitchFamily="2" charset="-122"/>
              </a:rPr>
              <a:t>反过来，只要有足够的具有适当振幅、频率和相位的正弦波，就可以构造任何一个信号</a:t>
            </a:r>
            <a:endParaRPr lang="zh-CN" altLang="en-US" sz="2400" dirty="0">
              <a:latin typeface="Times New Roman" panose="02020603050405020304" pitchFamily="18" charset="0"/>
              <a:cs typeface="Times New Roman" panose="02020603050405020304" pitchFamily="18" charset="0"/>
            </a:endParaRPr>
          </a:p>
          <a:p>
            <a:endParaRPr kumimoji="1" lang="zh-CN" altLang="en-US" sz="2400" dirty="0"/>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t>22</a:t>
            </a:fld>
            <a:endParaRPr kumimoji="1" lang="zh-CN" altLang="en-US" dirty="0"/>
          </a:p>
        </p:txBody>
      </p:sp>
      <p:sp>
        <p:nvSpPr>
          <p:cNvPr id="5" name="文本框 4">
            <a:extLst>
              <a:ext uri="{FF2B5EF4-FFF2-40B4-BE49-F238E27FC236}">
                <a16:creationId xmlns:a16="http://schemas.microsoft.com/office/drawing/2014/main" id="{29E56329-F3DD-DC48-A8AD-A94436CE8C3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AF0577DD-E2D7-428B-BA67-4EC4C96BEAFA}"/>
              </a:ext>
            </a:extLst>
          </p:cNvPr>
          <p:cNvGrpSpPr/>
          <p:nvPr/>
        </p:nvGrpSpPr>
        <p:grpSpPr>
          <a:xfrm>
            <a:off x="4895993" y="2188575"/>
            <a:ext cx="7305368" cy="3514046"/>
            <a:chOff x="107315" y="24130"/>
            <a:chExt cx="12389485" cy="6890385"/>
          </a:xfrm>
        </p:grpSpPr>
        <p:cxnSp>
          <p:nvCxnSpPr>
            <p:cNvPr id="8" name="直接连接符 7">
              <a:extLst>
                <a:ext uri="{FF2B5EF4-FFF2-40B4-BE49-F238E27FC236}">
                  <a16:creationId xmlns:a16="http://schemas.microsoft.com/office/drawing/2014/main" id="{60FB1C90-AF9E-4AEF-8570-C3C027E56894}"/>
                </a:ext>
              </a:extLst>
            </p:cNvPr>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707D9E-7E24-480B-A200-A151E3ADABA3}"/>
                </a:ext>
              </a:extLst>
            </p:cNvPr>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0" name="文本框 9">
              <a:extLst>
                <a:ext uri="{FF2B5EF4-FFF2-40B4-BE49-F238E27FC236}">
                  <a16:creationId xmlns:a16="http://schemas.microsoft.com/office/drawing/2014/main" id="{71A3444D-D159-4924-BA26-C8982D337E8D}"/>
                </a:ext>
              </a:extLst>
            </p:cNvPr>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1" name="直接连接符 10">
              <a:extLst>
                <a:ext uri="{FF2B5EF4-FFF2-40B4-BE49-F238E27FC236}">
                  <a16:creationId xmlns:a16="http://schemas.microsoft.com/office/drawing/2014/main" id="{B7D079BD-CEFA-4A70-B2F3-211F00B9AFAB}"/>
                </a:ext>
              </a:extLst>
            </p:cNvPr>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CCDB73F-5B86-4A70-94F8-6080965802B9}"/>
                </a:ext>
              </a:extLst>
            </p:cNvPr>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CE062FD-C534-4C89-8B7A-D90C6352DD6D}"/>
                </a:ext>
              </a:extLst>
            </p:cNvPr>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B9BBBAF-2F97-4741-965C-B48F8E513EAE}"/>
                </a:ext>
              </a:extLst>
            </p:cNvPr>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7539B9-16B6-4946-9244-0BE143FB3F28}"/>
                </a:ext>
              </a:extLst>
            </p:cNvPr>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D898D5A-D649-4C0A-806E-F082195BA4F0}"/>
                </a:ext>
              </a:extLst>
            </p:cNvPr>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71F63EF-E475-4649-B77A-B6B7BD99879A}"/>
                </a:ext>
              </a:extLst>
            </p:cNvPr>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85E840C-7A22-45F7-A549-51A145FB8623}"/>
                </a:ext>
              </a:extLst>
            </p:cNvPr>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3A6AFA6-7AC1-413F-8658-794FB4E440F9}"/>
                </a:ext>
              </a:extLst>
            </p:cNvPr>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BD2F35-E59E-4989-929A-E872BB94B0D7}"/>
                </a:ext>
              </a:extLst>
            </p:cNvPr>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45AD22C-C2AF-479F-904E-F4A9B3C64377}"/>
                </a:ext>
              </a:extLst>
            </p:cNvPr>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FA7F117-7A7F-48A9-92E0-F34962C1DF9D}"/>
                </a:ext>
              </a:extLst>
            </p:cNvPr>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1181D37-BD96-4BA4-A418-1E87C55A95C6}"/>
                </a:ext>
              </a:extLst>
            </p:cNvPr>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408382-C88F-4503-933F-B2713242ADB7}"/>
                </a:ext>
              </a:extLst>
            </p:cNvPr>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C77A36-4FC8-4453-ACBA-4C55B758EFD1}"/>
                </a:ext>
              </a:extLst>
            </p:cNvPr>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75E9A42-4E65-4FD4-A192-F189EAFBB008}"/>
                </a:ext>
              </a:extLst>
            </p:cNvPr>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7915F3A-68A8-4E40-8C38-27DD17C13CA8}"/>
                </a:ext>
              </a:extLst>
            </p:cNvPr>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3952DE8-AD28-4E65-941C-4ADB8E3F71D3}"/>
                </a:ext>
              </a:extLst>
            </p:cNvPr>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C83BC45-0B79-40FB-9914-595782A6A4D4}"/>
                </a:ext>
              </a:extLst>
            </p:cNvPr>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87F9CE3-E844-4ADF-ACA8-07C4E4A26977}"/>
                </a:ext>
              </a:extLst>
            </p:cNvPr>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B67BDCE-6480-4733-85D3-22A73B011ED2}"/>
                </a:ext>
              </a:extLst>
            </p:cNvPr>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BD57377-FEF5-40E3-BE41-45A500F88C0C}"/>
                </a:ext>
              </a:extLst>
            </p:cNvPr>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77EB2BF-D340-483F-9DCB-2F1884079977}"/>
                </a:ext>
              </a:extLst>
            </p:cNvPr>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73">
              <a:extLst>
                <a:ext uri="{FF2B5EF4-FFF2-40B4-BE49-F238E27FC236}">
                  <a16:creationId xmlns:a16="http://schemas.microsoft.com/office/drawing/2014/main" id="{B2F3EED7-2DC6-4DCD-BA7F-9100E279943A}"/>
                </a:ext>
              </a:extLst>
            </p:cNvPr>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35" name="直接连接符 34">
              <a:extLst>
                <a:ext uri="{FF2B5EF4-FFF2-40B4-BE49-F238E27FC236}">
                  <a16:creationId xmlns:a16="http://schemas.microsoft.com/office/drawing/2014/main" id="{2BED0BAA-DF1F-4894-9056-0D4B267DD59F}"/>
                </a:ext>
              </a:extLst>
            </p:cNvPr>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AC8BB3C-2EB2-457D-AF1F-6549C7C50119}"/>
                </a:ext>
              </a:extLst>
            </p:cNvPr>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37" name="文本框 36">
              <a:extLst>
                <a:ext uri="{FF2B5EF4-FFF2-40B4-BE49-F238E27FC236}">
                  <a16:creationId xmlns:a16="http://schemas.microsoft.com/office/drawing/2014/main" id="{D0D1DEBF-04D8-42A5-88B2-77EE499F93A1}"/>
                </a:ext>
              </a:extLst>
            </p:cNvPr>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38" name="直接连接符 37">
              <a:extLst>
                <a:ext uri="{FF2B5EF4-FFF2-40B4-BE49-F238E27FC236}">
                  <a16:creationId xmlns:a16="http://schemas.microsoft.com/office/drawing/2014/main" id="{FB790D9C-426A-4D7A-AA7A-0AF5C2B7800C}"/>
                </a:ext>
              </a:extLst>
            </p:cNvPr>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5BEEFA3-120E-4E17-B0D8-E4CF5D9B2F5D}"/>
                </a:ext>
              </a:extLst>
            </p:cNvPr>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5CAD774-3256-4C16-99AB-F45209F814C7}"/>
                </a:ext>
              </a:extLst>
            </p:cNvPr>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06BC23B-9A65-460E-B76F-7FC5FF6B6289}"/>
                </a:ext>
              </a:extLst>
            </p:cNvPr>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CC695-0238-4F45-A86D-A3AF1A7B77FF}"/>
                </a:ext>
              </a:extLst>
            </p:cNvPr>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6A112C9-79B1-4167-8066-046F12BFFB2A}"/>
                </a:ext>
              </a:extLst>
            </p:cNvPr>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4E2B6A-F0F2-4704-BAFF-8A76032AF8E6}"/>
                </a:ext>
              </a:extLst>
            </p:cNvPr>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7F39C50-D77E-4E36-8495-1EA2E8152B0A}"/>
                </a:ext>
              </a:extLst>
            </p:cNvPr>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797C22C-5DA1-4CE3-91C9-FF7FD9077D91}"/>
                </a:ext>
              </a:extLst>
            </p:cNvPr>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AA50401-2478-488D-AD7C-B6149B9D101A}"/>
                </a:ext>
              </a:extLst>
            </p:cNvPr>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B72A319-254F-426C-B2AA-3E68A070C67A}"/>
                </a:ext>
              </a:extLst>
            </p:cNvPr>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05029BC-F604-41E6-9C04-649B1804CCBE}"/>
                </a:ext>
              </a:extLst>
            </p:cNvPr>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2E76395-910D-4ECB-8F98-150429506790}"/>
                </a:ext>
              </a:extLst>
            </p:cNvPr>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EE65B16-ADF0-4AE5-ABE1-9A1BEA79D679}"/>
                </a:ext>
              </a:extLst>
            </p:cNvPr>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8EDDE34-C0DF-41B8-816E-CBB645E02198}"/>
                </a:ext>
              </a:extLst>
            </p:cNvPr>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4FCE7DB-093C-4FC3-AEB6-925F5E475C93}"/>
                </a:ext>
              </a:extLst>
            </p:cNvPr>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B435C5-C3E4-4977-B663-C024E78DB428}"/>
                </a:ext>
              </a:extLst>
            </p:cNvPr>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170B06-8969-4D52-85EC-6E202F832202}"/>
                </a:ext>
              </a:extLst>
            </p:cNvPr>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2002FC2-7C09-4B4C-8EEA-B43DB5B57C6A}"/>
                </a:ext>
              </a:extLst>
            </p:cNvPr>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C9F9801-894C-4C29-8264-BEE448AF7140}"/>
                </a:ext>
              </a:extLst>
            </p:cNvPr>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BEB3C1-4708-4122-9185-4BCDCF61AECB}"/>
                </a:ext>
              </a:extLst>
            </p:cNvPr>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6F8689C-1359-48B5-A4D6-996DF5563B17}"/>
                </a:ext>
              </a:extLst>
            </p:cNvPr>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901CA9B-8759-4191-8860-66D4D56A598A}"/>
                </a:ext>
              </a:extLst>
            </p:cNvPr>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71A0E29-5D59-4D95-9321-EDEC03362E0C}"/>
                </a:ext>
              </a:extLst>
            </p:cNvPr>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010FE77-7CC6-4C38-B219-5D02DED02B8E}"/>
                </a:ext>
              </a:extLst>
            </p:cNvPr>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3" name="文本框 62">
              <a:extLst>
                <a:ext uri="{FF2B5EF4-FFF2-40B4-BE49-F238E27FC236}">
                  <a16:creationId xmlns:a16="http://schemas.microsoft.com/office/drawing/2014/main" id="{86A279AA-7812-4040-B2B8-056172B19874}"/>
                </a:ext>
              </a:extLst>
            </p:cNvPr>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4" name="文本框 63">
              <a:extLst>
                <a:ext uri="{FF2B5EF4-FFF2-40B4-BE49-F238E27FC236}">
                  <a16:creationId xmlns:a16="http://schemas.microsoft.com/office/drawing/2014/main" id="{AE5B0BE2-3B52-4256-844A-74098F3138F7}"/>
                </a:ext>
              </a:extLst>
            </p:cNvPr>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65" name="文本框 64">
              <a:extLst>
                <a:ext uri="{FF2B5EF4-FFF2-40B4-BE49-F238E27FC236}">
                  <a16:creationId xmlns:a16="http://schemas.microsoft.com/office/drawing/2014/main" id="{09AE480B-F4AA-4EF1-B645-D466CF48DE82}"/>
                </a:ext>
              </a:extLst>
            </p:cNvPr>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66" name="文本框 65">
              <a:extLst>
                <a:ext uri="{FF2B5EF4-FFF2-40B4-BE49-F238E27FC236}">
                  <a16:creationId xmlns:a16="http://schemas.microsoft.com/office/drawing/2014/main" id="{D323D583-50C8-4722-9193-9F4AEBCEB4B4}"/>
                </a:ext>
              </a:extLst>
            </p:cNvPr>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67" name="文本框 66">
              <a:extLst>
                <a:ext uri="{FF2B5EF4-FFF2-40B4-BE49-F238E27FC236}">
                  <a16:creationId xmlns:a16="http://schemas.microsoft.com/office/drawing/2014/main" id="{DF58A196-CF21-4BDC-84B6-B0744647A42B}"/>
                </a:ext>
              </a:extLst>
            </p:cNvPr>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68" name="文本框 67">
              <a:extLst>
                <a:ext uri="{FF2B5EF4-FFF2-40B4-BE49-F238E27FC236}">
                  <a16:creationId xmlns:a16="http://schemas.microsoft.com/office/drawing/2014/main" id="{D92B154F-14AF-4335-9E7A-5AA94B05F40F}"/>
                </a:ext>
              </a:extLst>
            </p:cNvPr>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69" name="文本框 68">
              <a:extLst>
                <a:ext uri="{FF2B5EF4-FFF2-40B4-BE49-F238E27FC236}">
                  <a16:creationId xmlns:a16="http://schemas.microsoft.com/office/drawing/2014/main" id="{A4397BEF-C8C9-417B-ADBC-B3D24050E4FD}"/>
                </a:ext>
              </a:extLst>
            </p:cNvPr>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0" name="文本框 69">
              <a:extLst>
                <a:ext uri="{FF2B5EF4-FFF2-40B4-BE49-F238E27FC236}">
                  <a16:creationId xmlns:a16="http://schemas.microsoft.com/office/drawing/2014/main" id="{15795717-A8AE-4A67-840A-421871189F3D}"/>
                </a:ext>
              </a:extLst>
            </p:cNvPr>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1" name="文本框 70">
              <a:extLst>
                <a:ext uri="{FF2B5EF4-FFF2-40B4-BE49-F238E27FC236}">
                  <a16:creationId xmlns:a16="http://schemas.microsoft.com/office/drawing/2014/main" id="{A4F768FB-B103-4570-9411-F005A51F79CC}"/>
                </a:ext>
              </a:extLst>
            </p:cNvPr>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2" name="直接箭头连接符 71">
              <a:extLst>
                <a:ext uri="{FF2B5EF4-FFF2-40B4-BE49-F238E27FC236}">
                  <a16:creationId xmlns:a16="http://schemas.microsoft.com/office/drawing/2014/main" id="{A1729C0D-FFA0-41A3-983B-96EC008DAB5F}"/>
                </a:ext>
              </a:extLst>
            </p:cNvPr>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54058D2A-EA12-4092-A235-4A88698CD314}"/>
                </a:ext>
              </a:extLst>
            </p:cNvPr>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60944FA-42E1-426D-BDF1-3C8396E9E2F1}"/>
                </a:ext>
              </a:extLst>
            </p:cNvPr>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75" name="文本框 74">
              <a:extLst>
                <a:ext uri="{FF2B5EF4-FFF2-40B4-BE49-F238E27FC236}">
                  <a16:creationId xmlns:a16="http://schemas.microsoft.com/office/drawing/2014/main" id="{65C0A42B-6DA3-4548-8657-C8CF77D9876E}"/>
                </a:ext>
              </a:extLst>
            </p:cNvPr>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76" name="直接连接符 75">
              <a:extLst>
                <a:ext uri="{FF2B5EF4-FFF2-40B4-BE49-F238E27FC236}">
                  <a16:creationId xmlns:a16="http://schemas.microsoft.com/office/drawing/2014/main" id="{99BE7EF5-37CC-4EC3-86E4-C601BAA46C99}"/>
                </a:ext>
              </a:extLst>
            </p:cNvPr>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C2C4AEE-8626-4EB1-959A-A3FD71E7CE54}"/>
                </a:ext>
              </a:extLst>
            </p:cNvPr>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450358D-D876-4134-9ADE-18E1D71046E0}"/>
                </a:ext>
              </a:extLst>
            </p:cNvPr>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F3831B7-E6F5-4EF3-8783-F398D6F0B1AD}"/>
                </a:ext>
              </a:extLst>
            </p:cNvPr>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F5F5DBE-3123-4FD0-8A7E-6FB2210B5DC8}"/>
                </a:ext>
              </a:extLst>
            </p:cNvPr>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9407804-F82F-4D76-A6B3-220D93E915D0}"/>
                </a:ext>
              </a:extLst>
            </p:cNvPr>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C499787-0E96-44E9-BE73-349CF9F5D10E}"/>
                </a:ext>
              </a:extLst>
            </p:cNvPr>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0D76B95-3198-4A32-8929-388C2F183E05}"/>
                </a:ext>
              </a:extLst>
            </p:cNvPr>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CEDBBE5-0DF4-40C0-8337-FA20436CC980}"/>
                </a:ext>
              </a:extLst>
            </p:cNvPr>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ACF2457-CB5C-4DF5-9A01-E3F3ACB2BDA2}"/>
                </a:ext>
              </a:extLst>
            </p:cNvPr>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D080052-740E-45E4-BBA4-C554FD1B58B4}"/>
                </a:ext>
              </a:extLst>
            </p:cNvPr>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06AAE3-5EF1-4861-8EE9-9DF7924C055D}"/>
                </a:ext>
              </a:extLst>
            </p:cNvPr>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C62D243-2370-48DE-B78A-34BD560C459E}"/>
                </a:ext>
              </a:extLst>
            </p:cNvPr>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6748C48-694D-4704-B6E2-A880F4AF0B3F}"/>
                </a:ext>
              </a:extLst>
            </p:cNvPr>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C8D6C87-1FFC-4441-94A6-00DBE30A3224}"/>
                </a:ext>
              </a:extLst>
            </p:cNvPr>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AEF14786-342E-4288-94F4-99B23BC2CB99}"/>
                </a:ext>
              </a:extLst>
            </p:cNvPr>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4F72A67-D74A-4D07-931C-B4FF490CE9B2}"/>
                </a:ext>
              </a:extLst>
            </p:cNvPr>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2477268-6901-475F-A773-21E1B7EF90AE}"/>
                </a:ext>
              </a:extLst>
            </p:cNvPr>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A002F6B-B761-43CC-9067-9708FA216463}"/>
                </a:ext>
              </a:extLst>
            </p:cNvPr>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D94EEE3-192C-47C5-A5C4-A84660F7323D}"/>
                </a:ext>
              </a:extLst>
            </p:cNvPr>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C65F1C9-580F-4264-89B6-B50BA19593FF}"/>
                </a:ext>
              </a:extLst>
            </p:cNvPr>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D836A95-981F-4F83-BC70-E59600B2975D}"/>
                </a:ext>
              </a:extLst>
            </p:cNvPr>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E6BAB53-238E-4875-8B49-752DCEA6948E}"/>
                </a:ext>
              </a:extLst>
            </p:cNvPr>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任意多边形 184">
              <a:extLst>
                <a:ext uri="{FF2B5EF4-FFF2-40B4-BE49-F238E27FC236}">
                  <a16:creationId xmlns:a16="http://schemas.microsoft.com/office/drawing/2014/main" id="{B5058981-3E10-4825-9F07-52D00AB726A7}"/>
                </a:ext>
              </a:extLst>
            </p:cNvPr>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0" name="直接连接符 99">
              <a:extLst>
                <a:ext uri="{FF2B5EF4-FFF2-40B4-BE49-F238E27FC236}">
                  <a16:creationId xmlns:a16="http://schemas.microsoft.com/office/drawing/2014/main" id="{4DE47E56-015A-451A-AA3B-865E001F4B2B}"/>
                </a:ext>
              </a:extLst>
            </p:cNvPr>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1AE1E58A-43D8-43BF-B4C3-454615E224C7}"/>
                </a:ext>
              </a:extLst>
            </p:cNvPr>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2" name="文本框 101">
              <a:extLst>
                <a:ext uri="{FF2B5EF4-FFF2-40B4-BE49-F238E27FC236}">
                  <a16:creationId xmlns:a16="http://schemas.microsoft.com/office/drawing/2014/main" id="{737E6448-A011-4750-AC8E-6D32E8EA0BFD}"/>
                </a:ext>
              </a:extLst>
            </p:cNvPr>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3" name="直接连接符 102">
              <a:extLst>
                <a:ext uri="{FF2B5EF4-FFF2-40B4-BE49-F238E27FC236}">
                  <a16:creationId xmlns:a16="http://schemas.microsoft.com/office/drawing/2014/main" id="{A06FC376-3129-478A-8CF1-24BCE943F7DA}"/>
                </a:ext>
              </a:extLst>
            </p:cNvPr>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5CFBB9D-DC60-4082-A064-E317BBA0174D}"/>
                </a:ext>
              </a:extLst>
            </p:cNvPr>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DB8B14F4-267E-4F22-AF78-EEB3495FA762}"/>
                </a:ext>
              </a:extLst>
            </p:cNvPr>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15B47CA-F963-4BCB-A6B5-1A4C39044B07}"/>
                </a:ext>
              </a:extLst>
            </p:cNvPr>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EB4ECC8-AD0A-47A7-9AC7-BD3840655D6B}"/>
                </a:ext>
              </a:extLst>
            </p:cNvPr>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2BD6643-9959-49CF-B93E-D9DF8EE239A7}"/>
                </a:ext>
              </a:extLst>
            </p:cNvPr>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30EFCD4-D4D4-4F0E-A5AE-EF78DB111DD2}"/>
                </a:ext>
              </a:extLst>
            </p:cNvPr>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192E5E5B-95B7-44D4-A3F9-A81A4AE9F0EB}"/>
                </a:ext>
              </a:extLst>
            </p:cNvPr>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C0597204-CF35-4896-9E28-B519A6061BDB}"/>
                </a:ext>
              </a:extLst>
            </p:cNvPr>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30B4652-A571-47E7-9B62-CEA9ED4704B5}"/>
                </a:ext>
              </a:extLst>
            </p:cNvPr>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CBE233F9-0733-4121-9E5D-CCF9300D059E}"/>
                </a:ext>
              </a:extLst>
            </p:cNvPr>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DF3DAF3-3020-4CB8-BE28-2C84654F3765}"/>
                </a:ext>
              </a:extLst>
            </p:cNvPr>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E667062-120D-43B6-9C59-6CE71E809300}"/>
                </a:ext>
              </a:extLst>
            </p:cNvPr>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B0E6DD2-F38B-422B-BC9C-C7E1D538609A}"/>
                </a:ext>
              </a:extLst>
            </p:cNvPr>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0735472-CE5E-45D0-A530-EDB4E730691F}"/>
                </a:ext>
              </a:extLst>
            </p:cNvPr>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E90CDC-45CC-4A70-B628-7B5CDE8CB614}"/>
                </a:ext>
              </a:extLst>
            </p:cNvPr>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8EDCA11E-7257-4662-BD84-D4E01AF853D7}"/>
                </a:ext>
              </a:extLst>
            </p:cNvPr>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0E78F3B-60D6-44BA-81E9-1B27CCE40FAE}"/>
                </a:ext>
              </a:extLst>
            </p:cNvPr>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E36CBAB-798F-42F1-A017-3FBEA2A49964}"/>
                </a:ext>
              </a:extLst>
            </p:cNvPr>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4B4ACD3-7909-48C4-8086-050D0993853E}"/>
                </a:ext>
              </a:extLst>
            </p:cNvPr>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9216E1-96D6-4AED-9CF6-87FEB055F906}"/>
                </a:ext>
              </a:extLst>
            </p:cNvPr>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BEA4C322-D401-4390-B973-0D55A0A36266}"/>
                </a:ext>
              </a:extLst>
            </p:cNvPr>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F026C04-64E2-4BEF-9B9D-ACE35E2F9237}"/>
                </a:ext>
              </a:extLst>
            </p:cNvPr>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541DA43-7613-4AA6-9DF7-EA2BD87396E6}"/>
                </a:ext>
              </a:extLst>
            </p:cNvPr>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74EF03BA-3174-4B90-B974-F26C03500A3E}"/>
                </a:ext>
              </a:extLst>
            </p:cNvPr>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28" name="文本框 127">
              <a:extLst>
                <a:ext uri="{FF2B5EF4-FFF2-40B4-BE49-F238E27FC236}">
                  <a16:creationId xmlns:a16="http://schemas.microsoft.com/office/drawing/2014/main" id="{701065B0-927C-40C8-BAA0-F536A43769D0}"/>
                </a:ext>
              </a:extLst>
            </p:cNvPr>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29" name="直接连接符 128">
              <a:extLst>
                <a:ext uri="{FF2B5EF4-FFF2-40B4-BE49-F238E27FC236}">
                  <a16:creationId xmlns:a16="http://schemas.microsoft.com/office/drawing/2014/main" id="{583E47C7-A1D8-4C26-8B2D-BD6537585F1E}"/>
                </a:ext>
              </a:extLst>
            </p:cNvPr>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CE3A3E4-46A0-4ECB-A009-89265E7328E2}"/>
                </a:ext>
              </a:extLst>
            </p:cNvPr>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67987E9-64D9-401C-81A0-07473D8A3F61}"/>
                </a:ext>
              </a:extLst>
            </p:cNvPr>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3207612D-F5FB-4153-BC20-D504C895FAFF}"/>
                </a:ext>
              </a:extLst>
            </p:cNvPr>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29C7222B-9650-44EF-97C3-089E84CDFD0A}"/>
                </a:ext>
              </a:extLst>
            </p:cNvPr>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FC25E53-7BCF-4C29-950F-CF24E90E19D0}"/>
                </a:ext>
              </a:extLst>
            </p:cNvPr>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36625EA-54CA-45EF-B86B-3BE057869CE9}"/>
                </a:ext>
              </a:extLst>
            </p:cNvPr>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37358D2-A423-42A9-87F7-7D3459FCA311}"/>
                </a:ext>
              </a:extLst>
            </p:cNvPr>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623C2EB-6A6B-43B8-A5E8-A73C77879CC5}"/>
                </a:ext>
              </a:extLst>
            </p:cNvPr>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B3FCAE2-784C-4F9A-AD03-79EA95C9CD44}"/>
                </a:ext>
              </a:extLst>
            </p:cNvPr>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C7C687D-DB5F-4895-8BAF-95ED201CA8CD}"/>
                </a:ext>
              </a:extLst>
            </p:cNvPr>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1AEA0E4D-4759-4E76-AC50-D3CE4D1C2A15}"/>
                </a:ext>
              </a:extLst>
            </p:cNvPr>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B53F1A13-CE06-4B35-87B9-A9EE4FE44A47}"/>
                </a:ext>
              </a:extLst>
            </p:cNvPr>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533409E-D3A2-471B-862E-25B1D1E450FA}"/>
                </a:ext>
              </a:extLst>
            </p:cNvPr>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EEDDA040-7529-4F6C-B7F6-19CE4552A138}"/>
                </a:ext>
              </a:extLst>
            </p:cNvPr>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6586F75F-0495-4667-B520-2004923A122A}"/>
                </a:ext>
              </a:extLst>
            </p:cNvPr>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214DEE34-AA72-4881-8519-A23B987F9235}"/>
                </a:ext>
              </a:extLst>
            </p:cNvPr>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294078D9-8E86-4AD8-9DE7-B243A0F0A000}"/>
                </a:ext>
              </a:extLst>
            </p:cNvPr>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0FAF292-A227-4141-B5AB-4BD8453EF886}"/>
                </a:ext>
              </a:extLst>
            </p:cNvPr>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5EF89874-853A-4570-8549-D7E09D9D2533}"/>
                </a:ext>
              </a:extLst>
            </p:cNvPr>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8A214DA-1477-4200-B1A2-CD392402D765}"/>
                </a:ext>
              </a:extLst>
            </p:cNvPr>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AA51B29-C1B6-49D6-850A-13DBDB2182CD}"/>
                </a:ext>
              </a:extLst>
            </p:cNvPr>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DA56F32D-63E4-4300-8A3B-DA563524389E}"/>
                </a:ext>
              </a:extLst>
            </p:cNvPr>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任意多边形 240">
              <a:extLst>
                <a:ext uri="{FF2B5EF4-FFF2-40B4-BE49-F238E27FC236}">
                  <a16:creationId xmlns:a16="http://schemas.microsoft.com/office/drawing/2014/main" id="{54745F6A-ECC8-4835-90D5-DA8E2EC2731C}"/>
                </a:ext>
              </a:extLst>
            </p:cNvPr>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3" name="任意多边形 244">
              <a:extLst>
                <a:ext uri="{FF2B5EF4-FFF2-40B4-BE49-F238E27FC236}">
                  <a16:creationId xmlns:a16="http://schemas.microsoft.com/office/drawing/2014/main" id="{715458D0-77AF-4AA6-8BD8-D3596B7849CE}"/>
                </a:ext>
              </a:extLst>
            </p:cNvPr>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4" name="文本框 153">
              <a:extLst>
                <a:ext uri="{FF2B5EF4-FFF2-40B4-BE49-F238E27FC236}">
                  <a16:creationId xmlns:a16="http://schemas.microsoft.com/office/drawing/2014/main" id="{E4DEE971-9C09-47A5-91EE-E7EF728D5E2E}"/>
                </a:ext>
              </a:extLst>
            </p:cNvPr>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55" name="直接箭头连接符 154">
              <a:extLst>
                <a:ext uri="{FF2B5EF4-FFF2-40B4-BE49-F238E27FC236}">
                  <a16:creationId xmlns:a16="http://schemas.microsoft.com/office/drawing/2014/main" id="{5FE0A707-8099-4B76-B2F0-38220DA5D7D6}"/>
                </a:ext>
              </a:extLst>
            </p:cNvPr>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F632F21-8B7A-4541-B604-7F371FA7A460}"/>
                </a:ext>
              </a:extLst>
            </p:cNvPr>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F215CB7-9722-4A32-9C0E-790C266A7C91}"/>
                </a:ext>
              </a:extLst>
            </p:cNvPr>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8B1E16A8-6275-420F-A72D-44BEC5BD4BB7}"/>
                </a:ext>
              </a:extLst>
            </p:cNvPr>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593207AF-E04D-4AC6-B748-2BE6DCC85F39}"/>
                </a:ext>
              </a:extLst>
            </p:cNvPr>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5B175049-2868-4EA6-BE9C-AEC1477FB8BA}"/>
                </a:ext>
              </a:extLst>
            </p:cNvPr>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EC21F44D-94E0-4B6F-A236-FFAC91136BB1}"/>
                </a:ext>
              </a:extLst>
            </p:cNvPr>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7C647538-6A83-4E4E-80D3-0F7109344E0D}"/>
                </a:ext>
              </a:extLst>
            </p:cNvPr>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3F96606-39FA-4D4C-9907-983025EE7C9B}"/>
                </a:ext>
              </a:extLst>
            </p:cNvPr>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5237C80-58F6-4BA5-8E86-3A6A2B1403DC}"/>
                </a:ext>
              </a:extLst>
            </p:cNvPr>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13A60E0C-4687-442B-B004-707FBF15F52A}"/>
                </a:ext>
              </a:extLst>
            </p:cNvPr>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6EB54C00-AC21-4C4C-8A2C-8E17718E59D2}"/>
                </a:ext>
              </a:extLst>
            </p:cNvPr>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B6648F08-8F97-41A9-9D24-27FB6E647872}"/>
                </a:ext>
              </a:extLst>
            </p:cNvPr>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31E0F56C-1E4A-47D3-B0BB-6D64B2873434}"/>
                </a:ext>
              </a:extLst>
            </p:cNvPr>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384CD9C1-D509-4CB8-99A4-639802E3CE25}"/>
                </a:ext>
              </a:extLst>
            </p:cNvPr>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142C002-FC32-45BF-9D9F-79ABD27FF8A5}"/>
                </a:ext>
              </a:extLst>
            </p:cNvPr>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800043F-037B-46D1-9E40-0035CE0F3540}"/>
                </a:ext>
              </a:extLst>
            </p:cNvPr>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E6EF7B06-21BF-4098-AB8F-9968E86A5828}"/>
                </a:ext>
              </a:extLst>
            </p:cNvPr>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45450BF-3893-4879-BC44-E3A22BFE5D45}"/>
                </a:ext>
              </a:extLst>
            </p:cNvPr>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F0CA317D-862E-4403-BAF0-3E485641C19A}"/>
                </a:ext>
              </a:extLst>
            </p:cNvPr>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541FF508-F7F7-4439-9890-90528C5CE258}"/>
                </a:ext>
              </a:extLst>
            </p:cNvPr>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053C9D27-EE36-4396-B593-590AC8CAC6C3}"/>
                </a:ext>
              </a:extLst>
            </p:cNvPr>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77" name="文本框 176">
              <a:extLst>
                <a:ext uri="{FF2B5EF4-FFF2-40B4-BE49-F238E27FC236}">
                  <a16:creationId xmlns:a16="http://schemas.microsoft.com/office/drawing/2014/main" id="{0FA4B50B-DFF2-4190-ACAF-0B94FE571431}"/>
                </a:ext>
              </a:extLst>
            </p:cNvPr>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78" name="文本框 177">
              <a:extLst>
                <a:ext uri="{FF2B5EF4-FFF2-40B4-BE49-F238E27FC236}">
                  <a16:creationId xmlns:a16="http://schemas.microsoft.com/office/drawing/2014/main" id="{6F2EE365-486B-4259-AAE3-A35F314E58AE}"/>
                </a:ext>
              </a:extLst>
            </p:cNvPr>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79" name="文本框 178">
              <a:extLst>
                <a:ext uri="{FF2B5EF4-FFF2-40B4-BE49-F238E27FC236}">
                  <a16:creationId xmlns:a16="http://schemas.microsoft.com/office/drawing/2014/main" id="{507DE581-74D4-40A5-99C0-59404C128501}"/>
                </a:ext>
              </a:extLst>
            </p:cNvPr>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0" name="文本框 179">
              <a:extLst>
                <a:ext uri="{FF2B5EF4-FFF2-40B4-BE49-F238E27FC236}">
                  <a16:creationId xmlns:a16="http://schemas.microsoft.com/office/drawing/2014/main" id="{9B51C159-7EFC-4B5C-9958-F9EBA55C1179}"/>
                </a:ext>
              </a:extLst>
            </p:cNvPr>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1" name="文本框 180">
              <a:extLst>
                <a:ext uri="{FF2B5EF4-FFF2-40B4-BE49-F238E27FC236}">
                  <a16:creationId xmlns:a16="http://schemas.microsoft.com/office/drawing/2014/main" id="{60DBC6A5-C669-4887-B694-393F14F7BFF5}"/>
                </a:ext>
              </a:extLst>
            </p:cNvPr>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2" name="文本框 181">
              <a:extLst>
                <a:ext uri="{FF2B5EF4-FFF2-40B4-BE49-F238E27FC236}">
                  <a16:creationId xmlns:a16="http://schemas.microsoft.com/office/drawing/2014/main" id="{E4ECA69F-70FB-4311-A161-CD3B6A3D88B9}"/>
                </a:ext>
              </a:extLst>
            </p:cNvPr>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3" name="文本框 182">
              <a:extLst>
                <a:ext uri="{FF2B5EF4-FFF2-40B4-BE49-F238E27FC236}">
                  <a16:creationId xmlns:a16="http://schemas.microsoft.com/office/drawing/2014/main" id="{74131963-B6AF-4374-B058-31BEEA7DFFE4}"/>
                </a:ext>
              </a:extLst>
            </p:cNvPr>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4" name="文本框 183">
              <a:extLst>
                <a:ext uri="{FF2B5EF4-FFF2-40B4-BE49-F238E27FC236}">
                  <a16:creationId xmlns:a16="http://schemas.microsoft.com/office/drawing/2014/main" id="{2A99CAEE-3305-43B8-8A48-5A37DE5480AB}"/>
                </a:ext>
              </a:extLst>
            </p:cNvPr>
            <p:cNvSpPr txBox="1"/>
            <p:nvPr/>
          </p:nvSpPr>
          <p:spPr>
            <a:xfrm>
              <a:off x="11682727" y="1061084"/>
              <a:ext cx="475612" cy="362095"/>
            </a:xfrm>
            <a:prstGeom prst="rect">
              <a:avLst/>
            </a:prstGeom>
            <a:noFill/>
          </p:spPr>
          <p:txBody>
            <a:bodyPr wrap="square" rtlCol="0">
              <a:spAutoFit/>
            </a:bodyPr>
            <a:lstStyle/>
            <a:p>
              <a:r>
                <a:rPr lang="en-US" altLang="zh-CN" sz="600" b="1"/>
                <a:t>15</a:t>
              </a:r>
            </a:p>
          </p:txBody>
        </p:sp>
        <p:sp>
          <p:nvSpPr>
            <p:cNvPr id="185" name="文本框 184">
              <a:extLst>
                <a:ext uri="{FF2B5EF4-FFF2-40B4-BE49-F238E27FC236}">
                  <a16:creationId xmlns:a16="http://schemas.microsoft.com/office/drawing/2014/main" id="{F19C0062-228F-4418-900F-AEB78DFB979C}"/>
                </a:ext>
              </a:extLst>
            </p:cNvPr>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86" name="文本框 185">
              <a:extLst>
                <a:ext uri="{FF2B5EF4-FFF2-40B4-BE49-F238E27FC236}">
                  <a16:creationId xmlns:a16="http://schemas.microsoft.com/office/drawing/2014/main" id="{4C2BA376-5F91-461B-9EF3-5464F16A4F97}"/>
                </a:ext>
              </a:extLst>
            </p:cNvPr>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87" name="文本框 186">
              <a:extLst>
                <a:ext uri="{FF2B5EF4-FFF2-40B4-BE49-F238E27FC236}">
                  <a16:creationId xmlns:a16="http://schemas.microsoft.com/office/drawing/2014/main" id="{78C92B02-94CA-4F5C-BBC9-64C925A63311}"/>
                </a:ext>
              </a:extLst>
            </p:cNvPr>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88" name="文本框 187">
              <a:extLst>
                <a:ext uri="{FF2B5EF4-FFF2-40B4-BE49-F238E27FC236}">
                  <a16:creationId xmlns:a16="http://schemas.microsoft.com/office/drawing/2014/main" id="{C0EA0CE1-E62E-42B1-BB77-422AF6D79AB9}"/>
                </a:ext>
              </a:extLst>
            </p:cNvPr>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89" name="文本框 188">
              <a:extLst>
                <a:ext uri="{FF2B5EF4-FFF2-40B4-BE49-F238E27FC236}">
                  <a16:creationId xmlns:a16="http://schemas.microsoft.com/office/drawing/2014/main" id="{8C6E9DBD-6CDA-4393-B39D-C74D6281E031}"/>
                </a:ext>
              </a:extLst>
            </p:cNvPr>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0" name="文本框 189">
              <a:extLst>
                <a:ext uri="{FF2B5EF4-FFF2-40B4-BE49-F238E27FC236}">
                  <a16:creationId xmlns:a16="http://schemas.microsoft.com/office/drawing/2014/main" id="{7BC3DD3E-B12E-4347-B355-20AB2CDFE50D}"/>
                </a:ext>
              </a:extLst>
            </p:cNvPr>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1" name="直接连接符 190">
              <a:extLst>
                <a:ext uri="{FF2B5EF4-FFF2-40B4-BE49-F238E27FC236}">
                  <a16:creationId xmlns:a16="http://schemas.microsoft.com/office/drawing/2014/main" id="{241CB8F2-28E9-4807-A4A1-49D8756B97EE}"/>
                </a:ext>
              </a:extLst>
            </p:cNvPr>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55A2807A-7A4D-4303-895A-394EC41BC1C9}"/>
                </a:ext>
              </a:extLst>
            </p:cNvPr>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299AA833-715A-4283-8C54-D4A47E62BE34}"/>
                </a:ext>
              </a:extLst>
            </p:cNvPr>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D46D4E5-0DBA-4FFB-B443-752BDC35A5D6}"/>
                </a:ext>
              </a:extLst>
            </p:cNvPr>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07A4E8F6-7554-4081-840C-FE4E1E55A9CF}"/>
                </a:ext>
              </a:extLst>
            </p:cNvPr>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E6910CF5-0733-4F07-AFEC-4A4BA285CAF3}"/>
                </a:ext>
              </a:extLst>
            </p:cNvPr>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FC85EF2-4036-4E8F-AF25-2A108006744E}"/>
                </a:ext>
              </a:extLst>
            </p:cNvPr>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0EE34CC1-D9A7-4222-BF06-849607F67505}"/>
                </a:ext>
              </a:extLst>
            </p:cNvPr>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28C1C77-4893-4C02-BE0A-4DC6587C59C7}"/>
                </a:ext>
              </a:extLst>
            </p:cNvPr>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13245B-05C2-46D5-A766-EDA0B59C72DC}"/>
                </a:ext>
              </a:extLst>
            </p:cNvPr>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4A124AC6-FE28-4E00-9B92-3870F4674E88}"/>
                </a:ext>
              </a:extLst>
            </p:cNvPr>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E3EC881E-ED2A-4065-BFFD-1C5E033043BB}"/>
                </a:ext>
              </a:extLst>
            </p:cNvPr>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11CEC8D-A7B2-4599-867D-2DEE382F44F7}"/>
                </a:ext>
              </a:extLst>
            </p:cNvPr>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A974108B-4A33-4FCD-801D-1085DAFD2BE7}"/>
                </a:ext>
              </a:extLst>
            </p:cNvPr>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05" name="直接连接符 204">
              <a:extLst>
                <a:ext uri="{FF2B5EF4-FFF2-40B4-BE49-F238E27FC236}">
                  <a16:creationId xmlns:a16="http://schemas.microsoft.com/office/drawing/2014/main" id="{7759EF81-4CAF-42E7-BB67-C15D59A5E180}"/>
                </a:ext>
              </a:extLst>
            </p:cNvPr>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20F015A1-683C-45DB-BD9B-3FF9B404C9C2}"/>
                </a:ext>
              </a:extLst>
            </p:cNvPr>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0157CE7A-D65D-4419-A81D-541179F8C3E9}"/>
                </a:ext>
              </a:extLst>
            </p:cNvPr>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文本框 207">
              <a:extLst>
                <a:ext uri="{FF2B5EF4-FFF2-40B4-BE49-F238E27FC236}">
                  <a16:creationId xmlns:a16="http://schemas.microsoft.com/office/drawing/2014/main" id="{168FE1B4-40B1-4F4B-AF5A-97F14ABAA992}"/>
                </a:ext>
              </a:extLst>
            </p:cNvPr>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09" name="文本框 208">
              <a:extLst>
                <a:ext uri="{FF2B5EF4-FFF2-40B4-BE49-F238E27FC236}">
                  <a16:creationId xmlns:a16="http://schemas.microsoft.com/office/drawing/2014/main" id="{3BD41441-705B-42C7-A8E8-F9AA58445496}"/>
                </a:ext>
              </a:extLst>
            </p:cNvPr>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0" name="直接连接符 209">
              <a:extLst>
                <a:ext uri="{FF2B5EF4-FFF2-40B4-BE49-F238E27FC236}">
                  <a16:creationId xmlns:a16="http://schemas.microsoft.com/office/drawing/2014/main" id="{0B885078-4594-4C12-8DF0-D6CB866E0ECB}"/>
                </a:ext>
              </a:extLst>
            </p:cNvPr>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4C35C1F5-E81C-4E37-B578-41E3B64251AF}"/>
                </a:ext>
              </a:extLst>
            </p:cNvPr>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B9A87984-5A51-4ACA-AB68-A1388A0CC3C4}"/>
                </a:ext>
              </a:extLst>
            </p:cNvPr>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B2FE3E22-8B53-4657-8DDB-94EB9566C2C9}"/>
                </a:ext>
              </a:extLst>
            </p:cNvPr>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66417569-1361-45CD-8893-A51B1E667470}"/>
                </a:ext>
              </a:extLst>
            </p:cNvPr>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FBBD0413-AF10-41BD-AF4A-69A160F33453}"/>
                </a:ext>
              </a:extLst>
            </p:cNvPr>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1AF5ABF3-8B7F-4E76-B278-310DA60038A9}"/>
                </a:ext>
              </a:extLst>
            </p:cNvPr>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47DA35F4-EAB9-4C06-97F6-72E178EC2DA1}"/>
                </a:ext>
              </a:extLst>
            </p:cNvPr>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F3920270-441A-4824-AADF-F7DE2C6651D0}"/>
                </a:ext>
              </a:extLst>
            </p:cNvPr>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74C61968-E563-48C3-BB17-FEEC13637696}"/>
                </a:ext>
              </a:extLst>
            </p:cNvPr>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48778919-D422-4EF8-B1E9-7C9D4E24415B}"/>
                </a:ext>
              </a:extLst>
            </p:cNvPr>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3CD6F274-0F74-4E1C-9203-A766CFB5CFD9}"/>
                </a:ext>
              </a:extLst>
            </p:cNvPr>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C98BE47A-F5A4-4503-A95E-BF46F8E10A00}"/>
                </a:ext>
              </a:extLst>
            </p:cNvPr>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AF6E09B2-EA08-4317-9CE5-C3E87073D6BE}"/>
                </a:ext>
              </a:extLst>
            </p:cNvPr>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文本框 223">
              <a:extLst>
                <a:ext uri="{FF2B5EF4-FFF2-40B4-BE49-F238E27FC236}">
                  <a16:creationId xmlns:a16="http://schemas.microsoft.com/office/drawing/2014/main" id="{C4E1F307-505B-44CF-8678-FB8FE78AB1DD}"/>
                </a:ext>
              </a:extLst>
            </p:cNvPr>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25" name="文本框 224">
              <a:extLst>
                <a:ext uri="{FF2B5EF4-FFF2-40B4-BE49-F238E27FC236}">
                  <a16:creationId xmlns:a16="http://schemas.microsoft.com/office/drawing/2014/main" id="{5A7BCA9B-4DAB-4DBF-BA2B-52D697092702}"/>
                </a:ext>
              </a:extLst>
            </p:cNvPr>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26" name="文本框 225">
              <a:extLst>
                <a:ext uri="{FF2B5EF4-FFF2-40B4-BE49-F238E27FC236}">
                  <a16:creationId xmlns:a16="http://schemas.microsoft.com/office/drawing/2014/main" id="{D4EED7E0-2E7A-454E-A086-FE8953EC3D54}"/>
                </a:ext>
              </a:extLst>
            </p:cNvPr>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27" name="文本框 226">
              <a:extLst>
                <a:ext uri="{FF2B5EF4-FFF2-40B4-BE49-F238E27FC236}">
                  <a16:creationId xmlns:a16="http://schemas.microsoft.com/office/drawing/2014/main" id="{4D7127F3-7A57-4CF6-B8E1-AFB405F4A5FD}"/>
                </a:ext>
              </a:extLst>
            </p:cNvPr>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28" name="直接连接符 227">
              <a:extLst>
                <a:ext uri="{FF2B5EF4-FFF2-40B4-BE49-F238E27FC236}">
                  <a16:creationId xmlns:a16="http://schemas.microsoft.com/office/drawing/2014/main" id="{A1354305-CFD7-4D89-83B0-B3BB8ADF3B18}"/>
                </a:ext>
              </a:extLst>
            </p:cNvPr>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FB481E58-3FE1-4D47-A2EA-ADAB0222018C}"/>
                </a:ext>
              </a:extLst>
            </p:cNvPr>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74518F20-8E39-4B3D-A869-9DB4EA8F1979}"/>
                </a:ext>
              </a:extLst>
            </p:cNvPr>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767BA12D-7F03-404D-A143-3DCDCBF6512A}"/>
                </a:ext>
              </a:extLst>
            </p:cNvPr>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697C0BE7-C6BA-4167-97E4-44753FB73066}"/>
                </a:ext>
              </a:extLst>
            </p:cNvPr>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7962F76-4C5F-4FCB-9379-5624DF3AA744}"/>
                </a:ext>
              </a:extLst>
            </p:cNvPr>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B047AA2-4C68-4C58-BB68-E96D692B7646}"/>
                </a:ext>
              </a:extLst>
            </p:cNvPr>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CE4ACC92-4527-4DE6-B96C-A427EE84A262}"/>
                </a:ext>
              </a:extLst>
            </p:cNvPr>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4F497FFC-6ABA-41AA-BDDE-4A6D9BC155F6}"/>
                </a:ext>
              </a:extLst>
            </p:cNvPr>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C14A98D-8AE0-41F7-90BF-A248D920F354}"/>
                </a:ext>
              </a:extLst>
            </p:cNvPr>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1514D0C5-11C7-4E83-80A1-DDF1C0088EBF}"/>
                </a:ext>
              </a:extLst>
            </p:cNvPr>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D98C765F-9F70-4188-9B4E-DDFD8AA48C9B}"/>
                </a:ext>
              </a:extLst>
            </p:cNvPr>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6EDCE54E-7520-4DF1-9B58-A77EC79B5DA1}"/>
                </a:ext>
              </a:extLst>
            </p:cNvPr>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F1528BD3-34CD-47D4-95A7-FD854A3CFE28}"/>
                </a:ext>
              </a:extLst>
            </p:cNvPr>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10F621A-970E-4A67-B8E8-F164702E1E51}"/>
                </a:ext>
              </a:extLst>
            </p:cNvPr>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0532AA01-2226-46E7-94C2-E7DA3E70A2BB}"/>
                </a:ext>
              </a:extLst>
            </p:cNvPr>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67CF248F-01C8-4165-A860-2DB62749F3CA}"/>
                </a:ext>
              </a:extLst>
            </p:cNvPr>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CDB7A4E2-E39B-4501-A2A3-2DCA674336B5}"/>
                </a:ext>
              </a:extLst>
            </p:cNvPr>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9119E2A6-D35A-446A-9E73-21CFA9867AAC}"/>
                </a:ext>
              </a:extLst>
            </p:cNvPr>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文本框 246">
              <a:extLst>
                <a:ext uri="{FF2B5EF4-FFF2-40B4-BE49-F238E27FC236}">
                  <a16:creationId xmlns:a16="http://schemas.microsoft.com/office/drawing/2014/main" id="{07C9239E-54BB-493C-B95F-98EC416097A3}"/>
                </a:ext>
              </a:extLst>
            </p:cNvPr>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48" name="文本框 247">
              <a:extLst>
                <a:ext uri="{FF2B5EF4-FFF2-40B4-BE49-F238E27FC236}">
                  <a16:creationId xmlns:a16="http://schemas.microsoft.com/office/drawing/2014/main" id="{ACCD62FC-BAE6-45D0-87CC-24B56CDBF6C7}"/>
                </a:ext>
              </a:extLst>
            </p:cNvPr>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49" name="文本框 248">
              <a:extLst>
                <a:ext uri="{FF2B5EF4-FFF2-40B4-BE49-F238E27FC236}">
                  <a16:creationId xmlns:a16="http://schemas.microsoft.com/office/drawing/2014/main" id="{32DD4849-17F0-45B3-A508-F08FD62B28D6}"/>
                </a:ext>
              </a:extLst>
            </p:cNvPr>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0" name="文本框 249">
              <a:extLst>
                <a:ext uri="{FF2B5EF4-FFF2-40B4-BE49-F238E27FC236}">
                  <a16:creationId xmlns:a16="http://schemas.microsoft.com/office/drawing/2014/main" id="{119ECF22-811E-4A48-BA17-3C665EB42625}"/>
                </a:ext>
              </a:extLst>
            </p:cNvPr>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1" name="文本框 250">
              <a:extLst>
                <a:ext uri="{FF2B5EF4-FFF2-40B4-BE49-F238E27FC236}">
                  <a16:creationId xmlns:a16="http://schemas.microsoft.com/office/drawing/2014/main" id="{83129993-A8F7-4B0F-8107-D181A0C013D2}"/>
                </a:ext>
              </a:extLst>
            </p:cNvPr>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2" name="文本框 251">
              <a:extLst>
                <a:ext uri="{FF2B5EF4-FFF2-40B4-BE49-F238E27FC236}">
                  <a16:creationId xmlns:a16="http://schemas.microsoft.com/office/drawing/2014/main" id="{1B677A77-C9F2-435E-962E-3EE14960C730}"/>
                </a:ext>
              </a:extLst>
            </p:cNvPr>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3" name="文本框 252">
              <a:extLst>
                <a:ext uri="{FF2B5EF4-FFF2-40B4-BE49-F238E27FC236}">
                  <a16:creationId xmlns:a16="http://schemas.microsoft.com/office/drawing/2014/main" id="{017E87C7-FD77-4DF1-A914-E0E6BDFF5EEF}"/>
                </a:ext>
              </a:extLst>
            </p:cNvPr>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4" name="直接连接符 253">
              <a:extLst>
                <a:ext uri="{FF2B5EF4-FFF2-40B4-BE49-F238E27FC236}">
                  <a16:creationId xmlns:a16="http://schemas.microsoft.com/office/drawing/2014/main" id="{301F9E5A-DA0F-44B3-86C1-A7EF863430F3}"/>
                </a:ext>
              </a:extLst>
            </p:cNvPr>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DF2B19AB-9857-4CE5-8943-2B65FD34637C}"/>
                </a:ext>
              </a:extLst>
            </p:cNvPr>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F23BE697-442E-45DA-B389-70D8FC70E2E1}"/>
                </a:ext>
              </a:extLst>
            </p:cNvPr>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B38E05E-0747-4C5F-9215-E5CE4F396B47}"/>
                </a:ext>
              </a:extLst>
            </p:cNvPr>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文本框 257">
              <a:extLst>
                <a:ext uri="{FF2B5EF4-FFF2-40B4-BE49-F238E27FC236}">
                  <a16:creationId xmlns:a16="http://schemas.microsoft.com/office/drawing/2014/main" id="{C219967A-E7A0-4515-8DBE-C00030720D63}"/>
                </a:ext>
              </a:extLst>
            </p:cNvPr>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59" name="文本框 258">
              <a:extLst>
                <a:ext uri="{FF2B5EF4-FFF2-40B4-BE49-F238E27FC236}">
                  <a16:creationId xmlns:a16="http://schemas.microsoft.com/office/drawing/2014/main" id="{52BEE621-C410-495C-881D-CD33695E8933}"/>
                </a:ext>
              </a:extLst>
            </p:cNvPr>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0" name="文本框 259">
              <a:extLst>
                <a:ext uri="{FF2B5EF4-FFF2-40B4-BE49-F238E27FC236}">
                  <a16:creationId xmlns:a16="http://schemas.microsoft.com/office/drawing/2014/main" id="{233CB6F4-52E3-43D4-899E-AC73A87638DC}"/>
                </a:ext>
              </a:extLst>
            </p:cNvPr>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1" name="文本框 260">
              <a:extLst>
                <a:ext uri="{FF2B5EF4-FFF2-40B4-BE49-F238E27FC236}">
                  <a16:creationId xmlns:a16="http://schemas.microsoft.com/office/drawing/2014/main" id="{45F13B7C-0A68-4C74-A3D1-A059FF064ABE}"/>
                </a:ext>
              </a:extLst>
            </p:cNvPr>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2" name="文本框 261">
              <a:extLst>
                <a:ext uri="{FF2B5EF4-FFF2-40B4-BE49-F238E27FC236}">
                  <a16:creationId xmlns:a16="http://schemas.microsoft.com/office/drawing/2014/main" id="{49BDC504-D462-46FB-A699-223EB4111F6D}"/>
                </a:ext>
              </a:extLst>
            </p:cNvPr>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3" name="文本框 262">
              <a:extLst>
                <a:ext uri="{FF2B5EF4-FFF2-40B4-BE49-F238E27FC236}">
                  <a16:creationId xmlns:a16="http://schemas.microsoft.com/office/drawing/2014/main" id="{E4D69C22-BE15-4D81-85C0-112517043A0F}"/>
                </a:ext>
              </a:extLst>
            </p:cNvPr>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4" name="文本框 263">
              <a:extLst>
                <a:ext uri="{FF2B5EF4-FFF2-40B4-BE49-F238E27FC236}">
                  <a16:creationId xmlns:a16="http://schemas.microsoft.com/office/drawing/2014/main" id="{9F1E13AB-9C48-44B8-B6C5-06031FA712B6}"/>
                </a:ext>
              </a:extLst>
            </p:cNvPr>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65" name="文本框 264">
              <a:extLst>
                <a:ext uri="{FF2B5EF4-FFF2-40B4-BE49-F238E27FC236}">
                  <a16:creationId xmlns:a16="http://schemas.microsoft.com/office/drawing/2014/main" id="{EBB0D484-29DD-414D-9400-161C165CD730}"/>
                </a:ext>
              </a:extLst>
            </p:cNvPr>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66" name="文本框 265">
              <a:extLst>
                <a:ext uri="{FF2B5EF4-FFF2-40B4-BE49-F238E27FC236}">
                  <a16:creationId xmlns:a16="http://schemas.microsoft.com/office/drawing/2014/main" id="{8CC31E7F-6DED-402C-AFF4-D1519CAEC12D}"/>
                </a:ext>
              </a:extLst>
            </p:cNvPr>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67" name="文本框 266">
              <a:extLst>
                <a:ext uri="{FF2B5EF4-FFF2-40B4-BE49-F238E27FC236}">
                  <a16:creationId xmlns:a16="http://schemas.microsoft.com/office/drawing/2014/main" id="{EB51C51B-E7F2-42FC-992E-7F86848EBFF3}"/>
                </a:ext>
              </a:extLst>
            </p:cNvPr>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68" name="文本框 267">
              <a:extLst>
                <a:ext uri="{FF2B5EF4-FFF2-40B4-BE49-F238E27FC236}">
                  <a16:creationId xmlns:a16="http://schemas.microsoft.com/office/drawing/2014/main" id="{630D0DF3-591A-46A6-9320-CBF49D507D95}"/>
                </a:ext>
              </a:extLst>
            </p:cNvPr>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69" name="文本框 268">
              <a:extLst>
                <a:ext uri="{FF2B5EF4-FFF2-40B4-BE49-F238E27FC236}">
                  <a16:creationId xmlns:a16="http://schemas.microsoft.com/office/drawing/2014/main" id="{84485C20-B400-486E-8AF7-CB9CC2B187DE}"/>
                </a:ext>
              </a:extLst>
            </p:cNvPr>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0" name="直接箭头连接符 269">
              <a:extLst>
                <a:ext uri="{FF2B5EF4-FFF2-40B4-BE49-F238E27FC236}">
                  <a16:creationId xmlns:a16="http://schemas.microsoft.com/office/drawing/2014/main" id="{3D12B009-F808-4286-922D-493B2F415107}"/>
                </a:ext>
              </a:extLst>
            </p:cNvPr>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184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t>有限带宽信号</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a:xfrm>
            <a:off x="629266" y="1398901"/>
            <a:ext cx="4316808" cy="4896073"/>
          </a:xfrm>
        </p:spPr>
        <p:txBody>
          <a:bodyPr>
            <a:noAutofit/>
          </a:bodyPr>
          <a:lstStyle/>
          <a:p>
            <a:pPr>
              <a:lnSpc>
                <a:spcPct val="110000"/>
              </a:lnSpc>
            </a:pPr>
            <a:r>
              <a:rPr lang="zh-CN" altLang="en-US" sz="2000" dirty="0">
                <a:latin typeface="宋体" panose="02010600030101010101" pitchFamily="2" charset="-122"/>
              </a:rPr>
              <a:t>频谱（</a:t>
            </a:r>
            <a:r>
              <a:rPr lang="en-US" altLang="zh-CN" sz="2000" dirty="0">
                <a:latin typeface="Times New Roman" panose="02020603050405020304" pitchFamily="18" charset="0"/>
                <a:cs typeface="Times New Roman" panose="02020603050405020304" pitchFamily="18" charset="0"/>
              </a:rPr>
              <a:t>spectrum</a:t>
            </a:r>
            <a:r>
              <a:rPr lang="zh-CN" altLang="en-US" sz="2000" dirty="0">
                <a:latin typeface="宋体" panose="02010600030101010101" pitchFamily="2" charset="-122"/>
              </a:rPr>
              <a:t>）是一个信号所包含的频率的范围</a:t>
            </a:r>
          </a:p>
          <a:p>
            <a:pPr lvl="1">
              <a:lnSpc>
                <a:spcPct val="110000"/>
              </a:lnSpc>
            </a:pPr>
            <a:r>
              <a:rPr lang="zh-CN" altLang="en-US" sz="2000" dirty="0">
                <a:latin typeface="宋体" panose="02010600030101010101" pitchFamily="2" charset="-122"/>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宋体" panose="02010600030101010101" pitchFamily="2" charset="-122"/>
              </a:rPr>
              <a:t>中信号的频谱从</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宋体" panose="02010600030101010101" pitchFamily="2" charset="-122"/>
              </a:rPr>
              <a:t>到</a:t>
            </a:r>
            <a:r>
              <a:rPr lang="en-US" altLang="zh-CN" sz="2000" dirty="0">
                <a:latin typeface="Times New Roman" panose="02020603050405020304" pitchFamily="18" charset="0"/>
                <a:cs typeface="Times New Roman" panose="02020603050405020304" pitchFamily="18" charset="0"/>
              </a:rPr>
              <a:t>8f</a:t>
            </a:r>
            <a:endParaRPr lang="en-US" altLang="zh-CN" sz="2000" dirty="0">
              <a:latin typeface="宋体" panose="02010600030101010101" pitchFamily="2" charset="-122"/>
            </a:endParaRPr>
          </a:p>
          <a:p>
            <a:pPr>
              <a:lnSpc>
                <a:spcPct val="110000"/>
              </a:lnSpc>
            </a:pPr>
            <a:r>
              <a:rPr lang="zh-CN" altLang="en-US" sz="2000" dirty="0">
                <a:latin typeface="宋体" panose="02010600030101010101" pitchFamily="2" charset="-122"/>
              </a:rPr>
              <a:t>信号的绝对带宽等于频谱的宽度</a:t>
            </a:r>
          </a:p>
          <a:p>
            <a:pPr lvl="1">
              <a:lnSpc>
                <a:spcPct val="110000"/>
              </a:lnSpc>
            </a:pP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Times New Roman" panose="02020603050405020304" pitchFamily="18" charset="0"/>
                <a:cs typeface="Times New Roman" panose="02020603050405020304" pitchFamily="18" charset="0"/>
              </a:rPr>
              <a:t>中信号的带宽为</a:t>
            </a:r>
            <a:endParaRPr lang="en-US" altLang="zh-CN" sz="2000" dirty="0">
              <a:latin typeface="Times New Roman" panose="02020603050405020304" pitchFamily="18" charset="0"/>
              <a:cs typeface="Times New Roman" panose="02020603050405020304" pitchFamily="18" charset="0"/>
            </a:endParaRPr>
          </a:p>
          <a:p>
            <a:pPr marL="457200" lvl="1" indent="0">
              <a:lnSpc>
                <a:spcPct val="11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8f – f = 7f</a:t>
            </a:r>
          </a:p>
          <a:p>
            <a:pPr>
              <a:lnSpc>
                <a:spcPct val="110000"/>
              </a:lnSpc>
            </a:pPr>
            <a:r>
              <a:rPr lang="zh-CN" altLang="en-US" sz="2000" dirty="0">
                <a:latin typeface="宋体" panose="02010600030101010101" pitchFamily="2" charset="-122"/>
              </a:rPr>
              <a:t>许多信号的带宽是无限的，然而信号的主要能量集中在相对窄的频带内，这个频带被称为有效带宽，或带宽（</a:t>
            </a:r>
            <a:r>
              <a:rPr lang="en-US" altLang="zh-CN" sz="2000" dirty="0">
                <a:latin typeface="Times New Roman" panose="02020603050405020304" pitchFamily="18" charset="0"/>
                <a:cs typeface="Times New Roman" panose="02020603050405020304" pitchFamily="18" charset="0"/>
              </a:rPr>
              <a:t>bandwidth</a:t>
            </a:r>
            <a:r>
              <a:rPr lang="zh-CN" altLang="en-US" sz="2000" dirty="0">
                <a:latin typeface="宋体" panose="02010600030101010101" pitchFamily="2" charset="-122"/>
              </a:rPr>
              <a:t>）</a:t>
            </a:r>
          </a:p>
          <a:p>
            <a:pPr>
              <a:lnSpc>
                <a:spcPct val="110000"/>
              </a:lnSpc>
            </a:pPr>
            <a:r>
              <a:rPr lang="zh-CN" altLang="en-US" sz="2000" dirty="0">
                <a:latin typeface="宋体" panose="02010600030101010101" pitchFamily="2" charset="-122"/>
              </a:rPr>
              <a:t>信号的信息承载能力与带宽有直接关系，带宽越宽，信息承载能力越强</a:t>
            </a:r>
            <a:endParaRPr lang="zh-CN" altLang="en-US" sz="2000" dirty="0"/>
          </a:p>
          <a:p>
            <a:endParaRPr kumimoji="1" lang="zh-CN" altLang="en-US" sz="2000" dirty="0"/>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t>23</a:t>
            </a:fld>
            <a:endParaRPr kumimoji="1" lang="zh-CN" altLang="en-US" dirty="0"/>
          </a:p>
        </p:txBody>
      </p:sp>
      <p:sp>
        <p:nvSpPr>
          <p:cNvPr id="5" name="文本框 4">
            <a:extLst>
              <a:ext uri="{FF2B5EF4-FFF2-40B4-BE49-F238E27FC236}">
                <a16:creationId xmlns:a16="http://schemas.microsoft.com/office/drawing/2014/main" id="{29E56329-F3DD-DC48-A8AD-A94436CE8C3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4C892190-907C-4AD7-B36E-E9D785D9B264}"/>
              </a:ext>
            </a:extLst>
          </p:cNvPr>
          <p:cNvGrpSpPr/>
          <p:nvPr/>
        </p:nvGrpSpPr>
        <p:grpSpPr>
          <a:xfrm>
            <a:off x="4895993" y="2188575"/>
            <a:ext cx="7305368" cy="3514046"/>
            <a:chOff x="107315" y="24130"/>
            <a:chExt cx="12389485" cy="6890385"/>
          </a:xfrm>
        </p:grpSpPr>
        <p:cxnSp>
          <p:nvCxnSpPr>
            <p:cNvPr id="13" name="直接连接符 12">
              <a:extLst>
                <a:ext uri="{FF2B5EF4-FFF2-40B4-BE49-F238E27FC236}">
                  <a16:creationId xmlns:a16="http://schemas.microsoft.com/office/drawing/2014/main" id="{E0CEF0F7-88BE-44CD-9A66-6222C0DBAC04}"/>
                </a:ext>
              </a:extLst>
            </p:cNvPr>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FC68BC5-B4EE-490F-B869-E225DD9A2F7C}"/>
                </a:ext>
              </a:extLst>
            </p:cNvPr>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5" name="文本框 14">
              <a:extLst>
                <a:ext uri="{FF2B5EF4-FFF2-40B4-BE49-F238E27FC236}">
                  <a16:creationId xmlns:a16="http://schemas.microsoft.com/office/drawing/2014/main" id="{8999F955-A257-4E96-826C-81702449B056}"/>
                </a:ext>
              </a:extLst>
            </p:cNvPr>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6" name="直接连接符 15">
              <a:extLst>
                <a:ext uri="{FF2B5EF4-FFF2-40B4-BE49-F238E27FC236}">
                  <a16:creationId xmlns:a16="http://schemas.microsoft.com/office/drawing/2014/main" id="{886E5E0B-FBB8-47D9-836F-9CB665049967}"/>
                </a:ext>
              </a:extLst>
            </p:cNvPr>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016D3B3-1F7E-4782-82F6-7679AB6A031E}"/>
                </a:ext>
              </a:extLst>
            </p:cNvPr>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04A712D-6065-49BB-8E2A-7288317DC024}"/>
                </a:ext>
              </a:extLst>
            </p:cNvPr>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575CB16-A989-47A3-8130-14CAB9AC5F50}"/>
                </a:ext>
              </a:extLst>
            </p:cNvPr>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65421B1-57CB-4805-86F3-3F70CE214598}"/>
                </a:ext>
              </a:extLst>
            </p:cNvPr>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8AE32B2-4AE1-4B7F-912C-6A4DA713AD3D}"/>
                </a:ext>
              </a:extLst>
            </p:cNvPr>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03908C4-E497-455B-B597-58E3255BD7CA}"/>
                </a:ext>
              </a:extLst>
            </p:cNvPr>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8D59100-E787-4557-83EF-081F2F813288}"/>
                </a:ext>
              </a:extLst>
            </p:cNvPr>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D9CF179-99C1-4B39-83AF-6D61ED9BD985}"/>
                </a:ext>
              </a:extLst>
            </p:cNvPr>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3AF5E5D-F9D0-4EFC-B501-3A8FFAF19D15}"/>
                </a:ext>
              </a:extLst>
            </p:cNvPr>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14F44E8-9CA6-49C6-9C2E-3416D0F5E4E0}"/>
                </a:ext>
              </a:extLst>
            </p:cNvPr>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F48D1F0-4552-4D48-A839-2198D0CDD3AA}"/>
                </a:ext>
              </a:extLst>
            </p:cNvPr>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99B728C-2404-4959-9EAE-DAEE8D400A94}"/>
                </a:ext>
              </a:extLst>
            </p:cNvPr>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9E5942D-8504-4C46-A2C5-C1E0BA2BAF4C}"/>
                </a:ext>
              </a:extLst>
            </p:cNvPr>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0B3127B-919B-4C6A-A471-29151243E95F}"/>
                </a:ext>
              </a:extLst>
            </p:cNvPr>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F7822D0-32B9-480E-A45C-24F5F090A16A}"/>
                </a:ext>
              </a:extLst>
            </p:cNvPr>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D05C944-23B3-489C-BC9F-87A979CF9F9C}"/>
                </a:ext>
              </a:extLst>
            </p:cNvPr>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5D34C52-F3BA-47AF-A2FF-409AA9F1A6AA}"/>
                </a:ext>
              </a:extLst>
            </p:cNvPr>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5246F71-7714-49EA-97AD-C2956F1F52EE}"/>
                </a:ext>
              </a:extLst>
            </p:cNvPr>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991F24E-AD34-42AB-B3C9-9F9CF4B0B521}"/>
                </a:ext>
              </a:extLst>
            </p:cNvPr>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6EC64AE-586F-4183-BB6C-AD92E6975172}"/>
                </a:ext>
              </a:extLst>
            </p:cNvPr>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1E5A2F3-517E-471C-87E3-F9349A0EDA0C}"/>
                </a:ext>
              </a:extLst>
            </p:cNvPr>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E948686-2A31-4691-BA40-837C35337730}"/>
                </a:ext>
              </a:extLst>
            </p:cNvPr>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73">
              <a:extLst>
                <a:ext uri="{FF2B5EF4-FFF2-40B4-BE49-F238E27FC236}">
                  <a16:creationId xmlns:a16="http://schemas.microsoft.com/office/drawing/2014/main" id="{34A199D2-C58C-46A6-9F1B-2D3C845C2655}"/>
                </a:ext>
              </a:extLst>
            </p:cNvPr>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40" name="直接连接符 39">
              <a:extLst>
                <a:ext uri="{FF2B5EF4-FFF2-40B4-BE49-F238E27FC236}">
                  <a16:creationId xmlns:a16="http://schemas.microsoft.com/office/drawing/2014/main" id="{E72D0217-BEF2-4E83-9C69-8ECC372A58B7}"/>
                </a:ext>
              </a:extLst>
            </p:cNvPr>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8796A4A-3945-4A19-9E39-45961E5C509D}"/>
                </a:ext>
              </a:extLst>
            </p:cNvPr>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42" name="文本框 41">
              <a:extLst>
                <a:ext uri="{FF2B5EF4-FFF2-40B4-BE49-F238E27FC236}">
                  <a16:creationId xmlns:a16="http://schemas.microsoft.com/office/drawing/2014/main" id="{57238B0D-92F9-4501-AB78-674AC881C26F}"/>
                </a:ext>
              </a:extLst>
            </p:cNvPr>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43" name="直接连接符 42">
              <a:extLst>
                <a:ext uri="{FF2B5EF4-FFF2-40B4-BE49-F238E27FC236}">
                  <a16:creationId xmlns:a16="http://schemas.microsoft.com/office/drawing/2014/main" id="{735D0C79-EA3B-4CF6-81E9-953033A262E8}"/>
                </a:ext>
              </a:extLst>
            </p:cNvPr>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DC01A44-2547-4DF7-BFF8-62D74384AE6E}"/>
                </a:ext>
              </a:extLst>
            </p:cNvPr>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07B46D2-67DA-4430-A37B-05E928782833}"/>
                </a:ext>
              </a:extLst>
            </p:cNvPr>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1F9F96A-FDC7-49F2-BA34-79322E10C12B}"/>
                </a:ext>
              </a:extLst>
            </p:cNvPr>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9E87878-C9FB-458A-AC2F-44BC60D62CFA}"/>
                </a:ext>
              </a:extLst>
            </p:cNvPr>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9C3400A-597C-4F27-8C8B-A71FA1042A0E}"/>
                </a:ext>
              </a:extLst>
            </p:cNvPr>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4A827EE-6C20-4AA9-916B-F6BFBBDD694D}"/>
                </a:ext>
              </a:extLst>
            </p:cNvPr>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320A7F8-DC8D-4DE3-AD29-F543874806B9}"/>
                </a:ext>
              </a:extLst>
            </p:cNvPr>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9C012D9-9E50-4CE3-AD30-C7F774C212D3}"/>
                </a:ext>
              </a:extLst>
            </p:cNvPr>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0F0A688-A116-4F59-A620-20689A6D9C10}"/>
                </a:ext>
              </a:extLst>
            </p:cNvPr>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108E076-0181-48A2-9015-C58F7490657C}"/>
                </a:ext>
              </a:extLst>
            </p:cNvPr>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8B1ACF3-14C2-4F3E-9C11-1840895E5551}"/>
                </a:ext>
              </a:extLst>
            </p:cNvPr>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D17B9A2-5FBD-449A-A2B2-9AD107578757}"/>
                </a:ext>
              </a:extLst>
            </p:cNvPr>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3638FA1-5A50-4B19-866C-769C01ACFF5C}"/>
                </a:ext>
              </a:extLst>
            </p:cNvPr>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BD094F9-F470-4FA8-86C2-EB65AE66CD53}"/>
                </a:ext>
              </a:extLst>
            </p:cNvPr>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B721111-37B2-417C-AEC9-B81F1B099357}"/>
                </a:ext>
              </a:extLst>
            </p:cNvPr>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FAF32D3-CD31-4CD3-938F-3159B158A459}"/>
                </a:ext>
              </a:extLst>
            </p:cNvPr>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9443CEC-4B35-4A8F-A353-AEAB315FA469}"/>
                </a:ext>
              </a:extLst>
            </p:cNvPr>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CC0E6F6-586F-4585-8E67-97A916D9E6EF}"/>
                </a:ext>
              </a:extLst>
            </p:cNvPr>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126310D-A1BD-415F-B90E-BEBA038766E5}"/>
                </a:ext>
              </a:extLst>
            </p:cNvPr>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C3A05CD-43BA-4AB3-926A-47A42F24AEB3}"/>
                </a:ext>
              </a:extLst>
            </p:cNvPr>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ACF23C5-E341-47B7-9CCE-21491C8B2183}"/>
                </a:ext>
              </a:extLst>
            </p:cNvPr>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4A64327-33DB-4B3B-8C4F-751A29C3906F}"/>
                </a:ext>
              </a:extLst>
            </p:cNvPr>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FA6750C-E391-4C59-9615-C4094DE4E3B2}"/>
                </a:ext>
              </a:extLst>
            </p:cNvPr>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7615F5F6-9773-41B3-84AA-824A53AA944C}"/>
                </a:ext>
              </a:extLst>
            </p:cNvPr>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8" name="文本框 67">
              <a:extLst>
                <a:ext uri="{FF2B5EF4-FFF2-40B4-BE49-F238E27FC236}">
                  <a16:creationId xmlns:a16="http://schemas.microsoft.com/office/drawing/2014/main" id="{E4525AE7-13B3-4B72-B779-495B266F192A}"/>
                </a:ext>
              </a:extLst>
            </p:cNvPr>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9" name="文本框 68">
              <a:extLst>
                <a:ext uri="{FF2B5EF4-FFF2-40B4-BE49-F238E27FC236}">
                  <a16:creationId xmlns:a16="http://schemas.microsoft.com/office/drawing/2014/main" id="{DE45A612-4270-4161-8EC6-29DBD3BDB92E}"/>
                </a:ext>
              </a:extLst>
            </p:cNvPr>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70" name="文本框 69">
              <a:extLst>
                <a:ext uri="{FF2B5EF4-FFF2-40B4-BE49-F238E27FC236}">
                  <a16:creationId xmlns:a16="http://schemas.microsoft.com/office/drawing/2014/main" id="{82A8C6F7-034B-4689-9BB1-EE57302DA90C}"/>
                </a:ext>
              </a:extLst>
            </p:cNvPr>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71" name="文本框 70">
              <a:extLst>
                <a:ext uri="{FF2B5EF4-FFF2-40B4-BE49-F238E27FC236}">
                  <a16:creationId xmlns:a16="http://schemas.microsoft.com/office/drawing/2014/main" id="{E3BF6211-75C9-4A6C-9BBA-3B44A36E042B}"/>
                </a:ext>
              </a:extLst>
            </p:cNvPr>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72" name="文本框 71">
              <a:extLst>
                <a:ext uri="{FF2B5EF4-FFF2-40B4-BE49-F238E27FC236}">
                  <a16:creationId xmlns:a16="http://schemas.microsoft.com/office/drawing/2014/main" id="{6BEFA383-6136-48F4-8982-BC8C2C6DBD8E}"/>
                </a:ext>
              </a:extLst>
            </p:cNvPr>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73" name="文本框 72">
              <a:extLst>
                <a:ext uri="{FF2B5EF4-FFF2-40B4-BE49-F238E27FC236}">
                  <a16:creationId xmlns:a16="http://schemas.microsoft.com/office/drawing/2014/main" id="{9EBF3616-AC08-4112-8999-A3B25B6E62BD}"/>
                </a:ext>
              </a:extLst>
            </p:cNvPr>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74" name="文本框 73">
              <a:extLst>
                <a:ext uri="{FF2B5EF4-FFF2-40B4-BE49-F238E27FC236}">
                  <a16:creationId xmlns:a16="http://schemas.microsoft.com/office/drawing/2014/main" id="{7353F83B-35D7-467E-AC46-D1BAE2FE5ECD}"/>
                </a:ext>
              </a:extLst>
            </p:cNvPr>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5" name="文本框 74">
              <a:extLst>
                <a:ext uri="{FF2B5EF4-FFF2-40B4-BE49-F238E27FC236}">
                  <a16:creationId xmlns:a16="http://schemas.microsoft.com/office/drawing/2014/main" id="{5185AD21-AC96-4F11-8D46-85BAF7054DBF}"/>
                </a:ext>
              </a:extLst>
            </p:cNvPr>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6" name="文本框 75">
              <a:extLst>
                <a:ext uri="{FF2B5EF4-FFF2-40B4-BE49-F238E27FC236}">
                  <a16:creationId xmlns:a16="http://schemas.microsoft.com/office/drawing/2014/main" id="{76A0C00D-0F59-4D98-9A26-1BF86F0A2EFE}"/>
                </a:ext>
              </a:extLst>
            </p:cNvPr>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7" name="直接箭头连接符 76">
              <a:extLst>
                <a:ext uri="{FF2B5EF4-FFF2-40B4-BE49-F238E27FC236}">
                  <a16:creationId xmlns:a16="http://schemas.microsoft.com/office/drawing/2014/main" id="{F3E06687-2441-476C-94D8-B56B2B273629}"/>
                </a:ext>
              </a:extLst>
            </p:cNvPr>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C8B1387-6A78-4144-B117-09D38F3F2A98}"/>
                </a:ext>
              </a:extLst>
            </p:cNvPr>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CE9B9150-8BBC-46BA-829D-9C2FAEBE6284}"/>
                </a:ext>
              </a:extLst>
            </p:cNvPr>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80" name="文本框 79">
              <a:extLst>
                <a:ext uri="{FF2B5EF4-FFF2-40B4-BE49-F238E27FC236}">
                  <a16:creationId xmlns:a16="http://schemas.microsoft.com/office/drawing/2014/main" id="{F2E6533C-9D41-457A-AEF4-3C9A539DC4F5}"/>
                </a:ext>
              </a:extLst>
            </p:cNvPr>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81" name="直接连接符 80">
              <a:extLst>
                <a:ext uri="{FF2B5EF4-FFF2-40B4-BE49-F238E27FC236}">
                  <a16:creationId xmlns:a16="http://schemas.microsoft.com/office/drawing/2014/main" id="{DE2AF96D-A7B2-4F87-8583-12587DDA907A}"/>
                </a:ext>
              </a:extLst>
            </p:cNvPr>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9EE608A5-EFF6-4A56-BDC6-C3ADCED9FD73}"/>
                </a:ext>
              </a:extLst>
            </p:cNvPr>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A669C310-F0D0-4C72-814F-CB8A33E36C8D}"/>
                </a:ext>
              </a:extLst>
            </p:cNvPr>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B5D5E72-6109-43CE-BD57-720A3240590E}"/>
                </a:ext>
              </a:extLst>
            </p:cNvPr>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B4BF9A6-A9E8-4922-B1E5-F164DE177B68}"/>
                </a:ext>
              </a:extLst>
            </p:cNvPr>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CA914A92-E729-4004-8A7F-51FC20600C38}"/>
                </a:ext>
              </a:extLst>
            </p:cNvPr>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0D8F49B-2706-4350-9D08-CC8A7344E70F}"/>
                </a:ext>
              </a:extLst>
            </p:cNvPr>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9DDEDA4-1838-461D-A82A-78FF6E0BBF91}"/>
                </a:ext>
              </a:extLst>
            </p:cNvPr>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6771F70E-6442-402F-9487-9ADE3B0A0C6C}"/>
                </a:ext>
              </a:extLst>
            </p:cNvPr>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45B7B92E-D904-4F0D-BE20-A1CDC00CC849}"/>
                </a:ext>
              </a:extLst>
            </p:cNvPr>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92008F3D-50FA-49C0-A916-CDD13D5EC64E}"/>
                </a:ext>
              </a:extLst>
            </p:cNvPr>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5B09BDE-38C8-4FD4-8196-04CC8D89C005}"/>
                </a:ext>
              </a:extLst>
            </p:cNvPr>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D143E473-E078-4E28-B98D-32EDDCD9AEEA}"/>
                </a:ext>
              </a:extLst>
            </p:cNvPr>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04BBDDD-B1F2-42E7-AB46-86CFE9203D39}"/>
                </a:ext>
              </a:extLst>
            </p:cNvPr>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B898B10-3E8D-4FE5-B1D9-A3C356335BD8}"/>
                </a:ext>
              </a:extLst>
            </p:cNvPr>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6FF6AE2C-9AE6-428A-94D2-D6F1F25F0D90}"/>
                </a:ext>
              </a:extLst>
            </p:cNvPr>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0061031A-2FE6-4EA4-BDED-56051C534B1E}"/>
                </a:ext>
              </a:extLst>
            </p:cNvPr>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C6D98B4-8271-494C-9DC2-AFE16EB32033}"/>
                </a:ext>
              </a:extLst>
            </p:cNvPr>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6661733-329B-44D0-824A-EFD551A7632D}"/>
                </a:ext>
              </a:extLst>
            </p:cNvPr>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62729C02-C641-4963-AE80-A8BF9B60035A}"/>
                </a:ext>
              </a:extLst>
            </p:cNvPr>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171BB04-DE37-45D6-8199-3B81AEBADEA5}"/>
                </a:ext>
              </a:extLst>
            </p:cNvPr>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CD1130A-1494-4D5E-88A2-49F0C373C644}"/>
                </a:ext>
              </a:extLst>
            </p:cNvPr>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F0AD3807-4C4B-43C2-97AC-E0068CB15BF5}"/>
                </a:ext>
              </a:extLst>
            </p:cNvPr>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任意多边形 184">
              <a:extLst>
                <a:ext uri="{FF2B5EF4-FFF2-40B4-BE49-F238E27FC236}">
                  <a16:creationId xmlns:a16="http://schemas.microsoft.com/office/drawing/2014/main" id="{D634D8B8-F7AF-409A-8ABE-E4B84218D21E}"/>
                </a:ext>
              </a:extLst>
            </p:cNvPr>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5" name="直接连接符 104">
              <a:extLst>
                <a:ext uri="{FF2B5EF4-FFF2-40B4-BE49-F238E27FC236}">
                  <a16:creationId xmlns:a16="http://schemas.microsoft.com/office/drawing/2014/main" id="{3ECF569A-2897-446C-9B8C-95B3EFC7A973}"/>
                </a:ext>
              </a:extLst>
            </p:cNvPr>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92806943-B24D-41C4-A0FD-1392193F13AD}"/>
                </a:ext>
              </a:extLst>
            </p:cNvPr>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7" name="文本框 106">
              <a:extLst>
                <a:ext uri="{FF2B5EF4-FFF2-40B4-BE49-F238E27FC236}">
                  <a16:creationId xmlns:a16="http://schemas.microsoft.com/office/drawing/2014/main" id="{922A07FB-6684-493C-A090-29695D1610ED}"/>
                </a:ext>
              </a:extLst>
            </p:cNvPr>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8" name="直接连接符 107">
              <a:extLst>
                <a:ext uri="{FF2B5EF4-FFF2-40B4-BE49-F238E27FC236}">
                  <a16:creationId xmlns:a16="http://schemas.microsoft.com/office/drawing/2014/main" id="{F5CD3182-BD23-4171-AE7A-97ADA99BDCFC}"/>
                </a:ext>
              </a:extLst>
            </p:cNvPr>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BEFCDDE4-532C-4124-A520-C81241CE5780}"/>
                </a:ext>
              </a:extLst>
            </p:cNvPr>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6550F24-AE94-45EB-83A4-2F0FA6B499A4}"/>
                </a:ext>
              </a:extLst>
            </p:cNvPr>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764F975B-5F89-4467-9506-8AF3C320CC27}"/>
                </a:ext>
              </a:extLst>
            </p:cNvPr>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E4A616F-7C04-475F-908E-C475D23A7A5F}"/>
                </a:ext>
              </a:extLst>
            </p:cNvPr>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D02ADDF5-430C-4D55-BDA2-436B375A4811}"/>
                </a:ext>
              </a:extLst>
            </p:cNvPr>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BDD046E2-153F-4929-B96C-5CFEFD2DA0C1}"/>
                </a:ext>
              </a:extLst>
            </p:cNvPr>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45718858-5C0D-4B6B-B180-F06D2CDEE0A1}"/>
                </a:ext>
              </a:extLst>
            </p:cNvPr>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D436FD5-4B70-4A09-AF17-9E97D09C2B3A}"/>
                </a:ext>
              </a:extLst>
            </p:cNvPr>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FF14F611-D1F4-4256-BE63-21750B0475BE}"/>
                </a:ext>
              </a:extLst>
            </p:cNvPr>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E7332CC9-DCEF-4793-9237-B79A7B15E57B}"/>
                </a:ext>
              </a:extLst>
            </p:cNvPr>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B72AAF6C-91C1-47AE-86FC-73BA884322B9}"/>
                </a:ext>
              </a:extLst>
            </p:cNvPr>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45F15CE-5965-468F-9547-0A99F6AEB466}"/>
                </a:ext>
              </a:extLst>
            </p:cNvPr>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4A38F70-3CFE-4F20-B762-03168C2B2C2C}"/>
                </a:ext>
              </a:extLst>
            </p:cNvPr>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AFC40495-2F66-40E5-B7DC-C2CC7A57F9CA}"/>
                </a:ext>
              </a:extLst>
            </p:cNvPr>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50430E5-CFBE-486C-99F0-9D7A9A60E9FA}"/>
                </a:ext>
              </a:extLst>
            </p:cNvPr>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E802BF5-C5B7-4D6D-8544-0B04187ADB54}"/>
                </a:ext>
              </a:extLst>
            </p:cNvPr>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5ED3C55F-61D5-4A74-B58D-A132FA905F1D}"/>
                </a:ext>
              </a:extLst>
            </p:cNvPr>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E3A20835-7AB8-4689-9E60-518207639CD8}"/>
                </a:ext>
              </a:extLst>
            </p:cNvPr>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7807703-FE9C-47E8-AC69-69C223C8F1A8}"/>
                </a:ext>
              </a:extLst>
            </p:cNvPr>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42739C9-D93A-4D35-B85E-18E7789B091E}"/>
                </a:ext>
              </a:extLst>
            </p:cNvPr>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A5F1523A-9138-4F69-AC35-FF28CD76D19E}"/>
                </a:ext>
              </a:extLst>
            </p:cNvPr>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ABCB277-45D6-426B-885C-FC6499278264}"/>
                </a:ext>
              </a:extLst>
            </p:cNvPr>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2E0A9677-8533-46E8-AEAD-8080D21B45DE}"/>
                </a:ext>
              </a:extLst>
            </p:cNvPr>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2718EE10-7404-43AB-A086-F7BDB9B2D2D2}"/>
                </a:ext>
              </a:extLst>
            </p:cNvPr>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33" name="文本框 132">
              <a:extLst>
                <a:ext uri="{FF2B5EF4-FFF2-40B4-BE49-F238E27FC236}">
                  <a16:creationId xmlns:a16="http://schemas.microsoft.com/office/drawing/2014/main" id="{FB3F3EDD-52D5-4B16-85A2-C63C3B3C9882}"/>
                </a:ext>
              </a:extLst>
            </p:cNvPr>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34" name="直接连接符 133">
              <a:extLst>
                <a:ext uri="{FF2B5EF4-FFF2-40B4-BE49-F238E27FC236}">
                  <a16:creationId xmlns:a16="http://schemas.microsoft.com/office/drawing/2014/main" id="{AB7D8DF2-B75A-4E1D-8802-0B6474DDE76F}"/>
                </a:ext>
              </a:extLst>
            </p:cNvPr>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21346258-DCA1-4383-B881-AD6A83FA1148}"/>
                </a:ext>
              </a:extLst>
            </p:cNvPr>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3FE0E140-3F40-4AE7-9180-680FCD80DE6A}"/>
                </a:ext>
              </a:extLst>
            </p:cNvPr>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454512BD-6CD4-4C3C-9831-93B844756353}"/>
                </a:ext>
              </a:extLst>
            </p:cNvPr>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D4808A4-06D7-4391-9E12-5B370AA40378}"/>
                </a:ext>
              </a:extLst>
            </p:cNvPr>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1E073056-CE9A-4819-B5ED-80B6C9D59D2C}"/>
                </a:ext>
              </a:extLst>
            </p:cNvPr>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0F17D8AD-1CD6-43B9-8B66-C7CFE663FA08}"/>
                </a:ext>
              </a:extLst>
            </p:cNvPr>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AE52AFFF-58F8-464B-B157-A76B5E1C1EF5}"/>
                </a:ext>
              </a:extLst>
            </p:cNvPr>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ED8B47C-F840-468C-A4AA-9F22A05A58D5}"/>
                </a:ext>
              </a:extLst>
            </p:cNvPr>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4F1DB47-AD55-4138-B906-D2D28637A47E}"/>
                </a:ext>
              </a:extLst>
            </p:cNvPr>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2C5EF86F-9F4B-42BC-9396-F616E923F759}"/>
                </a:ext>
              </a:extLst>
            </p:cNvPr>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CC7490BA-67AB-4A27-A790-8E098C634594}"/>
                </a:ext>
              </a:extLst>
            </p:cNvPr>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33FD9CD5-2EB5-4E4C-BAD2-4C9035BD6B06}"/>
                </a:ext>
              </a:extLst>
            </p:cNvPr>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DA35E9B-AA85-4220-BEF3-51BAB74C641A}"/>
                </a:ext>
              </a:extLst>
            </p:cNvPr>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32048A5D-51F2-4E0F-A514-EA2961F19B2B}"/>
                </a:ext>
              </a:extLst>
            </p:cNvPr>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6D000E39-99FF-4197-8B00-AFE827415CFA}"/>
                </a:ext>
              </a:extLst>
            </p:cNvPr>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9310E4C0-DD93-4713-BF38-F1229B09B5DD}"/>
                </a:ext>
              </a:extLst>
            </p:cNvPr>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C3B11541-B745-4065-B7D1-7C4102D4F131}"/>
                </a:ext>
              </a:extLst>
            </p:cNvPr>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C67C151C-7984-43CF-87E8-71E8AE6AD5BD}"/>
                </a:ext>
              </a:extLst>
            </p:cNvPr>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26408DB2-3B35-4BAF-829E-68DBA463D5BB}"/>
                </a:ext>
              </a:extLst>
            </p:cNvPr>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50ED1824-DCB9-4C19-82F9-C5C071A14228}"/>
                </a:ext>
              </a:extLst>
            </p:cNvPr>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9F8DDCB2-F502-4117-84D0-B8826FB0FE92}"/>
                </a:ext>
              </a:extLst>
            </p:cNvPr>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9921D768-C7EB-49F2-B202-109E30408B8E}"/>
                </a:ext>
              </a:extLst>
            </p:cNvPr>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任意多边形 240">
              <a:extLst>
                <a:ext uri="{FF2B5EF4-FFF2-40B4-BE49-F238E27FC236}">
                  <a16:creationId xmlns:a16="http://schemas.microsoft.com/office/drawing/2014/main" id="{38CB14EC-07BF-4490-A52E-BFA674ABA926}"/>
                </a:ext>
              </a:extLst>
            </p:cNvPr>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8" name="任意多边形 244">
              <a:extLst>
                <a:ext uri="{FF2B5EF4-FFF2-40B4-BE49-F238E27FC236}">
                  <a16:creationId xmlns:a16="http://schemas.microsoft.com/office/drawing/2014/main" id="{A5F48961-2038-4B58-89D6-F044717E2880}"/>
                </a:ext>
              </a:extLst>
            </p:cNvPr>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9" name="文本框 158">
              <a:extLst>
                <a:ext uri="{FF2B5EF4-FFF2-40B4-BE49-F238E27FC236}">
                  <a16:creationId xmlns:a16="http://schemas.microsoft.com/office/drawing/2014/main" id="{002D52C7-B88F-42C7-A3E1-D1F82DDF2941}"/>
                </a:ext>
              </a:extLst>
            </p:cNvPr>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60" name="直接箭头连接符 159">
              <a:extLst>
                <a:ext uri="{FF2B5EF4-FFF2-40B4-BE49-F238E27FC236}">
                  <a16:creationId xmlns:a16="http://schemas.microsoft.com/office/drawing/2014/main" id="{44A970B4-3866-44F6-BA2B-5F9222E3711E}"/>
                </a:ext>
              </a:extLst>
            </p:cNvPr>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89F228C-4E41-4D98-A1E9-514A64E1F72C}"/>
                </a:ext>
              </a:extLst>
            </p:cNvPr>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0A7B959E-E9D4-4F11-B7FA-A5381F2D8FE3}"/>
                </a:ext>
              </a:extLst>
            </p:cNvPr>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4E884EE8-D820-4AC8-A9CC-7780970E4F49}"/>
                </a:ext>
              </a:extLst>
            </p:cNvPr>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AC4BE9A0-4090-453A-B820-9AC55CB7805D}"/>
                </a:ext>
              </a:extLst>
            </p:cNvPr>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4A34B6B-40AA-4631-9136-F68063836710}"/>
                </a:ext>
              </a:extLst>
            </p:cNvPr>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F40CD2C-EE5E-49E7-9B63-A0642AF7F925}"/>
                </a:ext>
              </a:extLst>
            </p:cNvPr>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0F34CEA4-86AB-4302-B975-BE58C90F4EA5}"/>
                </a:ext>
              </a:extLst>
            </p:cNvPr>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95631222-7FB2-4A8F-A5E2-E07E96253B34}"/>
                </a:ext>
              </a:extLst>
            </p:cNvPr>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CFECE85E-A777-4C6A-90B6-2F6C2264EB38}"/>
                </a:ext>
              </a:extLst>
            </p:cNvPr>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14FF2449-97DC-4A8F-846F-563C885B2D43}"/>
                </a:ext>
              </a:extLst>
            </p:cNvPr>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64565D31-1285-429C-9E4E-54D7F84D6D62}"/>
                </a:ext>
              </a:extLst>
            </p:cNvPr>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72876FB5-C3D6-4E3E-8A94-962315C86C19}"/>
                </a:ext>
              </a:extLst>
            </p:cNvPr>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E87C855-B541-446C-844A-30265DE31F68}"/>
                </a:ext>
              </a:extLst>
            </p:cNvPr>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49B350F3-2E92-409D-BCE9-2B8B8DC6B496}"/>
                </a:ext>
              </a:extLst>
            </p:cNvPr>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E5908431-A747-4841-94BA-4020A52210DF}"/>
                </a:ext>
              </a:extLst>
            </p:cNvPr>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7C170143-81A8-4C80-8C62-0D74BAB3330B}"/>
                </a:ext>
              </a:extLst>
            </p:cNvPr>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47F934D0-C712-4B20-B4A6-67270098D161}"/>
                </a:ext>
              </a:extLst>
            </p:cNvPr>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E9BDDFC0-8951-4E1C-8DCF-A9075B2D29B4}"/>
                </a:ext>
              </a:extLst>
            </p:cNvPr>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E18510C-ED67-4916-A1E0-51223CEDA459}"/>
                </a:ext>
              </a:extLst>
            </p:cNvPr>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5E48D80-D47A-40D6-94AF-8744B5DE4497}"/>
                </a:ext>
              </a:extLst>
            </p:cNvPr>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文本框 180">
              <a:extLst>
                <a:ext uri="{FF2B5EF4-FFF2-40B4-BE49-F238E27FC236}">
                  <a16:creationId xmlns:a16="http://schemas.microsoft.com/office/drawing/2014/main" id="{0F3CED52-46C2-47F9-BEB6-23101B85056E}"/>
                </a:ext>
              </a:extLst>
            </p:cNvPr>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82" name="文本框 181">
              <a:extLst>
                <a:ext uri="{FF2B5EF4-FFF2-40B4-BE49-F238E27FC236}">
                  <a16:creationId xmlns:a16="http://schemas.microsoft.com/office/drawing/2014/main" id="{D46CCAE5-C0CE-4BED-953B-C4C2B75AAC0B}"/>
                </a:ext>
              </a:extLst>
            </p:cNvPr>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83" name="文本框 182">
              <a:extLst>
                <a:ext uri="{FF2B5EF4-FFF2-40B4-BE49-F238E27FC236}">
                  <a16:creationId xmlns:a16="http://schemas.microsoft.com/office/drawing/2014/main" id="{95413BEE-ACB5-4A94-A9BA-C8AA7E0F8738}"/>
                </a:ext>
              </a:extLst>
            </p:cNvPr>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84" name="文本框 183">
              <a:extLst>
                <a:ext uri="{FF2B5EF4-FFF2-40B4-BE49-F238E27FC236}">
                  <a16:creationId xmlns:a16="http://schemas.microsoft.com/office/drawing/2014/main" id="{B5FAC4D7-E0EF-4C07-A661-D66F8E3A01A7}"/>
                </a:ext>
              </a:extLst>
            </p:cNvPr>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5" name="文本框 184">
              <a:extLst>
                <a:ext uri="{FF2B5EF4-FFF2-40B4-BE49-F238E27FC236}">
                  <a16:creationId xmlns:a16="http://schemas.microsoft.com/office/drawing/2014/main" id="{E82C047E-5E2B-4EC8-BC8F-F5E53043FF64}"/>
                </a:ext>
              </a:extLst>
            </p:cNvPr>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6" name="文本框 185">
              <a:extLst>
                <a:ext uri="{FF2B5EF4-FFF2-40B4-BE49-F238E27FC236}">
                  <a16:creationId xmlns:a16="http://schemas.microsoft.com/office/drawing/2014/main" id="{BE53352A-B7FA-418E-91B8-4B0CEA80AA37}"/>
                </a:ext>
              </a:extLst>
            </p:cNvPr>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7" name="文本框 186">
              <a:extLst>
                <a:ext uri="{FF2B5EF4-FFF2-40B4-BE49-F238E27FC236}">
                  <a16:creationId xmlns:a16="http://schemas.microsoft.com/office/drawing/2014/main" id="{BF8D7C77-A9BD-4014-82AF-E934EEF24117}"/>
                </a:ext>
              </a:extLst>
            </p:cNvPr>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8" name="文本框 187">
              <a:extLst>
                <a:ext uri="{FF2B5EF4-FFF2-40B4-BE49-F238E27FC236}">
                  <a16:creationId xmlns:a16="http://schemas.microsoft.com/office/drawing/2014/main" id="{21241FED-D7FD-4E93-8127-7ED818BEF078}"/>
                </a:ext>
              </a:extLst>
            </p:cNvPr>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9" name="文本框 188">
              <a:extLst>
                <a:ext uri="{FF2B5EF4-FFF2-40B4-BE49-F238E27FC236}">
                  <a16:creationId xmlns:a16="http://schemas.microsoft.com/office/drawing/2014/main" id="{EFA6BE3A-CE66-43EA-A516-50A811F5BD71}"/>
                </a:ext>
              </a:extLst>
            </p:cNvPr>
            <p:cNvSpPr txBox="1"/>
            <p:nvPr/>
          </p:nvSpPr>
          <p:spPr>
            <a:xfrm>
              <a:off x="11682729" y="1061084"/>
              <a:ext cx="453390" cy="543143"/>
            </a:xfrm>
            <a:prstGeom prst="rect">
              <a:avLst/>
            </a:prstGeom>
            <a:noFill/>
          </p:spPr>
          <p:txBody>
            <a:bodyPr wrap="square" rtlCol="0">
              <a:spAutoFit/>
            </a:bodyPr>
            <a:lstStyle/>
            <a:p>
              <a:r>
                <a:rPr lang="en-US" altLang="zh-CN" sz="600" b="1"/>
                <a:t>15</a:t>
              </a:r>
            </a:p>
          </p:txBody>
        </p:sp>
        <p:sp>
          <p:nvSpPr>
            <p:cNvPr id="190" name="文本框 189">
              <a:extLst>
                <a:ext uri="{FF2B5EF4-FFF2-40B4-BE49-F238E27FC236}">
                  <a16:creationId xmlns:a16="http://schemas.microsoft.com/office/drawing/2014/main" id="{8AC348E5-599D-4605-9013-59198DEFB7A5}"/>
                </a:ext>
              </a:extLst>
            </p:cNvPr>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91" name="文本框 190">
              <a:extLst>
                <a:ext uri="{FF2B5EF4-FFF2-40B4-BE49-F238E27FC236}">
                  <a16:creationId xmlns:a16="http://schemas.microsoft.com/office/drawing/2014/main" id="{CF5F692D-1505-4A45-A8C4-0F1253841E12}"/>
                </a:ext>
              </a:extLst>
            </p:cNvPr>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92" name="文本框 191">
              <a:extLst>
                <a:ext uri="{FF2B5EF4-FFF2-40B4-BE49-F238E27FC236}">
                  <a16:creationId xmlns:a16="http://schemas.microsoft.com/office/drawing/2014/main" id="{356E57D9-C8C0-4D89-A968-2DE8F1AF90C1}"/>
                </a:ext>
              </a:extLst>
            </p:cNvPr>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93" name="文本框 192">
              <a:extLst>
                <a:ext uri="{FF2B5EF4-FFF2-40B4-BE49-F238E27FC236}">
                  <a16:creationId xmlns:a16="http://schemas.microsoft.com/office/drawing/2014/main" id="{8536BB0E-8CE1-42AB-A4EC-D1659A57B04E}"/>
                </a:ext>
              </a:extLst>
            </p:cNvPr>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94" name="文本框 193">
              <a:extLst>
                <a:ext uri="{FF2B5EF4-FFF2-40B4-BE49-F238E27FC236}">
                  <a16:creationId xmlns:a16="http://schemas.microsoft.com/office/drawing/2014/main" id="{7A47CB89-8C43-405E-9DE5-5055EB032384}"/>
                </a:ext>
              </a:extLst>
            </p:cNvPr>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5" name="文本框 194">
              <a:extLst>
                <a:ext uri="{FF2B5EF4-FFF2-40B4-BE49-F238E27FC236}">
                  <a16:creationId xmlns:a16="http://schemas.microsoft.com/office/drawing/2014/main" id="{D75E586D-8616-4D59-B97A-A582DE27E6DD}"/>
                </a:ext>
              </a:extLst>
            </p:cNvPr>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6" name="直接连接符 195">
              <a:extLst>
                <a:ext uri="{FF2B5EF4-FFF2-40B4-BE49-F238E27FC236}">
                  <a16:creationId xmlns:a16="http://schemas.microsoft.com/office/drawing/2014/main" id="{67D000E5-3AAA-47B8-872F-4ADA1730A616}"/>
                </a:ext>
              </a:extLst>
            </p:cNvPr>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AA09169F-C538-4197-A10F-F6BC150AD4A6}"/>
                </a:ext>
              </a:extLst>
            </p:cNvPr>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6E7AD685-5901-47CF-94F1-DD19166BF98F}"/>
                </a:ext>
              </a:extLst>
            </p:cNvPr>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7B1EFAC4-3E37-48D4-BCA3-CC6EEA12050B}"/>
                </a:ext>
              </a:extLst>
            </p:cNvPr>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36D17806-9913-4B64-85CD-35D0E925854C}"/>
                </a:ext>
              </a:extLst>
            </p:cNvPr>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755C498C-6171-4926-8B76-1B5CCC58D682}"/>
                </a:ext>
              </a:extLst>
            </p:cNvPr>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F58789AB-9DEC-473F-B4EE-F07AE8257D27}"/>
                </a:ext>
              </a:extLst>
            </p:cNvPr>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D77189A6-A6C8-436F-9A9A-412EBF128516}"/>
                </a:ext>
              </a:extLst>
            </p:cNvPr>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9EBA9B1D-C833-45DD-8489-1590428086A6}"/>
                </a:ext>
              </a:extLst>
            </p:cNvPr>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656139AE-E36A-495B-9296-D50DAA258F9F}"/>
                </a:ext>
              </a:extLst>
            </p:cNvPr>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118919DA-AA91-4C8D-AD26-0AA0306B6D14}"/>
                </a:ext>
              </a:extLst>
            </p:cNvPr>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40905778-C4B9-4DFB-A4E8-CC5AFF61BC2C}"/>
                </a:ext>
              </a:extLst>
            </p:cNvPr>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24F7D13C-1196-486B-BA9A-7E4716A77E6C}"/>
                </a:ext>
              </a:extLst>
            </p:cNvPr>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文本框 208">
              <a:extLst>
                <a:ext uri="{FF2B5EF4-FFF2-40B4-BE49-F238E27FC236}">
                  <a16:creationId xmlns:a16="http://schemas.microsoft.com/office/drawing/2014/main" id="{3D16362B-8364-4D07-A7B2-B1DB23743628}"/>
                </a:ext>
              </a:extLst>
            </p:cNvPr>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10" name="直接连接符 209">
              <a:extLst>
                <a:ext uri="{FF2B5EF4-FFF2-40B4-BE49-F238E27FC236}">
                  <a16:creationId xmlns:a16="http://schemas.microsoft.com/office/drawing/2014/main" id="{46ACBA0C-94A8-4BE2-9C00-FD423CD1F357}"/>
                </a:ext>
              </a:extLst>
            </p:cNvPr>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13AD02C2-A7D7-4148-B9D2-B3B7247B3CC6}"/>
                </a:ext>
              </a:extLst>
            </p:cNvPr>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4ACCC078-8B53-4189-8B65-5D8DA2EB7909}"/>
                </a:ext>
              </a:extLst>
            </p:cNvPr>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文本框 212">
              <a:extLst>
                <a:ext uri="{FF2B5EF4-FFF2-40B4-BE49-F238E27FC236}">
                  <a16:creationId xmlns:a16="http://schemas.microsoft.com/office/drawing/2014/main" id="{B22C3690-62BE-4549-96E6-57F67D15697C}"/>
                </a:ext>
              </a:extLst>
            </p:cNvPr>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14" name="文本框 213">
              <a:extLst>
                <a:ext uri="{FF2B5EF4-FFF2-40B4-BE49-F238E27FC236}">
                  <a16:creationId xmlns:a16="http://schemas.microsoft.com/office/drawing/2014/main" id="{DE47D050-05F4-497D-8013-6B665F23D839}"/>
                </a:ext>
              </a:extLst>
            </p:cNvPr>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5" name="直接连接符 214">
              <a:extLst>
                <a:ext uri="{FF2B5EF4-FFF2-40B4-BE49-F238E27FC236}">
                  <a16:creationId xmlns:a16="http://schemas.microsoft.com/office/drawing/2014/main" id="{293591F1-5CAD-4D4D-930F-21437FEFE382}"/>
                </a:ext>
              </a:extLst>
            </p:cNvPr>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00D94219-10A5-448A-A1E4-89F34A438CA4}"/>
                </a:ext>
              </a:extLst>
            </p:cNvPr>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99935658-8B13-40B1-83DE-73958C2D8C74}"/>
                </a:ext>
              </a:extLst>
            </p:cNvPr>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FE5564A3-2AB3-4E6D-9E6A-1E03B2003C3B}"/>
                </a:ext>
              </a:extLst>
            </p:cNvPr>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E58D0461-017D-4E39-B294-0F0BD8BC9309}"/>
                </a:ext>
              </a:extLst>
            </p:cNvPr>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0CBA1EF0-D914-49A0-8A71-DAD74E1ECFF1}"/>
                </a:ext>
              </a:extLst>
            </p:cNvPr>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4D65A837-D7A9-4B72-ADF8-D8379248BD41}"/>
                </a:ext>
              </a:extLst>
            </p:cNvPr>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DEB00AFC-EBEC-479B-A0BB-A53FDC0825F6}"/>
                </a:ext>
              </a:extLst>
            </p:cNvPr>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89E9219B-0225-4287-83E5-45AFE6530B7C}"/>
                </a:ext>
              </a:extLst>
            </p:cNvPr>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F83FC507-0C94-4665-B467-538DC689E0AA}"/>
                </a:ext>
              </a:extLst>
            </p:cNvPr>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1F1C5025-2497-4462-BFA6-D23B276D4262}"/>
                </a:ext>
              </a:extLst>
            </p:cNvPr>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4E885849-0201-4E9E-B992-D51907B7F55D}"/>
                </a:ext>
              </a:extLst>
            </p:cNvPr>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51355D59-7649-4DFD-83B6-B5C6F60F0949}"/>
                </a:ext>
              </a:extLst>
            </p:cNvPr>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26DE5512-0F4E-4FDE-9951-1BBAC6723A43}"/>
                </a:ext>
              </a:extLst>
            </p:cNvPr>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文本框 228">
              <a:extLst>
                <a:ext uri="{FF2B5EF4-FFF2-40B4-BE49-F238E27FC236}">
                  <a16:creationId xmlns:a16="http://schemas.microsoft.com/office/drawing/2014/main" id="{6E3C6000-5198-4D2A-BCFF-ABCEC9406B58}"/>
                </a:ext>
              </a:extLst>
            </p:cNvPr>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30" name="文本框 229">
              <a:extLst>
                <a:ext uri="{FF2B5EF4-FFF2-40B4-BE49-F238E27FC236}">
                  <a16:creationId xmlns:a16="http://schemas.microsoft.com/office/drawing/2014/main" id="{96B63DD4-DF11-4C84-8BB7-53F141188D62}"/>
                </a:ext>
              </a:extLst>
            </p:cNvPr>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31" name="文本框 230">
              <a:extLst>
                <a:ext uri="{FF2B5EF4-FFF2-40B4-BE49-F238E27FC236}">
                  <a16:creationId xmlns:a16="http://schemas.microsoft.com/office/drawing/2014/main" id="{9E7D5D41-52D5-410B-AA31-01D538BEEA64}"/>
                </a:ext>
              </a:extLst>
            </p:cNvPr>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32" name="文本框 231">
              <a:extLst>
                <a:ext uri="{FF2B5EF4-FFF2-40B4-BE49-F238E27FC236}">
                  <a16:creationId xmlns:a16="http://schemas.microsoft.com/office/drawing/2014/main" id="{5AEC8819-A07A-4E31-806E-53ABC739DE1B}"/>
                </a:ext>
              </a:extLst>
            </p:cNvPr>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33" name="直接连接符 232">
              <a:extLst>
                <a:ext uri="{FF2B5EF4-FFF2-40B4-BE49-F238E27FC236}">
                  <a16:creationId xmlns:a16="http://schemas.microsoft.com/office/drawing/2014/main" id="{49ECF0C1-6343-4A91-89FD-B79DBB9E4EA9}"/>
                </a:ext>
              </a:extLst>
            </p:cNvPr>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6AEFAD94-7DC7-4F43-BE7F-5F8B9A3A6179}"/>
                </a:ext>
              </a:extLst>
            </p:cNvPr>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52AC0E2F-FDC4-40B3-8957-388912E34EC6}"/>
                </a:ext>
              </a:extLst>
            </p:cNvPr>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C87A47B8-0736-4FBD-9079-A5BB81C06B41}"/>
                </a:ext>
              </a:extLst>
            </p:cNvPr>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C8AFB6A7-B613-4954-BCBF-0F979D732369}"/>
                </a:ext>
              </a:extLst>
            </p:cNvPr>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8970CD31-FC7B-4A11-9424-B7EAC21FF0B3}"/>
                </a:ext>
              </a:extLst>
            </p:cNvPr>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BB32FEBC-3C45-4897-BC73-F3AD31BDCB91}"/>
                </a:ext>
              </a:extLst>
            </p:cNvPr>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A8C8B609-9F57-4B59-AEFA-377B61AE9DE3}"/>
                </a:ext>
              </a:extLst>
            </p:cNvPr>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D8713D99-5F24-41AF-8173-FFCCC4970142}"/>
                </a:ext>
              </a:extLst>
            </p:cNvPr>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EB4BB797-A04B-473A-AD98-4F622F01EBFD}"/>
                </a:ext>
              </a:extLst>
            </p:cNvPr>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84F82BCC-5CBB-4CED-A6EC-5EF21DBC6A97}"/>
                </a:ext>
              </a:extLst>
            </p:cNvPr>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AAAC7DE3-BEE7-4B11-B9ED-FDC647D2153B}"/>
                </a:ext>
              </a:extLst>
            </p:cNvPr>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51099DB9-FD98-4146-AC13-4C6AD0C550C6}"/>
                </a:ext>
              </a:extLst>
            </p:cNvPr>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9F9CE7A4-E0B7-4F75-B00C-61D63C78DF8B}"/>
                </a:ext>
              </a:extLst>
            </p:cNvPr>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B7DEEA4B-AC47-4234-8202-47AA0C380EDC}"/>
                </a:ext>
              </a:extLst>
            </p:cNvPr>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2C5FCB18-7D29-41CC-8301-F080911B9FC3}"/>
                </a:ext>
              </a:extLst>
            </p:cNvPr>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2BF124F8-D62B-4426-BC44-1BA2D10519F5}"/>
                </a:ext>
              </a:extLst>
            </p:cNvPr>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E7716479-7FC3-4104-B8B1-745236A97479}"/>
                </a:ext>
              </a:extLst>
            </p:cNvPr>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EB29BD1B-5EE9-4223-8F12-B927FBBF0825}"/>
                </a:ext>
              </a:extLst>
            </p:cNvPr>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文本框 251">
              <a:extLst>
                <a:ext uri="{FF2B5EF4-FFF2-40B4-BE49-F238E27FC236}">
                  <a16:creationId xmlns:a16="http://schemas.microsoft.com/office/drawing/2014/main" id="{5439BBF5-8656-4C55-886A-9F5184C06A29}"/>
                </a:ext>
              </a:extLst>
            </p:cNvPr>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53" name="文本框 252">
              <a:extLst>
                <a:ext uri="{FF2B5EF4-FFF2-40B4-BE49-F238E27FC236}">
                  <a16:creationId xmlns:a16="http://schemas.microsoft.com/office/drawing/2014/main" id="{DBB022B2-D2D9-404C-BF3F-44B92B33D78A}"/>
                </a:ext>
              </a:extLst>
            </p:cNvPr>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54" name="文本框 253">
              <a:extLst>
                <a:ext uri="{FF2B5EF4-FFF2-40B4-BE49-F238E27FC236}">
                  <a16:creationId xmlns:a16="http://schemas.microsoft.com/office/drawing/2014/main" id="{7D4293D2-A480-4F50-AF38-908B14A13B19}"/>
                </a:ext>
              </a:extLst>
            </p:cNvPr>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5" name="文本框 254">
              <a:extLst>
                <a:ext uri="{FF2B5EF4-FFF2-40B4-BE49-F238E27FC236}">
                  <a16:creationId xmlns:a16="http://schemas.microsoft.com/office/drawing/2014/main" id="{4496DFEE-E423-42D6-931F-C3695DCD3181}"/>
                </a:ext>
              </a:extLst>
            </p:cNvPr>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6" name="文本框 255">
              <a:extLst>
                <a:ext uri="{FF2B5EF4-FFF2-40B4-BE49-F238E27FC236}">
                  <a16:creationId xmlns:a16="http://schemas.microsoft.com/office/drawing/2014/main" id="{DF2CBECB-4751-4613-9B36-F9E4D83334D9}"/>
                </a:ext>
              </a:extLst>
            </p:cNvPr>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7" name="文本框 256">
              <a:extLst>
                <a:ext uri="{FF2B5EF4-FFF2-40B4-BE49-F238E27FC236}">
                  <a16:creationId xmlns:a16="http://schemas.microsoft.com/office/drawing/2014/main" id="{78EA5A32-E1C5-4745-B57E-83462A19AE5D}"/>
                </a:ext>
              </a:extLst>
            </p:cNvPr>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8" name="文本框 257">
              <a:extLst>
                <a:ext uri="{FF2B5EF4-FFF2-40B4-BE49-F238E27FC236}">
                  <a16:creationId xmlns:a16="http://schemas.microsoft.com/office/drawing/2014/main" id="{9D159022-6626-4270-87EC-7E05D130EE42}"/>
                </a:ext>
              </a:extLst>
            </p:cNvPr>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9" name="直接连接符 258">
              <a:extLst>
                <a:ext uri="{FF2B5EF4-FFF2-40B4-BE49-F238E27FC236}">
                  <a16:creationId xmlns:a16="http://schemas.microsoft.com/office/drawing/2014/main" id="{0DCE5F4A-7D24-4D0F-BF28-626A0AEE4069}"/>
                </a:ext>
              </a:extLst>
            </p:cNvPr>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6659AA2B-0D70-43B7-862B-410D3CC57A09}"/>
                </a:ext>
              </a:extLst>
            </p:cNvPr>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EAE6B0E3-62A7-4421-B1AB-602A71C3F258}"/>
                </a:ext>
              </a:extLst>
            </p:cNvPr>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275CD57E-464E-4419-AC84-2636D0B8E3D0}"/>
                </a:ext>
              </a:extLst>
            </p:cNvPr>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文本框 262">
              <a:extLst>
                <a:ext uri="{FF2B5EF4-FFF2-40B4-BE49-F238E27FC236}">
                  <a16:creationId xmlns:a16="http://schemas.microsoft.com/office/drawing/2014/main" id="{50954A78-DAAC-44BA-ABDF-474CDEBC63B1}"/>
                </a:ext>
              </a:extLst>
            </p:cNvPr>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64" name="文本框 263">
              <a:extLst>
                <a:ext uri="{FF2B5EF4-FFF2-40B4-BE49-F238E27FC236}">
                  <a16:creationId xmlns:a16="http://schemas.microsoft.com/office/drawing/2014/main" id="{47D81714-21FB-4786-A3D8-701F652F802E}"/>
                </a:ext>
              </a:extLst>
            </p:cNvPr>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5" name="文本框 264">
              <a:extLst>
                <a:ext uri="{FF2B5EF4-FFF2-40B4-BE49-F238E27FC236}">
                  <a16:creationId xmlns:a16="http://schemas.microsoft.com/office/drawing/2014/main" id="{48274984-2749-4E3D-A2AC-DBD29BC66461}"/>
                </a:ext>
              </a:extLst>
            </p:cNvPr>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6" name="文本框 265">
              <a:extLst>
                <a:ext uri="{FF2B5EF4-FFF2-40B4-BE49-F238E27FC236}">
                  <a16:creationId xmlns:a16="http://schemas.microsoft.com/office/drawing/2014/main" id="{12E1EC96-0CB3-454C-8AFB-69BEDDF199FF}"/>
                </a:ext>
              </a:extLst>
            </p:cNvPr>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7" name="文本框 266">
              <a:extLst>
                <a:ext uri="{FF2B5EF4-FFF2-40B4-BE49-F238E27FC236}">
                  <a16:creationId xmlns:a16="http://schemas.microsoft.com/office/drawing/2014/main" id="{1E81D657-263F-4835-B5C8-3E382CA97D96}"/>
                </a:ext>
              </a:extLst>
            </p:cNvPr>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8" name="文本框 267">
              <a:extLst>
                <a:ext uri="{FF2B5EF4-FFF2-40B4-BE49-F238E27FC236}">
                  <a16:creationId xmlns:a16="http://schemas.microsoft.com/office/drawing/2014/main" id="{9A7440B7-2E43-4F44-A043-4B12978E5DA8}"/>
                </a:ext>
              </a:extLst>
            </p:cNvPr>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9" name="文本框 268">
              <a:extLst>
                <a:ext uri="{FF2B5EF4-FFF2-40B4-BE49-F238E27FC236}">
                  <a16:creationId xmlns:a16="http://schemas.microsoft.com/office/drawing/2014/main" id="{56FF773F-0B0C-4A1A-846E-497293886D2A}"/>
                </a:ext>
              </a:extLst>
            </p:cNvPr>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70" name="文本框 269">
              <a:extLst>
                <a:ext uri="{FF2B5EF4-FFF2-40B4-BE49-F238E27FC236}">
                  <a16:creationId xmlns:a16="http://schemas.microsoft.com/office/drawing/2014/main" id="{5F6578C9-E8EE-4414-9A7A-2C3634CE1B76}"/>
                </a:ext>
              </a:extLst>
            </p:cNvPr>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71" name="文本框 270">
              <a:extLst>
                <a:ext uri="{FF2B5EF4-FFF2-40B4-BE49-F238E27FC236}">
                  <a16:creationId xmlns:a16="http://schemas.microsoft.com/office/drawing/2014/main" id="{F3F31FCF-62FF-44DB-B05B-D014F61CC4CA}"/>
                </a:ext>
              </a:extLst>
            </p:cNvPr>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72" name="文本框 271">
              <a:extLst>
                <a:ext uri="{FF2B5EF4-FFF2-40B4-BE49-F238E27FC236}">
                  <a16:creationId xmlns:a16="http://schemas.microsoft.com/office/drawing/2014/main" id="{3D3EC889-F628-49E4-A3D6-619775315925}"/>
                </a:ext>
              </a:extLst>
            </p:cNvPr>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73" name="文本框 272">
              <a:extLst>
                <a:ext uri="{FF2B5EF4-FFF2-40B4-BE49-F238E27FC236}">
                  <a16:creationId xmlns:a16="http://schemas.microsoft.com/office/drawing/2014/main" id="{2BF9349F-DD7E-4A88-B1A3-1F38A363991E}"/>
                </a:ext>
              </a:extLst>
            </p:cNvPr>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74" name="文本框 273">
              <a:extLst>
                <a:ext uri="{FF2B5EF4-FFF2-40B4-BE49-F238E27FC236}">
                  <a16:creationId xmlns:a16="http://schemas.microsoft.com/office/drawing/2014/main" id="{3AA5F501-7299-4DB6-A038-0A2A805FFEF7}"/>
                </a:ext>
              </a:extLst>
            </p:cNvPr>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5" name="直接箭头连接符 274">
              <a:extLst>
                <a:ext uri="{FF2B5EF4-FFF2-40B4-BE49-F238E27FC236}">
                  <a16:creationId xmlns:a16="http://schemas.microsoft.com/office/drawing/2014/main" id="{ADFC3FE9-9B5F-4549-95E5-C2D93B8C06FA}"/>
                </a:ext>
              </a:extLst>
            </p:cNvPr>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8153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00A40-CBAA-2243-93A5-E895482715FB}"/>
              </a:ext>
            </a:extLst>
          </p:cNvPr>
          <p:cNvSpPr>
            <a:spLocks noGrp="1"/>
          </p:cNvSpPr>
          <p:nvPr>
            <p:ph type="title"/>
          </p:nvPr>
        </p:nvSpPr>
        <p:spPr/>
        <p:txBody>
          <a:bodyPr/>
          <a:lstStyle/>
          <a:p>
            <a:r>
              <a:rPr kumimoji="1" lang="zh-CN" altLang="en-US" dirty="0"/>
              <a:t>有限带宽信号</a:t>
            </a:r>
          </a:p>
        </p:txBody>
      </p:sp>
      <p:sp>
        <p:nvSpPr>
          <p:cNvPr id="3" name="内容占位符 2">
            <a:extLst>
              <a:ext uri="{FF2B5EF4-FFF2-40B4-BE49-F238E27FC236}">
                <a16:creationId xmlns:a16="http://schemas.microsoft.com/office/drawing/2014/main" id="{DE81E718-2D30-6E49-B108-B89E1015BDC1}"/>
              </a:ext>
            </a:extLst>
          </p:cNvPr>
          <p:cNvSpPr>
            <a:spLocks noGrp="1"/>
          </p:cNvSpPr>
          <p:nvPr>
            <p:ph idx="1"/>
          </p:nvPr>
        </p:nvSpPr>
        <p:spPr>
          <a:xfrm>
            <a:off x="838200" y="1510758"/>
            <a:ext cx="10515600" cy="5093242"/>
          </a:xfrm>
        </p:spPr>
        <p:txBody>
          <a:bodyPr>
            <a:normAutofit fontScale="85000" lnSpcReduction="20000"/>
          </a:bodyPr>
          <a:lstStyle/>
          <a:p>
            <a:pPr>
              <a:lnSpc>
                <a:spcPct val="130000"/>
              </a:lnSpc>
            </a:pPr>
            <a:r>
              <a:rPr lang="zh-CN" altLang="en-US" dirty="0">
                <a:sym typeface="Symbol" pitchFamily="2" charset="2"/>
              </a:rPr>
              <a:t>信号在信道上传输时的特性</a:t>
            </a:r>
          </a:p>
          <a:p>
            <a:pPr lvl="1">
              <a:lnSpc>
                <a:spcPct val="130000"/>
              </a:lnSpc>
            </a:pPr>
            <a:r>
              <a:rPr lang="zh-CN" altLang="en-US" dirty="0">
                <a:sym typeface="Symbol" pitchFamily="2" charset="2"/>
              </a:rPr>
              <a:t>对不同傅立叶分量的衰减不同，引起输出失真</a:t>
            </a:r>
          </a:p>
          <a:p>
            <a:pPr lvl="1">
              <a:lnSpc>
                <a:spcPct val="130000"/>
              </a:lnSpc>
            </a:pPr>
            <a:r>
              <a:rPr lang="zh-CN" altLang="en-US" dirty="0">
                <a:sym typeface="Symbol" pitchFamily="2" charset="2"/>
              </a:rPr>
              <a:t>信道有截止频率</a:t>
            </a:r>
            <a:r>
              <a:rPr lang="en-US" altLang="zh-CN" dirty="0">
                <a:sym typeface="Symbol" pitchFamily="2" charset="2"/>
              </a:rPr>
              <a:t>f</a:t>
            </a:r>
            <a:r>
              <a:rPr lang="en-US" altLang="zh-CN" baseline="-25000" dirty="0">
                <a:sym typeface="Symbol" pitchFamily="2" charset="2"/>
              </a:rPr>
              <a:t>c</a:t>
            </a:r>
            <a:r>
              <a:rPr lang="en-US" altLang="zh-CN" dirty="0">
                <a:sym typeface="Symbol" pitchFamily="2" charset="2"/>
              </a:rPr>
              <a:t>, 0 ~ f</a:t>
            </a:r>
            <a:r>
              <a:rPr lang="en-US" altLang="zh-CN" baseline="-25000" dirty="0">
                <a:sym typeface="Symbol" pitchFamily="2" charset="2"/>
              </a:rPr>
              <a:t>c</a:t>
            </a:r>
            <a:r>
              <a:rPr lang="zh-CN" altLang="en-US" dirty="0">
                <a:sym typeface="Symbol" pitchFamily="2" charset="2"/>
              </a:rPr>
              <a:t>的振幅衰减较弱， </a:t>
            </a:r>
            <a:r>
              <a:rPr lang="en-US" altLang="zh-CN" dirty="0">
                <a:sym typeface="Symbol" pitchFamily="2" charset="2"/>
              </a:rPr>
              <a:t>f</a:t>
            </a:r>
            <a:r>
              <a:rPr lang="en-US" altLang="zh-CN" baseline="-25000" dirty="0">
                <a:sym typeface="Symbol" pitchFamily="2" charset="2"/>
              </a:rPr>
              <a:t>c</a:t>
            </a:r>
            <a:r>
              <a:rPr lang="zh-CN" altLang="en-US" dirty="0">
                <a:sym typeface="Symbol" pitchFamily="2" charset="2"/>
              </a:rPr>
              <a:t>以上的振幅衰减厉害，这主要由信道的物理特性决定， </a:t>
            </a:r>
            <a:r>
              <a:rPr lang="en-US" altLang="en-US" dirty="0">
                <a:sym typeface="Symbol" pitchFamily="2" charset="2"/>
              </a:rPr>
              <a:t>0 ~ </a:t>
            </a:r>
            <a:r>
              <a:rPr lang="en-US" altLang="zh-CN" dirty="0">
                <a:sym typeface="Symbol" pitchFamily="2" charset="2"/>
              </a:rPr>
              <a:t>f</a:t>
            </a:r>
            <a:r>
              <a:rPr lang="en-US" altLang="zh-CN" baseline="-25000" dirty="0">
                <a:sym typeface="Symbol" pitchFamily="2" charset="2"/>
              </a:rPr>
              <a:t>c</a:t>
            </a:r>
            <a:r>
              <a:rPr lang="zh-CN" altLang="en-US" dirty="0">
                <a:sym typeface="Symbol" pitchFamily="2" charset="2"/>
              </a:rPr>
              <a:t>是信道的有限带宽</a:t>
            </a:r>
          </a:p>
          <a:p>
            <a:pPr lvl="1">
              <a:lnSpc>
                <a:spcPct val="130000"/>
              </a:lnSpc>
            </a:pPr>
            <a:r>
              <a:rPr lang="zh-CN" altLang="en-US" dirty="0">
                <a:sym typeface="Symbol" pitchFamily="2" charset="2"/>
              </a:rPr>
              <a:t>实际使用时，可以接入滤波器，限制用户的带宽</a:t>
            </a:r>
          </a:p>
          <a:p>
            <a:pPr lvl="1">
              <a:lnSpc>
                <a:spcPct val="130000"/>
              </a:lnSpc>
            </a:pPr>
            <a:r>
              <a:rPr lang="zh-CN" altLang="en-US" dirty="0">
                <a:sym typeface="Symbol" pitchFamily="2" charset="2"/>
              </a:rPr>
              <a:t>通过信道的谐波次数越多，信号越逼真</a:t>
            </a:r>
            <a:endParaRPr lang="en-US" altLang="zh-CN" dirty="0">
              <a:sym typeface="Symbol" pitchFamily="2" charset="2"/>
            </a:endParaRPr>
          </a:p>
          <a:p>
            <a:pPr>
              <a:lnSpc>
                <a:spcPct val="130000"/>
              </a:lnSpc>
            </a:pPr>
            <a:r>
              <a:rPr lang="zh-CN" altLang="en-US" dirty="0"/>
              <a:t>波特率（</a:t>
            </a:r>
            <a:r>
              <a:rPr lang="en-US" altLang="zh-CN" dirty="0"/>
              <a:t>baud</a:t>
            </a:r>
            <a:r>
              <a:rPr lang="zh-CN" altLang="en-US" dirty="0"/>
              <a:t>）和比特率（</a:t>
            </a:r>
            <a:r>
              <a:rPr lang="en-US" altLang="zh-CN" dirty="0"/>
              <a:t>bit</a:t>
            </a:r>
            <a:r>
              <a:rPr lang="zh-CN" altLang="en-US" dirty="0"/>
              <a:t>）的关系</a:t>
            </a:r>
          </a:p>
          <a:p>
            <a:pPr lvl="1">
              <a:lnSpc>
                <a:spcPct val="130000"/>
              </a:lnSpc>
            </a:pPr>
            <a:r>
              <a:rPr lang="zh-CN" altLang="en-US" dirty="0"/>
              <a:t>波特率：每秒钟信号变化的次数，也称调制速率</a:t>
            </a:r>
          </a:p>
          <a:p>
            <a:pPr lvl="1">
              <a:lnSpc>
                <a:spcPct val="130000"/>
              </a:lnSpc>
            </a:pPr>
            <a:r>
              <a:rPr lang="zh-CN" altLang="en-US" dirty="0"/>
              <a:t>比特率：每秒钟传送的二进制位数</a:t>
            </a:r>
          </a:p>
          <a:p>
            <a:pPr lvl="1">
              <a:lnSpc>
                <a:spcPct val="130000"/>
              </a:lnSpc>
            </a:pPr>
            <a:r>
              <a:rPr lang="zh-CN" altLang="en-US" dirty="0"/>
              <a:t>波特率与比特率的关系取决于信号值与比特位的关系</a:t>
            </a:r>
          </a:p>
          <a:p>
            <a:pPr lvl="2">
              <a:lnSpc>
                <a:spcPct val="130000"/>
              </a:lnSpc>
            </a:pPr>
            <a:r>
              <a:rPr lang="zh-CN" altLang="en-US" sz="2400" dirty="0"/>
              <a:t>例：每个信号值可表示</a:t>
            </a:r>
            <a:r>
              <a:rPr lang="en-US" altLang="zh-CN" sz="2400" dirty="0"/>
              <a:t>3</a:t>
            </a:r>
            <a:r>
              <a:rPr lang="zh-CN" altLang="en-US" sz="2400" dirty="0"/>
              <a:t>位，则比特率是波特率的</a:t>
            </a:r>
            <a:r>
              <a:rPr lang="en-US" altLang="zh-CN" sz="2400" dirty="0"/>
              <a:t>3</a:t>
            </a:r>
            <a:r>
              <a:rPr lang="zh-CN" altLang="en-US" sz="2400" dirty="0"/>
              <a:t>倍；每个信号值可表示</a:t>
            </a:r>
            <a:r>
              <a:rPr lang="en-US" altLang="zh-CN" sz="2400" dirty="0"/>
              <a:t>1</a:t>
            </a:r>
            <a:r>
              <a:rPr lang="zh-CN" altLang="en-US" sz="2400" dirty="0"/>
              <a:t>位，则比特率和波特率相同</a:t>
            </a:r>
          </a:p>
          <a:p>
            <a:pPr lvl="1"/>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816E02E4-474E-0746-87D1-6D5A4F697B85}"/>
              </a:ext>
            </a:extLst>
          </p:cNvPr>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Tree>
    <p:extLst>
      <p:ext uri="{BB962C8B-B14F-4D97-AF65-F5344CB8AC3E}">
        <p14:creationId xmlns:p14="http://schemas.microsoft.com/office/powerpoint/2010/main" val="38270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29AB3-A361-7C47-8C5D-18ABB487A12C}"/>
              </a:ext>
            </a:extLst>
          </p:cNvPr>
          <p:cNvSpPr>
            <a:spLocks noGrp="1"/>
          </p:cNvSpPr>
          <p:nvPr>
            <p:ph type="title"/>
          </p:nvPr>
        </p:nvSpPr>
        <p:spPr/>
        <p:txBody>
          <a:bodyPr/>
          <a:lstStyle/>
          <a:p>
            <a:r>
              <a:rPr kumimoji="1" lang="zh-CN" altLang="en-US" dirty="0"/>
              <a:t>有限带宽信号</a:t>
            </a:r>
          </a:p>
        </p:txBody>
      </p:sp>
      <p:sp>
        <p:nvSpPr>
          <p:cNvPr id="3" name="内容占位符 2">
            <a:extLst>
              <a:ext uri="{FF2B5EF4-FFF2-40B4-BE49-F238E27FC236}">
                <a16:creationId xmlns:a16="http://schemas.microsoft.com/office/drawing/2014/main" id="{A521EC25-BCFE-4948-8A5A-84A6CB9B755E}"/>
              </a:ext>
            </a:extLst>
          </p:cNvPr>
          <p:cNvSpPr>
            <a:spLocks noGrp="1"/>
          </p:cNvSpPr>
          <p:nvPr>
            <p:ph idx="1"/>
          </p:nvPr>
        </p:nvSpPr>
        <p:spPr>
          <a:xfrm>
            <a:off x="838201" y="1510758"/>
            <a:ext cx="5072062" cy="4845592"/>
          </a:xfrm>
        </p:spPr>
        <p:txBody>
          <a:bodyPr>
            <a:normAutofit/>
          </a:bodyPr>
          <a:lstStyle/>
          <a:p>
            <a:pPr>
              <a:lnSpc>
                <a:spcPct val="110000"/>
              </a:lnSpc>
              <a:spcAft>
                <a:spcPct val="20000"/>
              </a:spcAft>
            </a:pPr>
            <a:r>
              <a:rPr lang="zh-CN" altLang="en-US" dirty="0"/>
              <a:t>对于比特率为Ｂ</a:t>
            </a:r>
            <a:r>
              <a:rPr lang="en-US" altLang="zh-CN" dirty="0"/>
              <a:t>bps</a:t>
            </a:r>
            <a:r>
              <a:rPr lang="zh-CN" altLang="en-US" dirty="0"/>
              <a:t>的信道，发送</a:t>
            </a:r>
            <a:r>
              <a:rPr lang="en-US" altLang="zh-CN" dirty="0"/>
              <a:t>8</a:t>
            </a:r>
            <a:r>
              <a:rPr lang="zh-CN" altLang="en-US" dirty="0"/>
              <a:t>位所需的时间为 </a:t>
            </a:r>
            <a:r>
              <a:rPr lang="en-US" altLang="zh-CN" dirty="0"/>
              <a:t>8/B</a:t>
            </a:r>
            <a:r>
              <a:rPr lang="zh-CN" altLang="en-US" dirty="0"/>
              <a:t>秒，若</a:t>
            </a:r>
            <a:r>
              <a:rPr lang="en-US" altLang="zh-CN" dirty="0"/>
              <a:t>8</a:t>
            </a:r>
            <a:r>
              <a:rPr lang="zh-CN" altLang="en-US" dirty="0"/>
              <a:t>位为一个周期Ｔ，则一次谐波的频率是：</a:t>
            </a:r>
            <a:r>
              <a:rPr lang="en-US" altLang="zh-CN" dirty="0"/>
              <a:t>f</a:t>
            </a:r>
            <a:r>
              <a:rPr lang="en-US" altLang="zh-CN" baseline="-25000" dirty="0"/>
              <a:t>1</a:t>
            </a:r>
            <a:r>
              <a:rPr lang="en-US" altLang="zh-CN" dirty="0"/>
              <a:t> = B/8 Hz</a:t>
            </a:r>
          </a:p>
          <a:p>
            <a:pPr>
              <a:lnSpc>
                <a:spcPct val="110000"/>
              </a:lnSpc>
              <a:spcAft>
                <a:spcPct val="20000"/>
              </a:spcAft>
            </a:pPr>
            <a:r>
              <a:rPr lang="zh-CN" altLang="en-US" dirty="0"/>
              <a:t>能通过信道的最高次谐波数目为：</a:t>
            </a:r>
            <a:r>
              <a:rPr lang="en-US" altLang="zh-CN" dirty="0"/>
              <a:t>N = f</a:t>
            </a:r>
            <a:r>
              <a:rPr lang="en-US" altLang="zh-CN" baseline="-25000" dirty="0"/>
              <a:t>c</a:t>
            </a:r>
            <a:r>
              <a:rPr lang="en-US" altLang="zh-CN" dirty="0"/>
              <a:t> / f</a:t>
            </a:r>
            <a:r>
              <a:rPr lang="en-US" altLang="zh-CN" baseline="-25000" dirty="0"/>
              <a:t>1</a:t>
            </a:r>
            <a:endParaRPr lang="en-US" altLang="zh-CN" dirty="0"/>
          </a:p>
          <a:p>
            <a:pPr lvl="1">
              <a:lnSpc>
                <a:spcPct val="110000"/>
              </a:lnSpc>
              <a:spcAft>
                <a:spcPct val="20000"/>
              </a:spcAft>
            </a:pPr>
            <a:r>
              <a:rPr lang="zh-CN" altLang="en-US" dirty="0"/>
              <a:t>音频线路的截止频率为</a:t>
            </a:r>
            <a:r>
              <a:rPr lang="en-US" altLang="zh-CN" dirty="0"/>
              <a:t>3000Hz       </a:t>
            </a:r>
          </a:p>
          <a:p>
            <a:pPr lvl="1">
              <a:lnSpc>
                <a:spcPct val="110000"/>
              </a:lnSpc>
              <a:spcAft>
                <a:spcPct val="20000"/>
              </a:spcAft>
            </a:pPr>
            <a:r>
              <a:rPr lang="en-US" altLang="zh-CN" dirty="0"/>
              <a:t>N =  f</a:t>
            </a:r>
            <a:r>
              <a:rPr lang="en-US" altLang="zh-CN" baseline="-25000" dirty="0"/>
              <a:t>c</a:t>
            </a:r>
            <a:r>
              <a:rPr lang="en-US" altLang="zh-CN" dirty="0"/>
              <a:t> / f</a:t>
            </a:r>
            <a:r>
              <a:rPr lang="en-US" altLang="zh-CN" baseline="-25000" dirty="0"/>
              <a:t>1 </a:t>
            </a:r>
            <a:r>
              <a:rPr lang="en-US" altLang="zh-CN" dirty="0"/>
              <a:t>= 3000/(B/8) = 24000/B</a:t>
            </a:r>
          </a:p>
          <a:p>
            <a:endParaRPr kumimoji="1" lang="zh-CN" altLang="en-US" dirty="0"/>
          </a:p>
        </p:txBody>
      </p:sp>
      <p:sp>
        <p:nvSpPr>
          <p:cNvPr id="4" name="灯片编号占位符 3">
            <a:extLst>
              <a:ext uri="{FF2B5EF4-FFF2-40B4-BE49-F238E27FC236}">
                <a16:creationId xmlns:a16="http://schemas.microsoft.com/office/drawing/2014/main" id="{1337CE3A-0146-694D-A723-EDFAE9ACFBD9}"/>
              </a:ext>
            </a:extLst>
          </p:cNvPr>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pic>
        <p:nvPicPr>
          <p:cNvPr id="5" name="Picture 4">
            <a:extLst>
              <a:ext uri="{FF2B5EF4-FFF2-40B4-BE49-F238E27FC236}">
                <a16:creationId xmlns:a16="http://schemas.microsoft.com/office/drawing/2014/main" id="{C566F747-A16C-454C-A0DC-FC814F9C6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10263" y="1345812"/>
            <a:ext cx="6281738" cy="3817938"/>
          </a:xfrm>
          <a:prstGeom prst="rect">
            <a:avLst/>
          </a:prstGeom>
        </p:spPr>
      </p:pic>
      <p:sp>
        <p:nvSpPr>
          <p:cNvPr id="6" name="Rectangle 5">
            <a:extLst>
              <a:ext uri="{FF2B5EF4-FFF2-40B4-BE49-F238E27FC236}">
                <a16:creationId xmlns:a16="http://schemas.microsoft.com/office/drawing/2014/main" id="{04825CDF-03D8-5F4D-9F80-AA57E09EE6C7}"/>
              </a:ext>
            </a:extLst>
          </p:cNvPr>
          <p:cNvSpPr>
            <a:spLocks noChangeArrowheads="1"/>
          </p:cNvSpPr>
          <p:nvPr/>
        </p:nvSpPr>
        <p:spPr bwMode="auto">
          <a:xfrm>
            <a:off x="6125823" y="5163750"/>
            <a:ext cx="5850618" cy="1033850"/>
          </a:xfrm>
          <a:prstGeom prst="rect">
            <a:avLst/>
          </a:prstGeom>
          <a:solidFill>
            <a:srgbClr val="FFC000"/>
          </a:solidFill>
          <a:ln>
            <a:noFill/>
          </a:ln>
        </p:spPr>
        <p:txBody>
          <a:bodyPr lIns="92075" tIns="46038" rIns="92075" bIns="46038"/>
          <a:lstStyle>
            <a:lvl1pPr marL="342900" indent="-342900">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20000"/>
              </a:lnSpc>
              <a:buClr>
                <a:schemeClr val="tx1"/>
              </a:buClr>
              <a:buSzTx/>
              <a:buFont typeface="Wingdings" pitchFamily="2" charset="2"/>
              <a:buChar char="§"/>
            </a:pPr>
            <a:r>
              <a:rPr kumimoji="0" lang="zh-CN" altLang="zh-CN" sz="2400" dirty="0">
                <a:latin typeface="Arial" panose="020B0604020202020204" pitchFamily="34" charset="0"/>
              </a:rPr>
              <a:t>结论</a:t>
            </a:r>
            <a:r>
              <a:rPr kumimoji="0" lang="zh-CN" altLang="zh-CN" sz="2400" b="0" dirty="0">
                <a:latin typeface="Arial" panose="020B0604020202020204" pitchFamily="34" charset="0"/>
              </a:rPr>
              <a:t>：即使对于完善的信道，有限的带宽限制了数据的传输速率</a:t>
            </a:r>
            <a:endParaRPr kumimoji="0" lang="zh-CN" altLang="en-US" sz="2400" b="0" dirty="0">
              <a:latin typeface="Arial" panose="020B0604020202020204" pitchFamily="34" charset="0"/>
            </a:endParaRPr>
          </a:p>
        </p:txBody>
      </p:sp>
    </p:spTree>
    <p:extLst>
      <p:ext uri="{BB962C8B-B14F-4D97-AF65-F5344CB8AC3E}">
        <p14:creationId xmlns:p14="http://schemas.microsoft.com/office/powerpoint/2010/main" val="410745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19916-9DD0-BD4C-AFE1-07682287E300}"/>
              </a:ext>
            </a:extLst>
          </p:cNvPr>
          <p:cNvSpPr>
            <a:spLocks noGrp="1"/>
          </p:cNvSpPr>
          <p:nvPr>
            <p:ph type="title"/>
          </p:nvPr>
        </p:nvSpPr>
        <p:spPr/>
        <p:txBody>
          <a:bodyPr/>
          <a:lstStyle/>
          <a:p>
            <a:r>
              <a:rPr lang="zh-CN" altLang="en-US" dirty="0"/>
              <a:t>信道的最大数据传输速率</a:t>
            </a:r>
            <a:endParaRPr kumimoji="1" lang="zh-CN" altLang="en-US" dirty="0"/>
          </a:p>
        </p:txBody>
      </p:sp>
      <p:sp>
        <p:nvSpPr>
          <p:cNvPr id="3" name="内容占位符 2">
            <a:extLst>
              <a:ext uri="{FF2B5EF4-FFF2-40B4-BE49-F238E27FC236}">
                <a16:creationId xmlns:a16="http://schemas.microsoft.com/office/drawing/2014/main" id="{B153AEA7-3DBF-4B4E-B8EF-7BD57AF3F2F6}"/>
              </a:ext>
            </a:extLst>
          </p:cNvPr>
          <p:cNvSpPr>
            <a:spLocks noGrp="1"/>
          </p:cNvSpPr>
          <p:nvPr>
            <p:ph idx="1"/>
          </p:nvPr>
        </p:nvSpPr>
        <p:spPr/>
        <p:txBody>
          <a:bodyPr/>
          <a:lstStyle/>
          <a:p>
            <a:pPr>
              <a:lnSpc>
                <a:spcPct val="120000"/>
              </a:lnSpc>
            </a:pPr>
            <a:r>
              <a:rPr lang="en-US" altLang="zh-CN" dirty="0"/>
              <a:t>1924</a:t>
            </a:r>
            <a:r>
              <a:rPr lang="zh-CN" altLang="en-US" dirty="0"/>
              <a:t>年，奈魁斯特</a:t>
            </a:r>
            <a:r>
              <a:rPr lang="en-US" altLang="zh-CN" dirty="0"/>
              <a:t>(H. Nyquist)</a:t>
            </a:r>
            <a:r>
              <a:rPr lang="zh-CN" altLang="en-US" dirty="0"/>
              <a:t>推导出无噪声有限带宽信道的最大数据传输率公式</a:t>
            </a:r>
          </a:p>
          <a:p>
            <a:pPr>
              <a:lnSpc>
                <a:spcPct val="120000"/>
              </a:lnSpc>
            </a:pPr>
            <a:r>
              <a:rPr lang="zh-CN" altLang="en-US" dirty="0"/>
              <a:t>奈魁斯特定理</a:t>
            </a:r>
            <a:endParaRPr lang="en-US" altLang="zh-CN" dirty="0"/>
          </a:p>
          <a:p>
            <a:pPr lvl="1">
              <a:lnSpc>
                <a:spcPct val="120000"/>
              </a:lnSpc>
            </a:pPr>
            <a:r>
              <a:rPr lang="zh-CN" altLang="en-US" dirty="0"/>
              <a:t>最大数据传输率 </a:t>
            </a:r>
            <a:r>
              <a:rPr lang="en-US" altLang="zh-CN" dirty="0"/>
              <a:t>= 2Hlog</a:t>
            </a:r>
            <a:r>
              <a:rPr lang="en-US" altLang="zh-CN" baseline="-25000" dirty="0"/>
              <a:t>2</a:t>
            </a:r>
            <a:r>
              <a:rPr lang="en-US" altLang="zh-CN" dirty="0"/>
              <a:t>V (bps)</a:t>
            </a:r>
          </a:p>
          <a:p>
            <a:pPr lvl="1">
              <a:lnSpc>
                <a:spcPct val="120000"/>
              </a:lnSpc>
            </a:pPr>
            <a:r>
              <a:rPr lang="zh-CN" altLang="en-US" dirty="0"/>
              <a:t>任意信号通过一个带宽为Ｈ的低通滤波器，则每秒采样</a:t>
            </a:r>
            <a:r>
              <a:rPr lang="en-US" altLang="zh-CN" dirty="0"/>
              <a:t>2H</a:t>
            </a:r>
            <a:r>
              <a:rPr lang="zh-CN" altLang="en-US" dirty="0"/>
              <a:t>次就能完整地重现该信号，信号电平分为</a:t>
            </a:r>
            <a:r>
              <a:rPr lang="en-US" altLang="zh-CN" dirty="0"/>
              <a:t>V</a:t>
            </a:r>
            <a:r>
              <a:rPr lang="zh-CN" altLang="en-US" dirty="0"/>
              <a:t>级</a:t>
            </a:r>
          </a:p>
          <a:p>
            <a:endParaRPr kumimoji="1" lang="zh-CN" altLang="en-US" dirty="0"/>
          </a:p>
        </p:txBody>
      </p:sp>
      <p:sp>
        <p:nvSpPr>
          <p:cNvPr id="4" name="灯片编号占位符 3">
            <a:extLst>
              <a:ext uri="{FF2B5EF4-FFF2-40B4-BE49-F238E27FC236}">
                <a16:creationId xmlns:a16="http://schemas.microsoft.com/office/drawing/2014/main" id="{08C03492-408C-6B44-BF36-5948CE4323AF}"/>
              </a:ext>
            </a:extLst>
          </p:cNvPr>
          <p:cNvSpPr>
            <a:spLocks noGrp="1"/>
          </p:cNvSpPr>
          <p:nvPr>
            <p:ph type="sldNum" sz="quarter" idx="12"/>
          </p:nvPr>
        </p:nvSpPr>
        <p:spPr/>
        <p:txBody>
          <a:bodyPr/>
          <a:lstStyle/>
          <a:p>
            <a:fld id="{8D4D1E41-7A09-AB4A-A4E1-09765ADA2698}" type="slidenum">
              <a:rPr kumimoji="1" lang="zh-CN" altLang="en-US" smtClean="0"/>
              <a:t>26</a:t>
            </a:fld>
            <a:endParaRPr kumimoji="1" lang="zh-CN" altLang="en-US" dirty="0"/>
          </a:p>
        </p:txBody>
      </p:sp>
    </p:spTree>
    <p:extLst>
      <p:ext uri="{BB962C8B-B14F-4D97-AF65-F5344CB8AC3E}">
        <p14:creationId xmlns:p14="http://schemas.microsoft.com/office/powerpoint/2010/main" val="1324361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8610600" y="6306922"/>
            <a:ext cx="2743200" cy="365125"/>
          </a:xfrm>
        </p:spPr>
        <p:txBody>
          <a:bodyPr/>
          <a:lstStyle/>
          <a:p>
            <a:fld id="{8D4D1E41-7A09-AB4A-A4E1-09765ADA2698}" type="slidenum">
              <a:rPr kumimoji="1" lang="zh-CN" altLang="en-US" smtClean="0"/>
              <a:t>27</a:t>
            </a:fld>
            <a:endParaRPr kumimoji="1" lang="zh-CN" altLang="en-US" dirty="0"/>
          </a:p>
        </p:txBody>
      </p:sp>
      <p:sp>
        <p:nvSpPr>
          <p:cNvPr id="15" name="文本框 14">
            <a:extLst>
              <a:ext uri="{FF2B5EF4-FFF2-40B4-BE49-F238E27FC236}">
                <a16:creationId xmlns:a16="http://schemas.microsoft.com/office/drawing/2014/main" id="{98FD2197-1746-4F86-9660-CA4498B3A543}"/>
              </a:ext>
            </a:extLst>
          </p:cNvPr>
          <p:cNvSpPr txBox="1"/>
          <p:nvPr/>
        </p:nvSpPr>
        <p:spPr>
          <a:xfrm>
            <a:off x="6666547" y="4113954"/>
            <a:ext cx="5391150" cy="2246769"/>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克劳德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艾尔伍德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香农（</a:t>
            </a:r>
            <a:r>
              <a:rPr lang="en-US" altLang="zh-CN" sz="2000" dirty="0">
                <a:latin typeface="楷体" panose="02010609060101010101" pitchFamily="49" charset="-122"/>
                <a:ea typeface="楷体" panose="02010609060101010101" pitchFamily="49" charset="-122"/>
              </a:rPr>
              <a:t>Claude Elwood Shannon </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1916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日</a:t>
            </a:r>
            <a:r>
              <a:rPr lang="en-US" altLang="zh-CN" sz="2000" dirty="0">
                <a:latin typeface="楷体" panose="02010609060101010101" pitchFamily="49" charset="-122"/>
                <a:ea typeface="楷体" panose="02010609060101010101" pitchFamily="49" charset="-122"/>
              </a:rPr>
              <a:t>—2001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24</a:t>
            </a:r>
            <a:r>
              <a:rPr lang="zh-CN" altLang="en-US" sz="2000" dirty="0">
                <a:latin typeface="楷体" panose="02010609060101010101" pitchFamily="49" charset="-122"/>
                <a:ea typeface="楷体" panose="02010609060101010101" pitchFamily="49" charset="-122"/>
              </a:rPr>
              <a:t>日）是美国数学家、信息论的创始人。</a:t>
            </a:r>
            <a:r>
              <a:rPr lang="en-US" altLang="zh-CN" sz="2000" dirty="0">
                <a:latin typeface="楷体" panose="02010609060101010101" pitchFamily="49" charset="-122"/>
                <a:ea typeface="楷体" panose="02010609060101010101" pitchFamily="49" charset="-122"/>
              </a:rPr>
              <a:t>1936</a:t>
            </a:r>
            <a:r>
              <a:rPr lang="zh-CN" altLang="en-US" sz="2000" dirty="0">
                <a:latin typeface="楷体" panose="02010609060101010101" pitchFamily="49" charset="-122"/>
                <a:ea typeface="楷体" panose="02010609060101010101" pitchFamily="49" charset="-122"/>
              </a:rPr>
              <a:t>年获得密歇根大学学士学位，</a:t>
            </a:r>
            <a:r>
              <a:rPr lang="en-US" altLang="zh-CN" sz="2000" dirty="0">
                <a:latin typeface="楷体" panose="02010609060101010101" pitchFamily="49" charset="-122"/>
                <a:ea typeface="楷体" panose="02010609060101010101" pitchFamily="49" charset="-122"/>
              </a:rPr>
              <a:t>1940</a:t>
            </a:r>
            <a:r>
              <a:rPr lang="zh-CN" altLang="en-US" sz="2000" dirty="0">
                <a:latin typeface="楷体" panose="02010609060101010101" pitchFamily="49" charset="-122"/>
                <a:ea typeface="楷体" panose="02010609060101010101" pitchFamily="49" charset="-122"/>
              </a:rPr>
              <a:t>年在麻省理工学院获得硕士和博士学位，</a:t>
            </a:r>
            <a:r>
              <a:rPr lang="en-US" altLang="zh-CN" sz="2000" dirty="0">
                <a:latin typeface="楷体" panose="02010609060101010101" pitchFamily="49" charset="-122"/>
                <a:ea typeface="楷体" panose="02010609060101010101" pitchFamily="49" charset="-122"/>
              </a:rPr>
              <a:t>1941</a:t>
            </a:r>
            <a:r>
              <a:rPr lang="zh-CN" altLang="en-US" sz="2000" dirty="0">
                <a:latin typeface="楷体" panose="02010609060101010101" pitchFamily="49" charset="-122"/>
                <a:ea typeface="楷体" panose="02010609060101010101" pitchFamily="49" charset="-122"/>
              </a:rPr>
              <a:t>年进入贝尔实验室工作。香农提出了信息熵的概念，为信息论和数字通信奠定了基础</a:t>
            </a:r>
          </a:p>
        </p:txBody>
      </p:sp>
      <p:pic>
        <p:nvPicPr>
          <p:cNvPr id="11" name="图片 10">
            <a:extLst>
              <a:ext uri="{FF2B5EF4-FFF2-40B4-BE49-F238E27FC236}">
                <a16:creationId xmlns:a16="http://schemas.microsoft.com/office/drawing/2014/main" id="{E18F6E92-E84F-4B5E-AD01-79F9633DCEBC}"/>
              </a:ext>
            </a:extLst>
          </p:cNvPr>
          <p:cNvPicPr>
            <a:picLocks noChangeAspect="1"/>
          </p:cNvPicPr>
          <p:nvPr/>
        </p:nvPicPr>
        <p:blipFill>
          <a:blip r:embed="rId3"/>
          <a:stretch>
            <a:fillRect/>
          </a:stretch>
        </p:blipFill>
        <p:spPr>
          <a:xfrm>
            <a:off x="7459579" y="1517517"/>
            <a:ext cx="1885759" cy="2596437"/>
          </a:xfrm>
          <a:prstGeom prst="rect">
            <a:avLst/>
          </a:prstGeom>
        </p:spPr>
      </p:pic>
      <p:pic>
        <p:nvPicPr>
          <p:cNvPr id="17" name="图片 16">
            <a:extLst>
              <a:ext uri="{FF2B5EF4-FFF2-40B4-BE49-F238E27FC236}">
                <a16:creationId xmlns:a16="http://schemas.microsoft.com/office/drawing/2014/main" id="{63AC1292-6F89-44B6-8391-92AC8982E322}"/>
              </a:ext>
            </a:extLst>
          </p:cNvPr>
          <p:cNvPicPr>
            <a:picLocks noChangeAspect="1"/>
          </p:cNvPicPr>
          <p:nvPr/>
        </p:nvPicPr>
        <p:blipFill rotWithShape="1">
          <a:blip r:embed="rId4"/>
          <a:srcRect t="36584"/>
          <a:stretch/>
        </p:blipFill>
        <p:spPr>
          <a:xfrm>
            <a:off x="9578405" y="1771734"/>
            <a:ext cx="2104008" cy="19106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内容占位符 2">
            <a:extLst>
              <a:ext uri="{FF2B5EF4-FFF2-40B4-BE49-F238E27FC236}">
                <a16:creationId xmlns:a16="http://schemas.microsoft.com/office/drawing/2014/main" id="{0F6490BB-0CB2-4AC1-867E-3586AC624173}"/>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6" name="矩形: 圆角 15">
            <a:extLst>
              <a:ext uri="{FF2B5EF4-FFF2-40B4-BE49-F238E27FC236}">
                <a16:creationId xmlns:a16="http://schemas.microsoft.com/office/drawing/2014/main" id="{FC96402C-68F2-483B-B2DF-9685BBFB048F}"/>
              </a:ext>
            </a:extLst>
          </p:cNvPr>
          <p:cNvSpPr/>
          <p:nvPr/>
        </p:nvSpPr>
        <p:spPr>
          <a:xfrm>
            <a:off x="6605587" y="1466435"/>
            <a:ext cx="5309893" cy="5059123"/>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D6A6AAC-3757-4894-A625-80B9EB4C6214}"/>
              </a:ext>
            </a:extLst>
          </p:cNvPr>
          <p:cNvSpPr txBox="1"/>
          <p:nvPr/>
        </p:nvSpPr>
        <p:spPr>
          <a:xfrm>
            <a:off x="460486" y="1384547"/>
            <a:ext cx="6121651" cy="5062924"/>
          </a:xfrm>
          <a:prstGeom prst="rect">
            <a:avLst/>
          </a:prstGeom>
          <a:noFill/>
        </p:spPr>
        <p:txBody>
          <a:bodyPr wrap="square">
            <a:spAutoFit/>
          </a:bodyPr>
          <a:lstStyle/>
          <a:p>
            <a:pPr marL="228600" lvl="0" indent="-228600">
              <a:spcBef>
                <a:spcPts val="600"/>
              </a:spcBef>
              <a:buFont typeface="Wingdings" pitchFamily="2" charset="2"/>
              <a:buChar char="Ø"/>
            </a:pPr>
            <a:r>
              <a:rPr lang="en-US" altLang="zh-CN" sz="2400" dirty="0">
                <a:solidFill>
                  <a:prstClr val="black"/>
                </a:solidFill>
                <a:latin typeface="Microsoft YaHei" panose="020B0503020204020204" pitchFamily="34" charset="-122"/>
                <a:ea typeface="Microsoft YaHei" panose="020B0503020204020204" pitchFamily="34" charset="-122"/>
              </a:rPr>
              <a:t>1948</a:t>
            </a:r>
            <a:r>
              <a:rPr lang="zh-CN" altLang="en-US" sz="2400" dirty="0">
                <a:solidFill>
                  <a:prstClr val="black"/>
                </a:solidFill>
                <a:latin typeface="Microsoft YaHei" panose="020B0503020204020204" pitchFamily="34" charset="-122"/>
                <a:ea typeface="Microsoft YaHei" panose="020B0503020204020204" pitchFamily="34" charset="-122"/>
              </a:rPr>
              <a:t>年，香农</a:t>
            </a:r>
            <a:r>
              <a:rPr lang="en-US" altLang="zh-CN" sz="2400" dirty="0">
                <a:solidFill>
                  <a:prstClr val="black"/>
                </a:solidFill>
                <a:latin typeface="Microsoft YaHei" panose="020B0503020204020204" pitchFamily="34" charset="-122"/>
                <a:ea typeface="Microsoft YaHei" panose="020B0503020204020204" pitchFamily="34" charset="-122"/>
              </a:rPr>
              <a:t>(C. Shannon)</a:t>
            </a:r>
            <a:r>
              <a:rPr lang="zh-CN" altLang="en-US" sz="2400" dirty="0">
                <a:solidFill>
                  <a:prstClr val="black"/>
                </a:solidFill>
                <a:latin typeface="Microsoft YaHei" panose="020B0503020204020204" pitchFamily="34" charset="-122"/>
                <a:ea typeface="Microsoft YaHei" panose="020B0503020204020204" pitchFamily="34" charset="-122"/>
              </a:rPr>
              <a:t>把奈魁斯特的工作扩大到信道受到随机（热）噪声干扰的情况</a:t>
            </a:r>
          </a:p>
          <a:p>
            <a:pPr marL="228600" lvl="0" indent="-228600">
              <a:spcBef>
                <a:spcPts val="600"/>
              </a:spcBef>
              <a:buFont typeface="Wingdings" pitchFamily="2" charset="2"/>
              <a:buChar char="Ø"/>
            </a:pPr>
            <a:r>
              <a:rPr lang="zh-CN" altLang="en-US" sz="2400" dirty="0">
                <a:solidFill>
                  <a:prstClr val="black"/>
                </a:solidFill>
                <a:latin typeface="Microsoft YaHei" panose="020B0503020204020204" pitchFamily="34" charset="-122"/>
                <a:ea typeface="Microsoft YaHei" panose="020B0503020204020204" pitchFamily="34" charset="-122"/>
              </a:rPr>
              <a:t>随机噪声出现的大小用信噪比（信号功率</a:t>
            </a:r>
            <a:r>
              <a:rPr lang="en-US" altLang="zh-CN" sz="2400" dirty="0">
                <a:solidFill>
                  <a:prstClr val="black"/>
                </a:solidFill>
                <a:latin typeface="Microsoft YaHei" panose="020B0503020204020204" pitchFamily="34" charset="-122"/>
                <a:ea typeface="Microsoft YaHei" panose="020B0503020204020204" pitchFamily="34" charset="-122"/>
              </a:rPr>
              <a:t>S</a:t>
            </a:r>
            <a:r>
              <a:rPr lang="zh-CN" altLang="en-US" sz="2400" dirty="0">
                <a:solidFill>
                  <a:prstClr val="black"/>
                </a:solidFill>
                <a:latin typeface="Microsoft YaHei" panose="020B0503020204020204" pitchFamily="34" charset="-122"/>
                <a:ea typeface="Microsoft YaHei" panose="020B0503020204020204" pitchFamily="34" charset="-122"/>
              </a:rPr>
              <a:t>与噪声功率</a:t>
            </a:r>
            <a:r>
              <a:rPr lang="en-US" altLang="zh-CN" sz="2400" dirty="0">
                <a:solidFill>
                  <a:prstClr val="black"/>
                </a:solidFill>
                <a:latin typeface="Microsoft YaHei" panose="020B0503020204020204" pitchFamily="34" charset="-122"/>
                <a:ea typeface="Microsoft YaHei" panose="020B0503020204020204" pitchFamily="34" charset="-122"/>
              </a:rPr>
              <a:t>N</a:t>
            </a:r>
            <a:r>
              <a:rPr lang="zh-CN" altLang="en-US" sz="2400" dirty="0">
                <a:solidFill>
                  <a:prstClr val="black"/>
                </a:solidFill>
                <a:latin typeface="Microsoft YaHei" panose="020B0503020204020204" pitchFamily="34" charset="-122"/>
                <a:ea typeface="Microsoft YaHei" panose="020B0503020204020204" pitchFamily="34" charset="-122"/>
              </a:rPr>
              <a:t>之比）来衡量，</a:t>
            </a:r>
            <a:r>
              <a:rPr lang="en-US" altLang="zh-CN" sz="2400" dirty="0">
                <a:solidFill>
                  <a:prstClr val="black"/>
                </a:solidFill>
                <a:latin typeface="Microsoft YaHei" panose="020B0503020204020204" pitchFamily="34" charset="-122"/>
                <a:ea typeface="Microsoft YaHei" panose="020B0503020204020204" pitchFamily="34" charset="-122"/>
              </a:rPr>
              <a:t>10log</a:t>
            </a:r>
            <a:r>
              <a:rPr lang="en-US" altLang="zh-CN" sz="2400" baseline="-25000" dirty="0">
                <a:solidFill>
                  <a:prstClr val="black"/>
                </a:solidFill>
                <a:latin typeface="Microsoft YaHei" panose="020B0503020204020204" pitchFamily="34" charset="-122"/>
                <a:ea typeface="Microsoft YaHei" panose="020B0503020204020204" pitchFamily="34" charset="-122"/>
              </a:rPr>
              <a:t>10</a:t>
            </a:r>
            <a:r>
              <a:rPr lang="en-US" altLang="zh-CN" sz="2400" dirty="0">
                <a:solidFill>
                  <a:prstClr val="black"/>
                </a:solidFill>
                <a:latin typeface="Microsoft YaHei" panose="020B0503020204020204" pitchFamily="34" charset="-122"/>
                <a:ea typeface="Microsoft YaHei" panose="020B0503020204020204" pitchFamily="34" charset="-122"/>
              </a:rPr>
              <a:t>S/N</a:t>
            </a:r>
            <a:r>
              <a:rPr lang="zh-CN" altLang="en-US" sz="2400" dirty="0">
                <a:solidFill>
                  <a:prstClr val="black"/>
                </a:solidFill>
                <a:latin typeface="Microsoft YaHei" panose="020B0503020204020204" pitchFamily="34" charset="-122"/>
                <a:ea typeface="Microsoft YaHei" panose="020B0503020204020204" pitchFamily="34" charset="-122"/>
              </a:rPr>
              <a:t>，</a:t>
            </a:r>
            <a:r>
              <a:rPr lang="zh-CN" altLang="zh-CN" sz="2400" dirty="0">
                <a:solidFill>
                  <a:prstClr val="black"/>
                </a:solidFill>
                <a:latin typeface="Microsoft YaHei" panose="020B0503020204020204" pitchFamily="34" charset="-122"/>
                <a:ea typeface="Microsoft YaHei" panose="020B0503020204020204" pitchFamily="34" charset="-122"/>
              </a:rPr>
              <a:t>单位：分贝</a:t>
            </a:r>
            <a:endParaRPr lang="zh-CN" altLang="en-US" sz="2400" dirty="0">
              <a:solidFill>
                <a:prstClr val="black"/>
              </a:solidFill>
              <a:latin typeface="Microsoft YaHei" panose="020B0503020204020204" pitchFamily="34" charset="-122"/>
              <a:ea typeface="Microsoft YaHei" panose="020B0503020204020204" pitchFamily="34" charset="-122"/>
            </a:endParaRPr>
          </a:p>
          <a:p>
            <a:pPr marL="685800" lvl="1" indent="-228600">
              <a:spcBef>
                <a:spcPts val="600"/>
              </a:spcBef>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电话系统的典型信噪比为</a:t>
            </a:r>
            <a:r>
              <a:rPr lang="en-US" altLang="zh-CN" sz="2000" dirty="0">
                <a:solidFill>
                  <a:prstClr val="black"/>
                </a:solidFill>
                <a:latin typeface="Microsoft YaHei" panose="020B0503020204020204" pitchFamily="34" charset="-122"/>
                <a:ea typeface="Microsoft YaHei" panose="020B0503020204020204" pitchFamily="34" charset="-122"/>
              </a:rPr>
              <a:t>30db</a:t>
            </a:r>
          </a:p>
          <a:p>
            <a:pPr marL="228600" lvl="0" indent="-228600">
              <a:spcBef>
                <a:spcPts val="600"/>
              </a:spcBef>
              <a:buFont typeface="Wingdings" pitchFamily="2" charset="2"/>
              <a:buChar char="Ø"/>
            </a:pPr>
            <a:r>
              <a:rPr lang="zh-CN" altLang="en-US" sz="2400" dirty="0">
                <a:solidFill>
                  <a:prstClr val="black"/>
                </a:solidFill>
                <a:latin typeface="Microsoft YaHei" panose="020B0503020204020204" pitchFamily="34" charset="-122"/>
                <a:ea typeface="Microsoft YaHei" panose="020B0503020204020204" pitchFamily="34" charset="-122"/>
              </a:rPr>
              <a:t>香农定理</a:t>
            </a:r>
          </a:p>
          <a:p>
            <a:pPr marL="685800" lvl="1" indent="-228600">
              <a:spcBef>
                <a:spcPts val="600"/>
              </a:spcBef>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带宽为 </a:t>
            </a:r>
            <a:r>
              <a:rPr lang="en-US" altLang="zh-CN" sz="2000" dirty="0">
                <a:solidFill>
                  <a:prstClr val="black"/>
                </a:solidFill>
                <a:latin typeface="Microsoft YaHei" panose="020B0503020204020204" pitchFamily="34" charset="-122"/>
                <a:ea typeface="Microsoft YaHei" panose="020B0503020204020204" pitchFamily="34" charset="-122"/>
              </a:rPr>
              <a:t>H </a:t>
            </a:r>
            <a:r>
              <a:rPr lang="zh-CN" altLang="zh-CN" sz="2000" dirty="0">
                <a:solidFill>
                  <a:prstClr val="black"/>
                </a:solidFill>
                <a:latin typeface="Microsoft YaHei" panose="020B0503020204020204" pitchFamily="34" charset="-122"/>
                <a:ea typeface="Microsoft YaHei" panose="020B0503020204020204" pitchFamily="34" charset="-122"/>
              </a:rPr>
              <a:t>赫兹，信噪比为</a:t>
            </a:r>
            <a:r>
              <a:rPr lang="en-US" altLang="zh-CN" sz="2000" dirty="0">
                <a:solidFill>
                  <a:prstClr val="black"/>
                </a:solidFill>
                <a:latin typeface="Microsoft YaHei" panose="020B0503020204020204" pitchFamily="34" charset="-122"/>
                <a:ea typeface="Microsoft YaHei" panose="020B0503020204020204" pitchFamily="34" charset="-122"/>
              </a:rPr>
              <a:t>S/N</a:t>
            </a:r>
            <a:r>
              <a:rPr lang="zh-CN" altLang="zh-CN" sz="2000" dirty="0">
                <a:solidFill>
                  <a:prstClr val="black"/>
                </a:solidFill>
                <a:latin typeface="Microsoft YaHei" panose="020B0503020204020204" pitchFamily="34" charset="-122"/>
                <a:ea typeface="Microsoft YaHei" panose="020B0503020204020204" pitchFamily="34" charset="-122"/>
              </a:rPr>
              <a:t>的任意信道的最大数据传输率为</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Hlog</a:t>
            </a:r>
            <a:r>
              <a:rPr lang="en-US" altLang="zh-CN" sz="2000" baseline="-25000" dirty="0">
                <a:solidFill>
                  <a:prstClr val="black"/>
                </a:solidFill>
                <a:latin typeface="Microsoft YaHei" panose="020B0503020204020204" pitchFamily="34" charset="-122"/>
                <a:ea typeface="Microsoft YaHei" panose="020B0503020204020204" pitchFamily="34" charset="-122"/>
              </a:rPr>
              <a:t>2</a:t>
            </a:r>
            <a:r>
              <a:rPr lang="en-US" altLang="zh-CN" sz="2000" dirty="0">
                <a:solidFill>
                  <a:prstClr val="black"/>
                </a:solidFill>
                <a:latin typeface="Microsoft YaHei" panose="020B0503020204020204" pitchFamily="34" charset="-122"/>
                <a:ea typeface="Microsoft YaHei" panose="020B0503020204020204" pitchFamily="34" charset="-122"/>
              </a:rPr>
              <a:t>(1 + S/N) (bps)</a:t>
            </a:r>
          </a:p>
          <a:p>
            <a:pPr marL="685800" lvl="1" indent="-228600">
              <a:spcBef>
                <a:spcPts val="600"/>
              </a:spcBef>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此式是利用信息论得出的，具有普遍意义</a:t>
            </a:r>
          </a:p>
          <a:p>
            <a:pPr marL="685800" lvl="1" indent="-228600">
              <a:spcBef>
                <a:spcPts val="600"/>
              </a:spcBef>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与信号电平级数、采样速度无关</a:t>
            </a:r>
          </a:p>
          <a:p>
            <a:pPr marL="685800" lvl="1" indent="-228600">
              <a:spcBef>
                <a:spcPts val="600"/>
              </a:spcBef>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此式仅是上限，难以达到</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96654E8-8C1C-4911-AF90-A9BEFEC1D83C}"/>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505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sp>
        <p:nvSpPr>
          <p:cNvPr id="6" name="文本框 5">
            <a:extLst>
              <a:ext uri="{FF2B5EF4-FFF2-40B4-BE49-F238E27FC236}">
                <a16:creationId xmlns:a16="http://schemas.microsoft.com/office/drawing/2014/main" id="{8319FED6-598A-4E72-8A4A-E46FEB6BF15C}"/>
              </a:ext>
            </a:extLst>
          </p:cNvPr>
          <p:cNvSpPr txBox="1"/>
          <p:nvPr/>
        </p:nvSpPr>
        <p:spPr>
          <a:xfrm>
            <a:off x="583809" y="1427524"/>
            <a:ext cx="5914822" cy="3554178"/>
          </a:xfrm>
          <a:prstGeom prst="rect">
            <a:avLst/>
          </a:prstGeom>
          <a:noFill/>
        </p:spPr>
        <p:txBody>
          <a:bodyPr wrap="square">
            <a:spAutoFit/>
          </a:bodyPr>
          <a:lstStyle/>
          <a:p>
            <a:pPr marL="457200" indent="-457200">
              <a:lnSpc>
                <a:spcPct val="90000"/>
              </a:lnSpc>
              <a:buFont typeface="Wingdings" pitchFamily="2" charset="2"/>
              <a:buChar char="Ø"/>
            </a:pPr>
            <a:r>
              <a:rPr lang="zh-CN" altLang="en-US" sz="2800" dirty="0">
                <a:solidFill>
                  <a:srgbClr val="5B307E"/>
                </a:solidFill>
                <a:latin typeface="微软雅黑" panose="020B0503020204020204" pitchFamily="34" charset="-122"/>
                <a:ea typeface="微软雅黑" panose="020B0503020204020204" pitchFamily="34" charset="-122"/>
              </a:rPr>
              <a:t>信息量</a:t>
            </a: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根据香农理论，一条消息包含信息的多少称为信息量</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信息量的大小与消息所描述事件的出现概率有关</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一条消息所荷载的信息量等于它所表示的事件发生的概率</a:t>
            </a:r>
            <a:r>
              <a:rPr lang="en-US" altLang="zh-CN" sz="2400" i="1"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的倒数的对数</a:t>
            </a:r>
          </a:p>
          <a:p>
            <a:pPr eaLnBrk="1" hangingPunct="1">
              <a:lnSpc>
                <a:spcPts val="3200"/>
              </a:lnSpc>
              <a:spcBef>
                <a:spcPts val="600"/>
              </a:spcBef>
            </a:pPr>
            <a:endParaRPr lang="zh-CN" altLang="en-US"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59DB8BD-4D30-446C-8F74-25DE80C31191}"/>
              </a:ext>
            </a:extLst>
          </p:cNvPr>
          <p:cNvSpPr txBox="1"/>
          <p:nvPr/>
        </p:nvSpPr>
        <p:spPr>
          <a:xfrm>
            <a:off x="6679809" y="4009321"/>
            <a:ext cx="5343869" cy="1698350"/>
          </a:xfrm>
          <a:prstGeom prst="rect">
            <a:avLst/>
          </a:prstGeom>
          <a:solidFill>
            <a:schemeClr val="accent6">
              <a:lumMod val="40000"/>
              <a:lumOff val="60000"/>
            </a:schemeClr>
          </a:solidFill>
        </p:spPr>
        <p:txBody>
          <a:bodyPr wrap="square">
            <a:spAutoFit/>
          </a:bodyPr>
          <a:lstStyle/>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如消息表示的事件是必然事件</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，则该消息不含有任何信息量</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如消息表示的事件根本不可能发生</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0) </a:t>
            </a:r>
            <a:r>
              <a:rPr lang="zh-CN" altLang="en-US" sz="2200" dirty="0">
                <a:latin typeface="微软雅黑" panose="020B0503020204020204" pitchFamily="34" charset="-122"/>
                <a:ea typeface="微软雅黑" panose="020B0503020204020204" pitchFamily="34" charset="-122"/>
              </a:rPr>
              <a:t>，则该消息含有无穷的信息量</a:t>
            </a:r>
          </a:p>
        </p:txBody>
      </p:sp>
      <p:graphicFrame>
        <p:nvGraphicFramePr>
          <p:cNvPr id="23" name="Object 8">
            <a:extLst>
              <a:ext uri="{FF2B5EF4-FFF2-40B4-BE49-F238E27FC236}">
                <a16:creationId xmlns:a16="http://schemas.microsoft.com/office/drawing/2014/main" id="{0515E5C2-810A-4E88-AD04-28B616416E02}"/>
              </a:ext>
            </a:extLst>
          </p:cNvPr>
          <p:cNvGraphicFramePr>
            <a:graphicFrameLocks noChangeAspect="1"/>
          </p:cNvGraphicFramePr>
          <p:nvPr/>
        </p:nvGraphicFramePr>
        <p:xfrm>
          <a:off x="1591308" y="4702206"/>
          <a:ext cx="2651830" cy="830996"/>
        </p:xfrm>
        <a:graphic>
          <a:graphicData uri="http://schemas.openxmlformats.org/presentationml/2006/ole">
            <mc:AlternateContent xmlns:mc="http://schemas.openxmlformats.org/markup-compatibility/2006">
              <mc:Choice xmlns:v="urn:schemas-microsoft-com:vml" Requires="v">
                <p:oleObj spid="_x0000_s4098" name="Equation" r:id="rId4" imgW="1320227" imgH="418918" progId="Equation.DSMT4">
                  <p:embed/>
                </p:oleObj>
              </mc:Choice>
              <mc:Fallback>
                <p:oleObj name="Equation" r:id="rId4" imgW="1320227" imgH="418918" progId="Equation.DSMT4">
                  <p:embed/>
                  <p:pic>
                    <p:nvPicPr>
                      <p:cNvPr id="23" name="Object 8">
                        <a:extLst>
                          <a:ext uri="{FF2B5EF4-FFF2-40B4-BE49-F238E27FC236}">
                            <a16:creationId xmlns:a16="http://schemas.microsoft.com/office/drawing/2014/main" id="{0515E5C2-810A-4E88-AD04-28B616416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308" y="4702206"/>
                        <a:ext cx="2651830" cy="830996"/>
                      </a:xfrm>
                      <a:prstGeom prst="rect">
                        <a:avLst/>
                      </a:prstGeom>
                      <a:noFill/>
                      <a:ln>
                        <a:noFill/>
                      </a:ln>
                    </p:spPr>
                  </p:pic>
                </p:oleObj>
              </mc:Fallback>
            </mc:AlternateContent>
          </a:graphicData>
        </a:graphic>
      </p:graphicFrame>
      <p:sp>
        <p:nvSpPr>
          <p:cNvPr id="25" name="文本框 24">
            <a:extLst>
              <a:ext uri="{FF2B5EF4-FFF2-40B4-BE49-F238E27FC236}">
                <a16:creationId xmlns:a16="http://schemas.microsoft.com/office/drawing/2014/main" id="{06F1C680-3C28-48D4-A3E3-2752721C230F}"/>
              </a:ext>
            </a:extLst>
          </p:cNvPr>
          <p:cNvSpPr txBox="1"/>
          <p:nvPr/>
        </p:nvSpPr>
        <p:spPr>
          <a:xfrm>
            <a:off x="691016" y="5674645"/>
            <a:ext cx="6096000" cy="461665"/>
          </a:xfrm>
          <a:prstGeom prst="rect">
            <a:avLst/>
          </a:prstGeom>
          <a:noFill/>
        </p:spPr>
        <p:txBody>
          <a:bodyPr wrap="square">
            <a:spAutoFit/>
          </a:bodyPr>
          <a:lstStyle/>
          <a:p>
            <a:r>
              <a:rPr lang="zh-CN" altLang="en-US" sz="2400" kern="0" dirty="0">
                <a:latin typeface="微软雅黑" panose="020B0503020204020204" pitchFamily="34" charset="-122"/>
                <a:ea typeface="微软雅黑" panose="020B0503020204020204" pitchFamily="34" charset="-122"/>
              </a:rPr>
              <a:t>通常用比特作为信息量的单位</a:t>
            </a:r>
            <a:endParaRPr lang="zh-CN" altLang="en-US" sz="2400" dirty="0">
              <a:latin typeface="微软雅黑" panose="020B0503020204020204" pitchFamily="34" charset="-122"/>
              <a:ea typeface="微软雅黑" panose="020B0503020204020204" pitchFamily="34" charset="-122"/>
            </a:endParaRPr>
          </a:p>
        </p:txBody>
      </p:sp>
      <p:sp>
        <p:nvSpPr>
          <p:cNvPr id="14" name="内容占位符 2">
            <a:extLst>
              <a:ext uri="{FF2B5EF4-FFF2-40B4-BE49-F238E27FC236}">
                <a16:creationId xmlns:a16="http://schemas.microsoft.com/office/drawing/2014/main" id="{8A95382B-BC40-454B-8B75-0146F89DAD61}"/>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8" name="文本框 17">
            <a:extLst>
              <a:ext uri="{FF2B5EF4-FFF2-40B4-BE49-F238E27FC236}">
                <a16:creationId xmlns:a16="http://schemas.microsoft.com/office/drawing/2014/main" id="{786ABCBD-133E-4CEB-8191-03E8F5CB7B9D}"/>
              </a:ext>
            </a:extLst>
          </p:cNvPr>
          <p:cNvSpPr txBox="1"/>
          <p:nvPr/>
        </p:nvSpPr>
        <p:spPr>
          <a:xfrm>
            <a:off x="6679809" y="1495365"/>
            <a:ext cx="5343869" cy="2108719"/>
          </a:xfrm>
          <a:prstGeom prst="rect">
            <a:avLst/>
          </a:prstGeom>
          <a:solidFill>
            <a:schemeClr val="accent6">
              <a:lumMod val="40000"/>
              <a:lumOff val="60000"/>
            </a:schemeClr>
          </a:solidFill>
        </p:spPr>
        <p:txBody>
          <a:bodyPr wrap="square">
            <a:spAutoFit/>
          </a:bodyPr>
          <a:lstStyle>
            <a:defPPr>
              <a:defRPr lang="zh-CN"/>
            </a:defPPr>
            <a:lvl1pPr>
              <a:lnSpc>
                <a:spcPts val="3100"/>
              </a:lnSpc>
              <a:defRPr sz="2000">
                <a:latin typeface="黑体" panose="02010609060101010101" pitchFamily="49" charset="-122"/>
                <a:ea typeface="黑体" panose="02010609060101010101" pitchFamily="49" charset="-122"/>
              </a:defRPr>
            </a:lvl1pPr>
          </a:lstStyle>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得到信息的过程就是获得新知识的过程</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概率信息是指一个随机事件发生之后，它所带给人们的新知识，或者说是对原来该事件不定度的解除量；是指事物运动状态和状态变化方式的客观反映</a:t>
            </a:r>
          </a:p>
        </p:txBody>
      </p:sp>
      <p:sp>
        <p:nvSpPr>
          <p:cNvPr id="2" name="对话气泡: 圆角矩形 1">
            <a:extLst>
              <a:ext uri="{FF2B5EF4-FFF2-40B4-BE49-F238E27FC236}">
                <a16:creationId xmlns:a16="http://schemas.microsoft.com/office/drawing/2014/main" id="{B852D676-A9E7-453E-BC69-3A0BB6699EAB}"/>
              </a:ext>
            </a:extLst>
          </p:cNvPr>
          <p:cNvSpPr/>
          <p:nvPr/>
        </p:nvSpPr>
        <p:spPr>
          <a:xfrm>
            <a:off x="5072396" y="4442998"/>
            <a:ext cx="1050875" cy="830996"/>
          </a:xfrm>
          <a:prstGeom prst="wedgeRoundRectCallout">
            <a:avLst>
              <a:gd name="adj1" fmla="val -110876"/>
              <a:gd name="adj2" fmla="val 31296"/>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solidFill>
                  <a:schemeClr val="accent2">
                    <a:lumMod val="50000"/>
                  </a:schemeClr>
                </a:solidFill>
                <a:latin typeface="微软雅黑" panose="020B0503020204020204" pitchFamily="34" charset="-122"/>
                <a:ea typeface="微软雅黑" panose="020B0503020204020204" pitchFamily="34" charset="-122"/>
              </a:rPr>
              <a:t>a</a:t>
            </a:r>
            <a:r>
              <a:rPr lang="zh-CN" altLang="en-US" sz="2000" dirty="0">
                <a:solidFill>
                  <a:schemeClr val="accent2">
                    <a:lumMod val="50000"/>
                  </a:schemeClr>
                </a:solidFill>
                <a:latin typeface="微软雅黑" panose="020B0503020204020204" pitchFamily="34" charset="-122"/>
                <a:ea typeface="微软雅黑" panose="020B0503020204020204" pitchFamily="34" charset="-122"/>
              </a:rPr>
              <a:t>表示进制</a:t>
            </a:r>
          </a:p>
        </p:txBody>
      </p:sp>
      <p:sp>
        <p:nvSpPr>
          <p:cNvPr id="15" name="对话气泡: 圆角矩形 14">
            <a:extLst>
              <a:ext uri="{FF2B5EF4-FFF2-40B4-BE49-F238E27FC236}">
                <a16:creationId xmlns:a16="http://schemas.microsoft.com/office/drawing/2014/main" id="{D6A49CE2-6A57-4984-984F-2085E88DC648}"/>
              </a:ext>
            </a:extLst>
          </p:cNvPr>
          <p:cNvSpPr/>
          <p:nvPr/>
        </p:nvSpPr>
        <p:spPr>
          <a:xfrm>
            <a:off x="4838156" y="5905477"/>
            <a:ext cx="3320950" cy="665959"/>
          </a:xfrm>
          <a:prstGeom prst="wedgeRoundRectCallout">
            <a:avLst>
              <a:gd name="adj1" fmla="val -63402"/>
              <a:gd name="adj2" fmla="val -155301"/>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solidFill>
                  <a:schemeClr val="accent2">
                    <a:lumMod val="50000"/>
                  </a:schemeClr>
                </a:solidFill>
              </a:rPr>
              <a:t>a=2</a:t>
            </a:r>
            <a:r>
              <a:rPr lang="zh-CN" altLang="en-US" sz="2000" dirty="0">
                <a:solidFill>
                  <a:schemeClr val="accent2">
                    <a:lumMod val="50000"/>
                  </a:schemeClr>
                </a:solidFill>
              </a:rPr>
              <a:t>时，</a:t>
            </a:r>
            <a:r>
              <a:rPr lang="en-US" altLang="zh-CN" sz="2000" dirty="0">
                <a:solidFill>
                  <a:schemeClr val="accent2">
                    <a:lumMod val="50000"/>
                  </a:schemeClr>
                </a:solidFill>
              </a:rPr>
              <a:t>I</a:t>
            </a:r>
            <a:r>
              <a:rPr lang="zh-CN" altLang="en-US" sz="2000" dirty="0">
                <a:solidFill>
                  <a:schemeClr val="accent2">
                    <a:lumMod val="50000"/>
                  </a:schemeClr>
                </a:solidFill>
              </a:rPr>
              <a:t>的单位为比特；</a:t>
            </a:r>
            <a:endParaRPr lang="en-US" altLang="zh-CN" sz="2000" dirty="0">
              <a:solidFill>
                <a:schemeClr val="accent2">
                  <a:lumMod val="50000"/>
                </a:schemeClr>
              </a:solidFill>
            </a:endParaRPr>
          </a:p>
          <a:p>
            <a:r>
              <a:rPr lang="en-US" altLang="zh-CN" sz="2000" dirty="0">
                <a:solidFill>
                  <a:schemeClr val="accent2">
                    <a:lumMod val="50000"/>
                  </a:schemeClr>
                </a:solidFill>
              </a:rPr>
              <a:t>a=</a:t>
            </a:r>
            <a:r>
              <a:rPr lang="zh-CN" altLang="en-US" sz="2000" dirty="0">
                <a:solidFill>
                  <a:schemeClr val="accent2">
                    <a:lumMod val="50000"/>
                  </a:schemeClr>
                </a:solidFill>
              </a:rPr>
              <a:t>自然数</a:t>
            </a:r>
            <a:r>
              <a:rPr lang="en-US" altLang="zh-CN" sz="2000" dirty="0">
                <a:solidFill>
                  <a:schemeClr val="accent2">
                    <a:lumMod val="50000"/>
                  </a:schemeClr>
                </a:solidFill>
              </a:rPr>
              <a:t>e</a:t>
            </a:r>
            <a:r>
              <a:rPr lang="zh-CN" altLang="en-US" sz="2000" dirty="0">
                <a:solidFill>
                  <a:schemeClr val="accent2">
                    <a:lumMod val="50000"/>
                  </a:schemeClr>
                </a:solidFill>
              </a:rPr>
              <a:t>，</a:t>
            </a:r>
            <a:r>
              <a:rPr lang="en-US" altLang="zh-CN" sz="2000" dirty="0">
                <a:solidFill>
                  <a:schemeClr val="accent2">
                    <a:lumMod val="50000"/>
                  </a:schemeClr>
                </a:solidFill>
              </a:rPr>
              <a:t>I</a:t>
            </a:r>
            <a:r>
              <a:rPr lang="zh-CN" altLang="en-US" sz="2000" dirty="0">
                <a:solidFill>
                  <a:schemeClr val="accent2">
                    <a:lumMod val="50000"/>
                  </a:schemeClr>
                </a:solidFill>
              </a:rPr>
              <a:t>的单位为奈特</a:t>
            </a:r>
          </a:p>
        </p:txBody>
      </p:sp>
      <p:sp>
        <p:nvSpPr>
          <p:cNvPr id="17" name="文本框 16">
            <a:extLst>
              <a:ext uri="{FF2B5EF4-FFF2-40B4-BE49-F238E27FC236}">
                <a16:creationId xmlns:a16="http://schemas.microsoft.com/office/drawing/2014/main" id="{0620BAE8-2BA4-4E58-A4D3-9962FA95E8A6}"/>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9758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16" name="文本框 15">
            <a:extLst>
              <a:ext uri="{FF2B5EF4-FFF2-40B4-BE49-F238E27FC236}">
                <a16:creationId xmlns:a16="http://schemas.microsoft.com/office/drawing/2014/main" id="{C30BDE58-025A-4A95-B54F-28D93C444BBB}"/>
              </a:ext>
            </a:extLst>
          </p:cNvPr>
          <p:cNvSpPr txBox="1"/>
          <p:nvPr/>
        </p:nvSpPr>
        <p:spPr>
          <a:xfrm>
            <a:off x="566991" y="1309496"/>
            <a:ext cx="3799655" cy="52322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举例：二元判断信息量</a:t>
            </a:r>
          </a:p>
        </p:txBody>
      </p:sp>
      <p:sp>
        <p:nvSpPr>
          <p:cNvPr id="12" name="Text Box 4">
            <a:extLst>
              <a:ext uri="{FF2B5EF4-FFF2-40B4-BE49-F238E27FC236}">
                <a16:creationId xmlns:a16="http://schemas.microsoft.com/office/drawing/2014/main" id="{02A8B354-D781-4D90-BD2E-3104EADD5A60}"/>
              </a:ext>
            </a:extLst>
          </p:cNvPr>
          <p:cNvSpPr txBox="1">
            <a:spLocks noChangeArrowheads="1"/>
          </p:cNvSpPr>
          <p:nvPr/>
        </p:nvSpPr>
        <p:spPr bwMode="auto">
          <a:xfrm>
            <a:off x="554180" y="1779265"/>
            <a:ext cx="5826419"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ts val="2900"/>
              </a:lnSpc>
              <a:spcBef>
                <a:spcPct val="20000"/>
              </a:spcBef>
            </a:pPr>
            <a:r>
              <a:rPr lang="zh-CN" altLang="en-US"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只灯泡，只知其中有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只灯丝已断，用</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节电池来测，问只需测几次就可接除其不定度</a:t>
            </a:r>
          </a:p>
        </p:txBody>
      </p:sp>
      <p:grpSp>
        <p:nvGrpSpPr>
          <p:cNvPr id="15" name="Group 54">
            <a:extLst>
              <a:ext uri="{FF2B5EF4-FFF2-40B4-BE49-F238E27FC236}">
                <a16:creationId xmlns:a16="http://schemas.microsoft.com/office/drawing/2014/main" id="{479CD312-293D-4625-8BB2-AE1930AB4C0C}"/>
              </a:ext>
            </a:extLst>
          </p:cNvPr>
          <p:cNvGrpSpPr>
            <a:grpSpLocks/>
          </p:cNvGrpSpPr>
          <p:nvPr/>
        </p:nvGrpSpPr>
        <p:grpSpPr bwMode="auto">
          <a:xfrm>
            <a:off x="621506" y="2621263"/>
            <a:ext cx="5647047" cy="1295400"/>
            <a:chOff x="432" y="2784"/>
            <a:chExt cx="5184" cy="1392"/>
          </a:xfrm>
        </p:grpSpPr>
        <p:sp>
          <p:nvSpPr>
            <p:cNvPr id="17" name="Freeform 7">
              <a:extLst>
                <a:ext uri="{FF2B5EF4-FFF2-40B4-BE49-F238E27FC236}">
                  <a16:creationId xmlns:a16="http://schemas.microsoft.com/office/drawing/2014/main" id="{FBB03177-51C0-4F28-B440-0373A46F5897}"/>
                </a:ext>
              </a:extLst>
            </p:cNvPr>
            <p:cNvSpPr>
              <a:spLocks/>
            </p:cNvSpPr>
            <p:nvPr/>
          </p:nvSpPr>
          <p:spPr bwMode="auto">
            <a:xfrm>
              <a:off x="1655" y="3371"/>
              <a:ext cx="55"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19" name="Freeform 8">
              <a:extLst>
                <a:ext uri="{FF2B5EF4-FFF2-40B4-BE49-F238E27FC236}">
                  <a16:creationId xmlns:a16="http://schemas.microsoft.com/office/drawing/2014/main" id="{669D0EDD-EBD6-4954-B092-9EEEFAC2944B}"/>
                </a:ext>
              </a:extLst>
            </p:cNvPr>
            <p:cNvSpPr>
              <a:spLocks/>
            </p:cNvSpPr>
            <p:nvPr/>
          </p:nvSpPr>
          <p:spPr bwMode="auto">
            <a:xfrm>
              <a:off x="1647"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20" name="Freeform 9">
              <a:extLst>
                <a:ext uri="{FF2B5EF4-FFF2-40B4-BE49-F238E27FC236}">
                  <a16:creationId xmlns:a16="http://schemas.microsoft.com/office/drawing/2014/main" id="{E47F2579-B008-4EE6-9318-62CC65EA8B98}"/>
                </a:ext>
              </a:extLst>
            </p:cNvPr>
            <p:cNvSpPr>
              <a:spLocks noEditPoints="1"/>
            </p:cNvSpPr>
            <p:nvPr/>
          </p:nvSpPr>
          <p:spPr bwMode="auto">
            <a:xfrm>
              <a:off x="1647"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21" name="Freeform 10">
              <a:extLst>
                <a:ext uri="{FF2B5EF4-FFF2-40B4-BE49-F238E27FC236}">
                  <a16:creationId xmlns:a16="http://schemas.microsoft.com/office/drawing/2014/main" id="{27B868BD-D4B5-4283-8C20-1ABBEE9FBA2D}"/>
                </a:ext>
              </a:extLst>
            </p:cNvPr>
            <p:cNvSpPr>
              <a:spLocks/>
            </p:cNvSpPr>
            <p:nvPr/>
          </p:nvSpPr>
          <p:spPr bwMode="auto">
            <a:xfrm>
              <a:off x="1597"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002060"/>
              </a:solidFill>
              <a:round/>
              <a:headEnd/>
              <a:tailEnd/>
            </a:ln>
          </p:spPr>
          <p:txBody>
            <a:bodyPr/>
            <a:lstStyle/>
            <a:p>
              <a:endParaRPr lang="zh-CN" altLang="en-US"/>
            </a:p>
          </p:txBody>
        </p:sp>
        <p:sp>
          <p:nvSpPr>
            <p:cNvPr id="24" name="Freeform 11">
              <a:extLst>
                <a:ext uri="{FF2B5EF4-FFF2-40B4-BE49-F238E27FC236}">
                  <a16:creationId xmlns:a16="http://schemas.microsoft.com/office/drawing/2014/main" id="{56243286-58CF-409D-9EB2-BFBE63274C32}"/>
                </a:ext>
              </a:extLst>
            </p:cNvPr>
            <p:cNvSpPr>
              <a:spLocks/>
            </p:cNvSpPr>
            <p:nvPr/>
          </p:nvSpPr>
          <p:spPr bwMode="auto">
            <a:xfrm>
              <a:off x="1201"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26" name="Freeform 12">
              <a:extLst>
                <a:ext uri="{FF2B5EF4-FFF2-40B4-BE49-F238E27FC236}">
                  <a16:creationId xmlns:a16="http://schemas.microsoft.com/office/drawing/2014/main" id="{3F03BA5B-48EF-4E6B-AAB4-73405D9A5FEF}"/>
                </a:ext>
              </a:extLst>
            </p:cNvPr>
            <p:cNvSpPr>
              <a:spLocks/>
            </p:cNvSpPr>
            <p:nvPr/>
          </p:nvSpPr>
          <p:spPr bwMode="auto">
            <a:xfrm>
              <a:off x="1193"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27" name="Freeform 13">
              <a:extLst>
                <a:ext uri="{FF2B5EF4-FFF2-40B4-BE49-F238E27FC236}">
                  <a16:creationId xmlns:a16="http://schemas.microsoft.com/office/drawing/2014/main" id="{39E87C18-130F-44E1-AD05-C191896096C6}"/>
                </a:ext>
              </a:extLst>
            </p:cNvPr>
            <p:cNvSpPr>
              <a:spLocks noEditPoints="1"/>
            </p:cNvSpPr>
            <p:nvPr/>
          </p:nvSpPr>
          <p:spPr bwMode="auto">
            <a:xfrm>
              <a:off x="1194"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28" name="Freeform 14">
              <a:extLst>
                <a:ext uri="{FF2B5EF4-FFF2-40B4-BE49-F238E27FC236}">
                  <a16:creationId xmlns:a16="http://schemas.microsoft.com/office/drawing/2014/main" id="{8B417251-2CA8-4EF3-99C0-CF5332FB193B}"/>
                </a:ext>
              </a:extLst>
            </p:cNvPr>
            <p:cNvSpPr>
              <a:spLocks/>
            </p:cNvSpPr>
            <p:nvPr/>
          </p:nvSpPr>
          <p:spPr bwMode="auto">
            <a:xfrm>
              <a:off x="1143" y="3072"/>
              <a:ext cx="171"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1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002060"/>
              </a:solidFill>
              <a:round/>
              <a:headEnd/>
              <a:tailEnd/>
            </a:ln>
          </p:spPr>
          <p:txBody>
            <a:bodyPr/>
            <a:lstStyle/>
            <a:p>
              <a:endParaRPr lang="zh-CN" altLang="en-US"/>
            </a:p>
          </p:txBody>
        </p:sp>
        <p:sp>
          <p:nvSpPr>
            <p:cNvPr id="29" name="Freeform 15">
              <a:extLst>
                <a:ext uri="{FF2B5EF4-FFF2-40B4-BE49-F238E27FC236}">
                  <a16:creationId xmlns:a16="http://schemas.microsoft.com/office/drawing/2014/main" id="{DA6E078E-455B-490F-9867-89B30AA187C2}"/>
                </a:ext>
              </a:extLst>
            </p:cNvPr>
            <p:cNvSpPr>
              <a:spLocks/>
            </p:cNvSpPr>
            <p:nvPr/>
          </p:nvSpPr>
          <p:spPr bwMode="auto">
            <a:xfrm>
              <a:off x="4376"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30" name="Freeform 16">
              <a:extLst>
                <a:ext uri="{FF2B5EF4-FFF2-40B4-BE49-F238E27FC236}">
                  <a16:creationId xmlns:a16="http://schemas.microsoft.com/office/drawing/2014/main" id="{9F692989-356D-4296-B87B-7DE777179EF6}"/>
                </a:ext>
              </a:extLst>
            </p:cNvPr>
            <p:cNvSpPr>
              <a:spLocks/>
            </p:cNvSpPr>
            <p:nvPr/>
          </p:nvSpPr>
          <p:spPr bwMode="auto">
            <a:xfrm>
              <a:off x="4368"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31" name="Freeform 17">
              <a:extLst>
                <a:ext uri="{FF2B5EF4-FFF2-40B4-BE49-F238E27FC236}">
                  <a16:creationId xmlns:a16="http://schemas.microsoft.com/office/drawing/2014/main" id="{5F204306-DE28-41AA-9BB4-D74B0AF8A89E}"/>
                </a:ext>
              </a:extLst>
            </p:cNvPr>
            <p:cNvSpPr>
              <a:spLocks noEditPoints="1"/>
            </p:cNvSpPr>
            <p:nvPr/>
          </p:nvSpPr>
          <p:spPr bwMode="auto">
            <a:xfrm>
              <a:off x="4369"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32" name="Freeform 18">
              <a:extLst>
                <a:ext uri="{FF2B5EF4-FFF2-40B4-BE49-F238E27FC236}">
                  <a16:creationId xmlns:a16="http://schemas.microsoft.com/office/drawing/2014/main" id="{1BC10540-42A2-42D0-977A-584F80FB45B7}"/>
                </a:ext>
              </a:extLst>
            </p:cNvPr>
            <p:cNvSpPr>
              <a:spLocks/>
            </p:cNvSpPr>
            <p:nvPr/>
          </p:nvSpPr>
          <p:spPr bwMode="auto">
            <a:xfrm>
              <a:off x="4318" y="3072"/>
              <a:ext cx="171" cy="249"/>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1 h 578"/>
                <a:gd name="T18" fmla="*/ 0 w 512"/>
                <a:gd name="T19" fmla="*/ 1 h 578"/>
                <a:gd name="T20" fmla="*/ 0 w 512"/>
                <a:gd name="T21" fmla="*/ 1 h 578"/>
                <a:gd name="T22" fmla="*/ 0 w 512"/>
                <a:gd name="T23" fmla="*/ 1 h 578"/>
                <a:gd name="T24" fmla="*/ 0 w 512"/>
                <a:gd name="T25" fmla="*/ 2 h 578"/>
                <a:gd name="T26" fmla="*/ 0 w 512"/>
                <a:gd name="T27" fmla="*/ 2 h 578"/>
                <a:gd name="T28" fmla="*/ 0 w 512"/>
                <a:gd name="T29" fmla="*/ 2 h 578"/>
                <a:gd name="T30" fmla="*/ 0 w 512"/>
                <a:gd name="T31" fmla="*/ 2 h 578"/>
                <a:gd name="T32" fmla="*/ 0 w 512"/>
                <a:gd name="T33" fmla="*/ 2 h 578"/>
                <a:gd name="T34" fmla="*/ 0 w 512"/>
                <a:gd name="T35" fmla="*/ 3 h 578"/>
                <a:gd name="T36" fmla="*/ 0 w 512"/>
                <a:gd name="T37" fmla="*/ 3 h 578"/>
                <a:gd name="T38" fmla="*/ 0 w 512"/>
                <a:gd name="T39" fmla="*/ 3 h 578"/>
                <a:gd name="T40" fmla="*/ 0 w 512"/>
                <a:gd name="T41" fmla="*/ 3 h 578"/>
                <a:gd name="T42" fmla="*/ 0 w 512"/>
                <a:gd name="T43" fmla="*/ 4 h 578"/>
                <a:gd name="T44" fmla="*/ 0 w 512"/>
                <a:gd name="T45" fmla="*/ 4 h 578"/>
                <a:gd name="T46" fmla="*/ 1 w 512"/>
                <a:gd name="T47" fmla="*/ 4 h 578"/>
                <a:gd name="T48" fmla="*/ 0 w 512"/>
                <a:gd name="T49" fmla="*/ 3 h 578"/>
                <a:gd name="T50" fmla="*/ 1 w 512"/>
                <a:gd name="T51" fmla="*/ 3 h 578"/>
                <a:gd name="T52" fmla="*/ 1 w 512"/>
                <a:gd name="T53" fmla="*/ 3 h 578"/>
                <a:gd name="T54" fmla="*/ 1 w 512"/>
                <a:gd name="T55" fmla="*/ 3 h 578"/>
                <a:gd name="T56" fmla="*/ 1 w 512"/>
                <a:gd name="T57" fmla="*/ 2 h 578"/>
                <a:gd name="T58" fmla="*/ 1 w 512"/>
                <a:gd name="T59" fmla="*/ 2 h 578"/>
                <a:gd name="T60" fmla="*/ 1 w 512"/>
                <a:gd name="T61" fmla="*/ 2 h 578"/>
                <a:gd name="T62" fmla="*/ 1 w 512"/>
                <a:gd name="T63" fmla="*/ 2 h 578"/>
                <a:gd name="T64" fmla="*/ 1 w 512"/>
                <a:gd name="T65" fmla="*/ 2 h 578"/>
                <a:gd name="T66" fmla="*/ 1 w 512"/>
                <a:gd name="T67" fmla="*/ 1 h 578"/>
                <a:gd name="T68" fmla="*/ 1 w 512"/>
                <a:gd name="T69" fmla="*/ 1 h 578"/>
                <a:gd name="T70" fmla="*/ 1 w 512"/>
                <a:gd name="T71" fmla="*/ 1 h 578"/>
                <a:gd name="T72" fmla="*/ 1 w 512"/>
                <a:gd name="T73" fmla="*/ 1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002060"/>
              </a:solidFill>
              <a:round/>
              <a:headEnd/>
              <a:tailEnd/>
            </a:ln>
          </p:spPr>
          <p:txBody>
            <a:bodyPr/>
            <a:lstStyle/>
            <a:p>
              <a:endParaRPr lang="zh-CN" altLang="en-US"/>
            </a:p>
          </p:txBody>
        </p:sp>
        <p:sp>
          <p:nvSpPr>
            <p:cNvPr id="33" name="Freeform 19">
              <a:extLst>
                <a:ext uri="{FF2B5EF4-FFF2-40B4-BE49-F238E27FC236}">
                  <a16:creationId xmlns:a16="http://schemas.microsoft.com/office/drawing/2014/main" id="{AC0B2F25-5617-40E0-A74B-73CF822CB6B1}"/>
                </a:ext>
              </a:extLst>
            </p:cNvPr>
            <p:cNvSpPr>
              <a:spLocks/>
            </p:cNvSpPr>
            <p:nvPr/>
          </p:nvSpPr>
          <p:spPr bwMode="auto">
            <a:xfrm>
              <a:off x="3923"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34" name="Freeform 20">
              <a:extLst>
                <a:ext uri="{FF2B5EF4-FFF2-40B4-BE49-F238E27FC236}">
                  <a16:creationId xmlns:a16="http://schemas.microsoft.com/office/drawing/2014/main" id="{7991E532-7BE2-4599-AB5C-055C79A22A71}"/>
                </a:ext>
              </a:extLst>
            </p:cNvPr>
            <p:cNvSpPr>
              <a:spLocks/>
            </p:cNvSpPr>
            <p:nvPr/>
          </p:nvSpPr>
          <p:spPr bwMode="auto">
            <a:xfrm>
              <a:off x="3914"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35" name="Freeform 21">
              <a:extLst>
                <a:ext uri="{FF2B5EF4-FFF2-40B4-BE49-F238E27FC236}">
                  <a16:creationId xmlns:a16="http://schemas.microsoft.com/office/drawing/2014/main" id="{AAB416DB-6412-4697-8D63-7CE1387410FA}"/>
                </a:ext>
              </a:extLst>
            </p:cNvPr>
            <p:cNvSpPr>
              <a:spLocks noEditPoints="1"/>
            </p:cNvSpPr>
            <p:nvPr/>
          </p:nvSpPr>
          <p:spPr bwMode="auto">
            <a:xfrm>
              <a:off x="3915"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36" name="Freeform 22">
              <a:extLst>
                <a:ext uri="{FF2B5EF4-FFF2-40B4-BE49-F238E27FC236}">
                  <a16:creationId xmlns:a16="http://schemas.microsoft.com/office/drawing/2014/main" id="{4D1D91EE-1AEA-4825-882F-4CE1B6809793}"/>
                </a:ext>
              </a:extLst>
            </p:cNvPr>
            <p:cNvSpPr>
              <a:spLocks/>
            </p:cNvSpPr>
            <p:nvPr/>
          </p:nvSpPr>
          <p:spPr bwMode="auto">
            <a:xfrm>
              <a:off x="3865"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002060"/>
              </a:solidFill>
              <a:round/>
              <a:headEnd/>
              <a:tailEnd/>
            </a:ln>
          </p:spPr>
          <p:txBody>
            <a:bodyPr/>
            <a:lstStyle/>
            <a:p>
              <a:endParaRPr lang="zh-CN" altLang="en-US"/>
            </a:p>
          </p:txBody>
        </p:sp>
        <p:sp>
          <p:nvSpPr>
            <p:cNvPr id="37" name="Freeform 23">
              <a:extLst>
                <a:ext uri="{FF2B5EF4-FFF2-40B4-BE49-F238E27FC236}">
                  <a16:creationId xmlns:a16="http://schemas.microsoft.com/office/drawing/2014/main" id="{F080793E-B5F6-451F-A9AA-1CC14BD08EDD}"/>
                </a:ext>
              </a:extLst>
            </p:cNvPr>
            <p:cNvSpPr>
              <a:spLocks/>
            </p:cNvSpPr>
            <p:nvPr/>
          </p:nvSpPr>
          <p:spPr bwMode="auto">
            <a:xfrm>
              <a:off x="3469"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38" name="Freeform 24">
              <a:extLst>
                <a:ext uri="{FF2B5EF4-FFF2-40B4-BE49-F238E27FC236}">
                  <a16:creationId xmlns:a16="http://schemas.microsoft.com/office/drawing/2014/main" id="{2936A221-4136-4E42-ADA1-CC90CF71778A}"/>
                </a:ext>
              </a:extLst>
            </p:cNvPr>
            <p:cNvSpPr>
              <a:spLocks/>
            </p:cNvSpPr>
            <p:nvPr/>
          </p:nvSpPr>
          <p:spPr bwMode="auto">
            <a:xfrm>
              <a:off x="3461" y="3305"/>
              <a:ext cx="71"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39" name="Freeform 25">
              <a:extLst>
                <a:ext uri="{FF2B5EF4-FFF2-40B4-BE49-F238E27FC236}">
                  <a16:creationId xmlns:a16="http://schemas.microsoft.com/office/drawing/2014/main" id="{ED09CB63-2E37-471D-AEC9-40204F1AA12C}"/>
                </a:ext>
              </a:extLst>
            </p:cNvPr>
            <p:cNvSpPr>
              <a:spLocks noEditPoints="1"/>
            </p:cNvSpPr>
            <p:nvPr/>
          </p:nvSpPr>
          <p:spPr bwMode="auto">
            <a:xfrm>
              <a:off x="3461" y="3324"/>
              <a:ext cx="72"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40" name="Freeform 26">
              <a:extLst>
                <a:ext uri="{FF2B5EF4-FFF2-40B4-BE49-F238E27FC236}">
                  <a16:creationId xmlns:a16="http://schemas.microsoft.com/office/drawing/2014/main" id="{8286B265-0722-4723-A0A5-AC4C8CF18CFA}"/>
                </a:ext>
              </a:extLst>
            </p:cNvPr>
            <p:cNvSpPr>
              <a:spLocks/>
            </p:cNvSpPr>
            <p:nvPr/>
          </p:nvSpPr>
          <p:spPr bwMode="auto">
            <a:xfrm>
              <a:off x="3411"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002060"/>
              </a:solidFill>
              <a:round/>
              <a:headEnd/>
              <a:tailEnd/>
            </a:ln>
          </p:spPr>
          <p:txBody>
            <a:bodyPr/>
            <a:lstStyle/>
            <a:p>
              <a:endParaRPr lang="zh-CN" altLang="en-US"/>
            </a:p>
          </p:txBody>
        </p:sp>
        <p:sp>
          <p:nvSpPr>
            <p:cNvPr id="41" name="Freeform 27">
              <a:extLst>
                <a:ext uri="{FF2B5EF4-FFF2-40B4-BE49-F238E27FC236}">
                  <a16:creationId xmlns:a16="http://schemas.microsoft.com/office/drawing/2014/main" id="{9FE4B6EE-0A86-4FF8-8C89-1E02CDB1DE9F}"/>
                </a:ext>
              </a:extLst>
            </p:cNvPr>
            <p:cNvSpPr>
              <a:spLocks/>
            </p:cNvSpPr>
            <p:nvPr/>
          </p:nvSpPr>
          <p:spPr bwMode="auto">
            <a:xfrm>
              <a:off x="3015"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42" name="Freeform 28">
              <a:extLst>
                <a:ext uri="{FF2B5EF4-FFF2-40B4-BE49-F238E27FC236}">
                  <a16:creationId xmlns:a16="http://schemas.microsoft.com/office/drawing/2014/main" id="{92532C82-9AD2-4FF3-90C0-F3872C0AAF96}"/>
                </a:ext>
              </a:extLst>
            </p:cNvPr>
            <p:cNvSpPr>
              <a:spLocks/>
            </p:cNvSpPr>
            <p:nvPr/>
          </p:nvSpPr>
          <p:spPr bwMode="auto">
            <a:xfrm>
              <a:off x="3007" y="3305"/>
              <a:ext cx="72"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43" name="Freeform 29">
              <a:extLst>
                <a:ext uri="{FF2B5EF4-FFF2-40B4-BE49-F238E27FC236}">
                  <a16:creationId xmlns:a16="http://schemas.microsoft.com/office/drawing/2014/main" id="{75928077-0BA7-4DE1-9431-183C7A1A25DA}"/>
                </a:ext>
              </a:extLst>
            </p:cNvPr>
            <p:cNvSpPr>
              <a:spLocks noEditPoints="1"/>
            </p:cNvSpPr>
            <p:nvPr/>
          </p:nvSpPr>
          <p:spPr bwMode="auto">
            <a:xfrm>
              <a:off x="3008" y="3324"/>
              <a:ext cx="71"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44" name="Freeform 30">
              <a:extLst>
                <a:ext uri="{FF2B5EF4-FFF2-40B4-BE49-F238E27FC236}">
                  <a16:creationId xmlns:a16="http://schemas.microsoft.com/office/drawing/2014/main" id="{996C645A-EE83-4CFD-BF9D-0A09708CAEA1}"/>
                </a:ext>
              </a:extLst>
            </p:cNvPr>
            <p:cNvSpPr>
              <a:spLocks/>
            </p:cNvSpPr>
            <p:nvPr/>
          </p:nvSpPr>
          <p:spPr bwMode="auto">
            <a:xfrm>
              <a:off x="2958"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002060"/>
              </a:solidFill>
              <a:round/>
              <a:headEnd/>
              <a:tailEnd/>
            </a:ln>
          </p:spPr>
          <p:txBody>
            <a:bodyPr/>
            <a:lstStyle/>
            <a:p>
              <a:endParaRPr lang="zh-CN" altLang="en-US"/>
            </a:p>
          </p:txBody>
        </p:sp>
        <p:sp>
          <p:nvSpPr>
            <p:cNvPr id="45" name="Freeform 31">
              <a:extLst>
                <a:ext uri="{FF2B5EF4-FFF2-40B4-BE49-F238E27FC236}">
                  <a16:creationId xmlns:a16="http://schemas.microsoft.com/office/drawing/2014/main" id="{EB87B612-A0E5-465E-ABCC-0CB8A530E4FB}"/>
                </a:ext>
              </a:extLst>
            </p:cNvPr>
            <p:cNvSpPr>
              <a:spLocks/>
            </p:cNvSpPr>
            <p:nvPr/>
          </p:nvSpPr>
          <p:spPr bwMode="auto">
            <a:xfrm>
              <a:off x="2562"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46" name="Freeform 32">
              <a:extLst>
                <a:ext uri="{FF2B5EF4-FFF2-40B4-BE49-F238E27FC236}">
                  <a16:creationId xmlns:a16="http://schemas.microsoft.com/office/drawing/2014/main" id="{8E6F8B67-4EA5-4D38-8C60-581FDE10967A}"/>
                </a:ext>
              </a:extLst>
            </p:cNvPr>
            <p:cNvSpPr>
              <a:spLocks/>
            </p:cNvSpPr>
            <p:nvPr/>
          </p:nvSpPr>
          <p:spPr bwMode="auto">
            <a:xfrm>
              <a:off x="2554" y="3305"/>
              <a:ext cx="71"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47" name="Freeform 33">
              <a:extLst>
                <a:ext uri="{FF2B5EF4-FFF2-40B4-BE49-F238E27FC236}">
                  <a16:creationId xmlns:a16="http://schemas.microsoft.com/office/drawing/2014/main" id="{71E08CD2-4F5F-452A-B486-608ECB3A509D}"/>
                </a:ext>
              </a:extLst>
            </p:cNvPr>
            <p:cNvSpPr>
              <a:spLocks noEditPoints="1"/>
            </p:cNvSpPr>
            <p:nvPr/>
          </p:nvSpPr>
          <p:spPr bwMode="auto">
            <a:xfrm>
              <a:off x="2554"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48" name="Freeform 34">
              <a:extLst>
                <a:ext uri="{FF2B5EF4-FFF2-40B4-BE49-F238E27FC236}">
                  <a16:creationId xmlns:a16="http://schemas.microsoft.com/office/drawing/2014/main" id="{32DD6B96-B151-4084-A470-924E2D89CDE0}"/>
                </a:ext>
              </a:extLst>
            </p:cNvPr>
            <p:cNvSpPr>
              <a:spLocks/>
            </p:cNvSpPr>
            <p:nvPr/>
          </p:nvSpPr>
          <p:spPr bwMode="auto">
            <a:xfrm>
              <a:off x="2504"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headEnd/>
              <a:tailEnd/>
            </a:ln>
          </p:spPr>
          <p:txBody>
            <a:bodyPr/>
            <a:lstStyle/>
            <a:p>
              <a:endParaRPr lang="zh-CN" altLang="en-US"/>
            </a:p>
          </p:txBody>
        </p:sp>
        <p:sp>
          <p:nvSpPr>
            <p:cNvPr id="49" name="Freeform 35">
              <a:extLst>
                <a:ext uri="{FF2B5EF4-FFF2-40B4-BE49-F238E27FC236}">
                  <a16:creationId xmlns:a16="http://schemas.microsoft.com/office/drawing/2014/main" id="{F4984378-1AFA-4710-AF2F-C78C2A2CBDB8}"/>
                </a:ext>
              </a:extLst>
            </p:cNvPr>
            <p:cNvSpPr>
              <a:spLocks/>
            </p:cNvSpPr>
            <p:nvPr/>
          </p:nvSpPr>
          <p:spPr bwMode="auto">
            <a:xfrm>
              <a:off x="2109" y="3371"/>
              <a:ext cx="54"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002060"/>
              </a:solidFill>
              <a:round/>
              <a:headEnd/>
              <a:tailEnd/>
            </a:ln>
          </p:spPr>
          <p:txBody>
            <a:bodyPr/>
            <a:lstStyle/>
            <a:p>
              <a:endParaRPr lang="zh-CN" altLang="en-US"/>
            </a:p>
          </p:txBody>
        </p:sp>
        <p:sp>
          <p:nvSpPr>
            <p:cNvPr id="50" name="Freeform 36">
              <a:extLst>
                <a:ext uri="{FF2B5EF4-FFF2-40B4-BE49-F238E27FC236}">
                  <a16:creationId xmlns:a16="http://schemas.microsoft.com/office/drawing/2014/main" id="{66D594AF-411D-4EB6-86CA-CA18997ADDF4}"/>
                </a:ext>
              </a:extLst>
            </p:cNvPr>
            <p:cNvSpPr>
              <a:spLocks/>
            </p:cNvSpPr>
            <p:nvPr/>
          </p:nvSpPr>
          <p:spPr bwMode="auto">
            <a:xfrm>
              <a:off x="2100"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headEnd/>
              <a:tailEnd/>
            </a:ln>
          </p:spPr>
          <p:txBody>
            <a:bodyPr/>
            <a:lstStyle/>
            <a:p>
              <a:endParaRPr lang="zh-CN" altLang="en-US"/>
            </a:p>
          </p:txBody>
        </p:sp>
        <p:sp>
          <p:nvSpPr>
            <p:cNvPr id="51" name="Freeform 37">
              <a:extLst>
                <a:ext uri="{FF2B5EF4-FFF2-40B4-BE49-F238E27FC236}">
                  <a16:creationId xmlns:a16="http://schemas.microsoft.com/office/drawing/2014/main" id="{58AC58E8-4E46-47BE-8069-37274D2A05BB}"/>
                </a:ext>
              </a:extLst>
            </p:cNvPr>
            <p:cNvSpPr>
              <a:spLocks noEditPoints="1"/>
            </p:cNvSpPr>
            <p:nvPr/>
          </p:nvSpPr>
          <p:spPr bwMode="auto">
            <a:xfrm>
              <a:off x="2100"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headEnd/>
              <a:tailEnd/>
            </a:ln>
          </p:spPr>
          <p:txBody>
            <a:bodyPr/>
            <a:lstStyle/>
            <a:p>
              <a:endParaRPr lang="zh-CN" altLang="en-US"/>
            </a:p>
          </p:txBody>
        </p:sp>
        <p:sp>
          <p:nvSpPr>
            <p:cNvPr id="52" name="Freeform 38">
              <a:extLst>
                <a:ext uri="{FF2B5EF4-FFF2-40B4-BE49-F238E27FC236}">
                  <a16:creationId xmlns:a16="http://schemas.microsoft.com/office/drawing/2014/main" id="{2DA553BB-C830-4AF0-AE2F-5779FED958A7}"/>
                </a:ext>
              </a:extLst>
            </p:cNvPr>
            <p:cNvSpPr>
              <a:spLocks/>
            </p:cNvSpPr>
            <p:nvPr/>
          </p:nvSpPr>
          <p:spPr bwMode="auto">
            <a:xfrm>
              <a:off x="2050"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headEnd/>
              <a:tailEnd/>
            </a:ln>
          </p:spPr>
          <p:txBody>
            <a:bodyPr/>
            <a:lstStyle/>
            <a:p>
              <a:endParaRPr lang="zh-CN" altLang="en-US"/>
            </a:p>
          </p:txBody>
        </p:sp>
        <p:sp>
          <p:nvSpPr>
            <p:cNvPr id="53" name="Rectangle 5">
              <a:extLst>
                <a:ext uri="{FF2B5EF4-FFF2-40B4-BE49-F238E27FC236}">
                  <a16:creationId xmlns:a16="http://schemas.microsoft.com/office/drawing/2014/main" id="{8B338E3D-8508-478C-BA3D-E2E66DDCFAFB}"/>
                </a:ext>
              </a:extLst>
            </p:cNvPr>
            <p:cNvSpPr>
              <a:spLocks noChangeArrowheads="1"/>
            </p:cNvSpPr>
            <p:nvPr/>
          </p:nvSpPr>
          <p:spPr bwMode="auto">
            <a:xfrm>
              <a:off x="432" y="2784"/>
              <a:ext cx="5184" cy="1392"/>
            </a:xfrm>
            <a:prstGeom prst="rect">
              <a:avLst/>
            </a:prstGeom>
            <a:noFill/>
            <a:ln w="95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 name="Group 53">
              <a:extLst>
                <a:ext uri="{FF2B5EF4-FFF2-40B4-BE49-F238E27FC236}">
                  <a16:creationId xmlns:a16="http://schemas.microsoft.com/office/drawing/2014/main" id="{5C64256E-E770-4934-ABC7-D7146AA0BBF0}"/>
                </a:ext>
              </a:extLst>
            </p:cNvPr>
            <p:cNvGrpSpPr>
              <a:grpSpLocks/>
            </p:cNvGrpSpPr>
            <p:nvPr/>
          </p:nvGrpSpPr>
          <p:grpSpPr bwMode="auto">
            <a:xfrm>
              <a:off x="1344" y="3600"/>
              <a:ext cx="1488" cy="240"/>
              <a:chOff x="1344" y="3600"/>
              <a:chExt cx="1488" cy="240"/>
            </a:xfrm>
          </p:grpSpPr>
          <p:sp>
            <p:nvSpPr>
              <p:cNvPr id="55" name="Line 41">
                <a:extLst>
                  <a:ext uri="{FF2B5EF4-FFF2-40B4-BE49-F238E27FC236}">
                    <a16:creationId xmlns:a16="http://schemas.microsoft.com/office/drawing/2014/main" id="{12343EC3-02D9-4B6F-B5E9-CE2DE8C95AF1}"/>
                  </a:ext>
                </a:extLst>
              </p:cNvPr>
              <p:cNvSpPr>
                <a:spLocks noChangeShapeType="1"/>
              </p:cNvSpPr>
              <p:nvPr/>
            </p:nvSpPr>
            <p:spPr bwMode="auto">
              <a:xfrm flipV="1">
                <a:off x="1920" y="3600"/>
                <a:ext cx="0" cy="24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43">
                <a:extLst>
                  <a:ext uri="{FF2B5EF4-FFF2-40B4-BE49-F238E27FC236}">
                    <a16:creationId xmlns:a16="http://schemas.microsoft.com/office/drawing/2014/main" id="{DBDE684E-A08D-49F2-99E0-BEA5D8E1DF5D}"/>
                  </a:ext>
                </a:extLst>
              </p:cNvPr>
              <p:cNvSpPr>
                <a:spLocks noChangeShapeType="1"/>
              </p:cNvSpPr>
              <p:nvPr/>
            </p:nvSpPr>
            <p:spPr bwMode="auto">
              <a:xfrm>
                <a:off x="1968" y="3648"/>
                <a:ext cx="0" cy="144"/>
              </a:xfrm>
              <a:prstGeom prst="line">
                <a:avLst/>
              </a:prstGeom>
              <a:noFill/>
              <a:ln w="3810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45">
                <a:extLst>
                  <a:ext uri="{FF2B5EF4-FFF2-40B4-BE49-F238E27FC236}">
                    <a16:creationId xmlns:a16="http://schemas.microsoft.com/office/drawing/2014/main" id="{393170E2-936E-4C80-BC10-3DD417DD83B1}"/>
                  </a:ext>
                </a:extLst>
              </p:cNvPr>
              <p:cNvSpPr>
                <a:spLocks noChangeShapeType="1"/>
              </p:cNvSpPr>
              <p:nvPr/>
            </p:nvSpPr>
            <p:spPr bwMode="auto">
              <a:xfrm flipV="1">
                <a:off x="2016" y="3600"/>
                <a:ext cx="0" cy="24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46">
                <a:extLst>
                  <a:ext uri="{FF2B5EF4-FFF2-40B4-BE49-F238E27FC236}">
                    <a16:creationId xmlns:a16="http://schemas.microsoft.com/office/drawing/2014/main" id="{FD82844D-579B-45CA-948F-4FC8182E9967}"/>
                  </a:ext>
                </a:extLst>
              </p:cNvPr>
              <p:cNvSpPr>
                <a:spLocks noChangeShapeType="1"/>
              </p:cNvSpPr>
              <p:nvPr/>
            </p:nvSpPr>
            <p:spPr bwMode="auto">
              <a:xfrm flipH="1">
                <a:off x="2064" y="3648"/>
                <a:ext cx="0" cy="144"/>
              </a:xfrm>
              <a:prstGeom prst="line">
                <a:avLst/>
              </a:prstGeom>
              <a:noFill/>
              <a:ln w="38100">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47">
                <a:extLst>
                  <a:ext uri="{FF2B5EF4-FFF2-40B4-BE49-F238E27FC236}">
                    <a16:creationId xmlns:a16="http://schemas.microsoft.com/office/drawing/2014/main" id="{9553AFF7-9016-49BB-AC1D-764214CBCE25}"/>
                  </a:ext>
                </a:extLst>
              </p:cNvPr>
              <p:cNvSpPr>
                <a:spLocks noChangeShapeType="1"/>
              </p:cNvSpPr>
              <p:nvPr/>
            </p:nvSpPr>
            <p:spPr bwMode="auto">
              <a:xfrm flipH="1">
                <a:off x="1344" y="3696"/>
                <a:ext cx="576" cy="0"/>
              </a:xfrm>
              <a:prstGeom prst="line">
                <a:avLst/>
              </a:prstGeom>
              <a:noFill/>
              <a:ln w="952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48">
                <a:extLst>
                  <a:ext uri="{FF2B5EF4-FFF2-40B4-BE49-F238E27FC236}">
                    <a16:creationId xmlns:a16="http://schemas.microsoft.com/office/drawing/2014/main" id="{68EE4478-C001-4FEE-99E0-4008C9416318}"/>
                  </a:ext>
                </a:extLst>
              </p:cNvPr>
              <p:cNvSpPr>
                <a:spLocks noChangeShapeType="1"/>
              </p:cNvSpPr>
              <p:nvPr/>
            </p:nvSpPr>
            <p:spPr bwMode="auto">
              <a:xfrm>
                <a:off x="2064" y="3696"/>
                <a:ext cx="768" cy="0"/>
              </a:xfrm>
              <a:prstGeom prst="line">
                <a:avLst/>
              </a:prstGeom>
              <a:noFill/>
              <a:ln w="952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1" name="文本框 60">
            <a:extLst>
              <a:ext uri="{FF2B5EF4-FFF2-40B4-BE49-F238E27FC236}">
                <a16:creationId xmlns:a16="http://schemas.microsoft.com/office/drawing/2014/main" id="{26726F9E-59C9-4D34-A664-D5C5CC4FAB24}"/>
              </a:ext>
            </a:extLst>
          </p:cNvPr>
          <p:cNvSpPr txBox="1"/>
          <p:nvPr/>
        </p:nvSpPr>
        <p:spPr>
          <a:xfrm>
            <a:off x="566270" y="3955776"/>
            <a:ext cx="6006748" cy="117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每</a:t>
            </a:r>
            <a:r>
              <a:rPr lang="en-US" altLang="zh-CN" dirty="0"/>
              <a:t>1</a:t>
            </a:r>
            <a:r>
              <a:rPr lang="zh-CN" altLang="en-US" dirty="0"/>
              <a:t>次判断后我们可得到一个是</a:t>
            </a:r>
            <a:r>
              <a:rPr lang="en-US" altLang="zh-CN" dirty="0"/>
              <a:t>/</a:t>
            </a:r>
            <a:r>
              <a:rPr lang="zh-CN" altLang="en-US" dirty="0"/>
              <a:t>否信息，亦称二元信息。由于它是解除不定度的最小单位，由此定义出信息量的最小单位比特</a:t>
            </a:r>
            <a:r>
              <a:rPr lang="en-US" altLang="zh-CN" dirty="0"/>
              <a:t>(bit</a:t>
            </a:r>
            <a:r>
              <a:rPr lang="zh-CN" altLang="en-US" dirty="0"/>
              <a:t>＝</a:t>
            </a:r>
            <a:r>
              <a:rPr lang="en-US" altLang="zh-CN" dirty="0"/>
              <a:t>Binary Digits) </a:t>
            </a:r>
            <a:r>
              <a:rPr lang="zh-CN" altLang="en-US" dirty="0"/>
              <a:t>。</a:t>
            </a:r>
          </a:p>
        </p:txBody>
      </p:sp>
      <p:sp>
        <p:nvSpPr>
          <p:cNvPr id="63" name="Text Box 16">
            <a:extLst>
              <a:ext uri="{FF2B5EF4-FFF2-40B4-BE49-F238E27FC236}">
                <a16:creationId xmlns:a16="http://schemas.microsoft.com/office/drawing/2014/main" id="{30E1AF88-F077-49EC-8602-6E6A613DCF50}"/>
              </a:ext>
            </a:extLst>
          </p:cNvPr>
          <p:cNvSpPr txBox="1">
            <a:spLocks noChangeArrowheads="1"/>
          </p:cNvSpPr>
          <p:nvPr/>
        </p:nvSpPr>
        <p:spPr bwMode="auto">
          <a:xfrm>
            <a:off x="595262" y="5180379"/>
            <a:ext cx="5936812"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对于</a:t>
            </a:r>
            <a:r>
              <a:rPr lang="en-US" altLang="zh-CN" dirty="0"/>
              <a:t>8</a:t>
            </a:r>
            <a:r>
              <a:rPr lang="zh-CN" altLang="en-US" dirty="0"/>
              <a:t>只中任意一只灯泡都有可能断丝，因此这是一个等概率随机事件，故其概率为：</a:t>
            </a:r>
          </a:p>
        </p:txBody>
      </p:sp>
      <p:graphicFrame>
        <p:nvGraphicFramePr>
          <p:cNvPr id="64" name="Object 17">
            <a:extLst>
              <a:ext uri="{FF2B5EF4-FFF2-40B4-BE49-F238E27FC236}">
                <a16:creationId xmlns:a16="http://schemas.microsoft.com/office/drawing/2014/main" id="{7F428C15-5D68-4675-9480-870B036D791C}"/>
              </a:ext>
            </a:extLst>
          </p:cNvPr>
          <p:cNvGraphicFramePr>
            <a:graphicFrameLocks noChangeAspect="1"/>
          </p:cNvGraphicFramePr>
          <p:nvPr/>
        </p:nvGraphicFramePr>
        <p:xfrm>
          <a:off x="4546335" y="5588691"/>
          <a:ext cx="1126054" cy="402098"/>
        </p:xfrm>
        <a:graphic>
          <a:graphicData uri="http://schemas.openxmlformats.org/presentationml/2006/ole">
            <mc:AlternateContent xmlns:mc="http://schemas.openxmlformats.org/markup-compatibility/2006">
              <mc:Choice xmlns:v="urn:schemas-microsoft-com:vml" Requires="v">
                <p:oleObj spid="_x0000_s5123" name="Equation" r:id="rId4" imgW="672808" imgH="304668" progId="Equation.DSMT4">
                  <p:embed/>
                </p:oleObj>
              </mc:Choice>
              <mc:Fallback>
                <p:oleObj name="Equation" r:id="rId4" imgW="672808" imgH="304668" progId="Equation.DSMT4">
                  <p:embed/>
                  <p:pic>
                    <p:nvPicPr>
                      <p:cNvPr id="64" name="Object 17">
                        <a:extLst>
                          <a:ext uri="{FF2B5EF4-FFF2-40B4-BE49-F238E27FC236}">
                            <a16:creationId xmlns:a16="http://schemas.microsoft.com/office/drawing/2014/main" id="{7F428C15-5D68-4675-9480-870B036D7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335" y="5588691"/>
                        <a:ext cx="1126054" cy="402098"/>
                      </a:xfrm>
                      <a:prstGeom prst="rect">
                        <a:avLst/>
                      </a:prstGeom>
                      <a:solidFill>
                        <a:schemeClr val="accent5">
                          <a:lumMod val="50000"/>
                        </a:schemeClr>
                      </a:solidFill>
                      <a:ln>
                        <a:solidFill>
                          <a:srgbClr val="002060"/>
                        </a:solidFill>
                      </a:ln>
                      <a:effectLst/>
                    </p:spPr>
                  </p:pic>
                </p:oleObj>
              </mc:Fallback>
            </mc:AlternateContent>
          </a:graphicData>
        </a:graphic>
      </p:graphicFrame>
      <p:grpSp>
        <p:nvGrpSpPr>
          <p:cNvPr id="2" name="组合 1">
            <a:extLst>
              <a:ext uri="{FF2B5EF4-FFF2-40B4-BE49-F238E27FC236}">
                <a16:creationId xmlns:a16="http://schemas.microsoft.com/office/drawing/2014/main" id="{36CDD8A6-69F3-0A45-9758-EA16CD3FC2B3}"/>
              </a:ext>
            </a:extLst>
          </p:cNvPr>
          <p:cNvGrpSpPr/>
          <p:nvPr/>
        </p:nvGrpSpPr>
        <p:grpSpPr>
          <a:xfrm>
            <a:off x="3584279" y="6094387"/>
            <a:ext cx="2511721" cy="369332"/>
            <a:chOff x="3584279" y="5944259"/>
            <a:chExt cx="2511721" cy="369332"/>
          </a:xfrm>
        </p:grpSpPr>
        <p:sp>
          <p:nvSpPr>
            <p:cNvPr id="67" name="Text Box 20">
              <a:extLst>
                <a:ext uri="{FF2B5EF4-FFF2-40B4-BE49-F238E27FC236}">
                  <a16:creationId xmlns:a16="http://schemas.microsoft.com/office/drawing/2014/main" id="{59264254-7BCF-49BD-9AE3-BBDD2E911C89}"/>
                </a:ext>
              </a:extLst>
            </p:cNvPr>
            <p:cNvSpPr txBox="1">
              <a:spLocks noChangeArrowheads="1"/>
            </p:cNvSpPr>
            <p:nvPr/>
          </p:nvSpPr>
          <p:spPr bwMode="auto">
            <a:xfrm>
              <a:off x="5622055" y="5944259"/>
              <a:ext cx="473945" cy="369332"/>
            </a:xfrm>
            <a:prstGeom prst="rect">
              <a:avLst/>
            </a:prstGeom>
            <a:solidFill>
              <a:schemeClr val="accent5">
                <a:lumMod val="50000"/>
              </a:schemeClr>
            </a:solidFill>
            <a:ln>
              <a:noFill/>
            </a:ln>
            <a:effectLst/>
          </p:spPr>
          <p:txBody>
            <a:bodyPr wrap="square"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en-US" altLang="zh-CN" sz="2000" dirty="0">
                  <a:solidFill>
                    <a:schemeClr val="bg1"/>
                  </a:solidFill>
                  <a:ea typeface="隶书" panose="02010509060101010101" pitchFamily="49" charset="-122"/>
                </a:rPr>
                <a:t>bit</a:t>
              </a:r>
            </a:p>
          </p:txBody>
        </p:sp>
        <p:graphicFrame>
          <p:nvGraphicFramePr>
            <p:cNvPr id="68" name="Object 21">
              <a:extLst>
                <a:ext uri="{FF2B5EF4-FFF2-40B4-BE49-F238E27FC236}">
                  <a16:creationId xmlns:a16="http://schemas.microsoft.com/office/drawing/2014/main" id="{B4EECD41-5EFE-4AA7-9A5B-B0055D328F5A}"/>
                </a:ext>
              </a:extLst>
            </p:cNvPr>
            <p:cNvGraphicFramePr>
              <a:graphicFrameLocks noChangeAspect="1"/>
            </p:cNvGraphicFramePr>
            <p:nvPr/>
          </p:nvGraphicFramePr>
          <p:xfrm>
            <a:off x="3584279" y="5944259"/>
            <a:ext cx="2037776" cy="345650"/>
          </p:xfrm>
          <a:graphic>
            <a:graphicData uri="http://schemas.openxmlformats.org/presentationml/2006/ole">
              <mc:AlternateContent xmlns:mc="http://schemas.openxmlformats.org/markup-compatibility/2006">
                <mc:Choice xmlns:v="urn:schemas-microsoft-com:vml" Requires="v">
                  <p:oleObj spid="_x0000_s5124" name="Equation" r:id="rId6" imgW="1435100" imgH="228600" progId="Equation.DSMT4">
                    <p:embed/>
                  </p:oleObj>
                </mc:Choice>
                <mc:Fallback>
                  <p:oleObj name="Equation" r:id="rId6" imgW="1435100" imgH="228600" progId="Equation.DSMT4">
                    <p:embed/>
                    <p:pic>
                      <p:nvPicPr>
                        <p:cNvPr id="68" name="Object 21">
                          <a:extLst>
                            <a:ext uri="{FF2B5EF4-FFF2-40B4-BE49-F238E27FC236}">
                              <a16:creationId xmlns:a16="http://schemas.microsoft.com/office/drawing/2014/main" id="{B4EECD41-5EFE-4AA7-9A5B-B0055D328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4279" y="5944259"/>
                          <a:ext cx="2037776" cy="345650"/>
                        </a:xfrm>
                        <a:prstGeom prst="rect">
                          <a:avLst/>
                        </a:prstGeom>
                        <a:solidFill>
                          <a:schemeClr val="accent5">
                            <a:lumMod val="50000"/>
                          </a:schemeClr>
                        </a:solidFill>
                        <a:ln>
                          <a:noFill/>
                        </a:ln>
                        <a:effectLst/>
                      </p:spPr>
                    </p:pic>
                  </p:oleObj>
                </mc:Fallback>
              </mc:AlternateContent>
            </a:graphicData>
          </a:graphic>
        </p:graphicFrame>
      </p:grpSp>
      <p:sp>
        <p:nvSpPr>
          <p:cNvPr id="69" name="文本框 68">
            <a:extLst>
              <a:ext uri="{FF2B5EF4-FFF2-40B4-BE49-F238E27FC236}">
                <a16:creationId xmlns:a16="http://schemas.microsoft.com/office/drawing/2014/main" id="{E6E25929-347C-46A5-B1E1-3A0702F0A0A1}"/>
              </a:ext>
            </a:extLst>
          </p:cNvPr>
          <p:cNvSpPr txBox="1"/>
          <p:nvPr/>
        </p:nvSpPr>
        <p:spPr>
          <a:xfrm>
            <a:off x="573213" y="6022479"/>
            <a:ext cx="3289111" cy="43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该事件不确定度的大小为： </a:t>
            </a:r>
          </a:p>
        </p:txBody>
      </p:sp>
      <p:grpSp>
        <p:nvGrpSpPr>
          <p:cNvPr id="3" name="组合 2">
            <a:extLst>
              <a:ext uri="{FF2B5EF4-FFF2-40B4-BE49-F238E27FC236}">
                <a16:creationId xmlns:a16="http://schemas.microsoft.com/office/drawing/2014/main" id="{013E028A-C174-B148-90B7-943DE0BE0A46}"/>
              </a:ext>
            </a:extLst>
          </p:cNvPr>
          <p:cNvGrpSpPr/>
          <p:nvPr/>
        </p:nvGrpSpPr>
        <p:grpSpPr>
          <a:xfrm>
            <a:off x="6484161" y="1266063"/>
            <a:ext cx="5577845" cy="4516004"/>
            <a:chOff x="6484161" y="1266063"/>
            <a:chExt cx="5577845" cy="4516004"/>
          </a:xfrm>
        </p:grpSpPr>
        <p:sp>
          <p:nvSpPr>
            <p:cNvPr id="526" name="矩形: 圆角 525">
              <a:extLst>
                <a:ext uri="{FF2B5EF4-FFF2-40B4-BE49-F238E27FC236}">
                  <a16:creationId xmlns:a16="http://schemas.microsoft.com/office/drawing/2014/main" id="{62D49432-ED2F-44E5-8B2F-ACEF23E9695E}"/>
                </a:ext>
              </a:extLst>
            </p:cNvPr>
            <p:cNvSpPr/>
            <p:nvPr/>
          </p:nvSpPr>
          <p:spPr>
            <a:xfrm>
              <a:off x="6484161" y="1306714"/>
              <a:ext cx="5389156" cy="4202252"/>
            </a:xfrm>
            <a:prstGeom prst="roundRect">
              <a:avLst>
                <a:gd name="adj" fmla="val 6986"/>
              </a:avLst>
            </a:prstGeom>
            <a:solidFill>
              <a:schemeClr val="accent5">
                <a:lumMod val="50000"/>
              </a:schemeClr>
            </a:solid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8" name="Group 43">
              <a:extLst>
                <a:ext uri="{FF2B5EF4-FFF2-40B4-BE49-F238E27FC236}">
                  <a16:creationId xmlns:a16="http://schemas.microsoft.com/office/drawing/2014/main" id="{D83080F4-947E-40F3-ABF4-E20E3F1BF625}"/>
                </a:ext>
              </a:extLst>
            </p:cNvPr>
            <p:cNvGrpSpPr>
              <a:grpSpLocks/>
            </p:cNvGrpSpPr>
            <p:nvPr/>
          </p:nvGrpSpPr>
          <p:grpSpPr bwMode="auto">
            <a:xfrm>
              <a:off x="7591224" y="1266063"/>
              <a:ext cx="3417568" cy="960377"/>
              <a:chOff x="1159" y="955"/>
              <a:chExt cx="3344" cy="730"/>
            </a:xfrm>
          </p:grpSpPr>
          <p:sp>
            <p:nvSpPr>
              <p:cNvPr id="299" name="Freeform 10">
                <a:extLst>
                  <a:ext uri="{FF2B5EF4-FFF2-40B4-BE49-F238E27FC236}">
                    <a16:creationId xmlns:a16="http://schemas.microsoft.com/office/drawing/2014/main" id="{5880EA9D-2CB1-4197-97A6-6D869B223A6E}"/>
                  </a:ext>
                </a:extLst>
              </p:cNvPr>
              <p:cNvSpPr>
                <a:spLocks/>
              </p:cNvSpPr>
              <p:nvPr/>
            </p:nvSpPr>
            <p:spPr bwMode="auto">
              <a:xfrm>
                <a:off x="1670" y="1439"/>
                <a:ext cx="55"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00" name="Freeform 11">
                <a:extLst>
                  <a:ext uri="{FF2B5EF4-FFF2-40B4-BE49-F238E27FC236}">
                    <a16:creationId xmlns:a16="http://schemas.microsoft.com/office/drawing/2014/main" id="{E623F0D2-4876-4A00-8574-B9B80CBD88EC}"/>
                  </a:ext>
                </a:extLst>
              </p:cNvPr>
              <p:cNvSpPr>
                <a:spLocks/>
              </p:cNvSpPr>
              <p:nvPr/>
            </p:nvSpPr>
            <p:spPr bwMode="auto">
              <a:xfrm>
                <a:off x="1662"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01" name="Freeform 12">
                <a:extLst>
                  <a:ext uri="{FF2B5EF4-FFF2-40B4-BE49-F238E27FC236}">
                    <a16:creationId xmlns:a16="http://schemas.microsoft.com/office/drawing/2014/main" id="{E84B75D6-283B-4D69-AB7C-8343DA071995}"/>
                  </a:ext>
                </a:extLst>
              </p:cNvPr>
              <p:cNvSpPr>
                <a:spLocks noEditPoints="1"/>
              </p:cNvSpPr>
              <p:nvPr/>
            </p:nvSpPr>
            <p:spPr bwMode="auto">
              <a:xfrm>
                <a:off x="1662"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02" name="Freeform 13">
                <a:extLst>
                  <a:ext uri="{FF2B5EF4-FFF2-40B4-BE49-F238E27FC236}">
                    <a16:creationId xmlns:a16="http://schemas.microsoft.com/office/drawing/2014/main" id="{98B9574C-806F-4F6C-B378-976688A7BD1C}"/>
                  </a:ext>
                </a:extLst>
              </p:cNvPr>
              <p:cNvSpPr>
                <a:spLocks/>
              </p:cNvSpPr>
              <p:nvPr/>
            </p:nvSpPr>
            <p:spPr bwMode="auto">
              <a:xfrm>
                <a:off x="1612"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FFFF66"/>
                </a:solidFill>
                <a:round/>
                <a:headEnd/>
                <a:tailEnd/>
              </a:ln>
            </p:spPr>
            <p:txBody>
              <a:bodyPr/>
              <a:lstStyle/>
              <a:p>
                <a:endParaRPr lang="zh-CN" altLang="en-US" sz="1100"/>
              </a:p>
            </p:txBody>
          </p:sp>
          <p:sp>
            <p:nvSpPr>
              <p:cNvPr id="303" name="Freeform 14">
                <a:extLst>
                  <a:ext uri="{FF2B5EF4-FFF2-40B4-BE49-F238E27FC236}">
                    <a16:creationId xmlns:a16="http://schemas.microsoft.com/office/drawing/2014/main" id="{7CC71F68-7A70-4909-A719-CB442E98EE87}"/>
                  </a:ext>
                </a:extLst>
              </p:cNvPr>
              <p:cNvSpPr>
                <a:spLocks/>
              </p:cNvSpPr>
              <p:nvPr/>
            </p:nvSpPr>
            <p:spPr bwMode="auto">
              <a:xfrm>
                <a:off x="1217"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04" name="Freeform 15">
                <a:extLst>
                  <a:ext uri="{FF2B5EF4-FFF2-40B4-BE49-F238E27FC236}">
                    <a16:creationId xmlns:a16="http://schemas.microsoft.com/office/drawing/2014/main" id="{DDD5A7C8-5976-41DB-BEF4-F941B44BBFF7}"/>
                  </a:ext>
                </a:extLst>
              </p:cNvPr>
              <p:cNvSpPr>
                <a:spLocks/>
              </p:cNvSpPr>
              <p:nvPr/>
            </p:nvSpPr>
            <p:spPr bwMode="auto">
              <a:xfrm>
                <a:off x="1209"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05" name="Freeform 16">
                <a:extLst>
                  <a:ext uri="{FF2B5EF4-FFF2-40B4-BE49-F238E27FC236}">
                    <a16:creationId xmlns:a16="http://schemas.microsoft.com/office/drawing/2014/main" id="{8F59F0E9-C138-4D2D-83FC-A642655E5918}"/>
                  </a:ext>
                </a:extLst>
              </p:cNvPr>
              <p:cNvSpPr>
                <a:spLocks noEditPoints="1"/>
              </p:cNvSpPr>
              <p:nvPr/>
            </p:nvSpPr>
            <p:spPr bwMode="auto">
              <a:xfrm>
                <a:off x="1210"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06" name="Freeform 17">
                <a:extLst>
                  <a:ext uri="{FF2B5EF4-FFF2-40B4-BE49-F238E27FC236}">
                    <a16:creationId xmlns:a16="http://schemas.microsoft.com/office/drawing/2014/main" id="{E9619D31-BA2C-467E-98ED-ECE168F6AB80}"/>
                  </a:ext>
                </a:extLst>
              </p:cNvPr>
              <p:cNvSpPr>
                <a:spLocks/>
              </p:cNvSpPr>
              <p:nvPr/>
            </p:nvSpPr>
            <p:spPr bwMode="auto">
              <a:xfrm>
                <a:off x="1159" y="1207"/>
                <a:ext cx="171"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1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FFFF66"/>
                </a:solidFill>
                <a:round/>
                <a:headEnd/>
                <a:tailEnd/>
              </a:ln>
            </p:spPr>
            <p:txBody>
              <a:bodyPr/>
              <a:lstStyle/>
              <a:p>
                <a:endParaRPr lang="zh-CN" altLang="en-US" sz="1100"/>
              </a:p>
            </p:txBody>
          </p:sp>
          <p:sp>
            <p:nvSpPr>
              <p:cNvPr id="307" name="Freeform 18">
                <a:extLst>
                  <a:ext uri="{FF2B5EF4-FFF2-40B4-BE49-F238E27FC236}">
                    <a16:creationId xmlns:a16="http://schemas.microsoft.com/office/drawing/2014/main" id="{8E126B89-F770-44CF-8BC7-68AE7E718D7F}"/>
                  </a:ext>
                </a:extLst>
              </p:cNvPr>
              <p:cNvSpPr>
                <a:spLocks/>
              </p:cNvSpPr>
              <p:nvPr/>
            </p:nvSpPr>
            <p:spPr bwMode="auto">
              <a:xfrm>
                <a:off x="4390"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08" name="Freeform 19">
                <a:extLst>
                  <a:ext uri="{FF2B5EF4-FFF2-40B4-BE49-F238E27FC236}">
                    <a16:creationId xmlns:a16="http://schemas.microsoft.com/office/drawing/2014/main" id="{8EE47C8A-1E11-4736-9D4F-13544A6F5457}"/>
                  </a:ext>
                </a:extLst>
              </p:cNvPr>
              <p:cNvSpPr>
                <a:spLocks/>
              </p:cNvSpPr>
              <p:nvPr/>
            </p:nvSpPr>
            <p:spPr bwMode="auto">
              <a:xfrm>
                <a:off x="4382"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09" name="Freeform 20">
                <a:extLst>
                  <a:ext uri="{FF2B5EF4-FFF2-40B4-BE49-F238E27FC236}">
                    <a16:creationId xmlns:a16="http://schemas.microsoft.com/office/drawing/2014/main" id="{567FA0C2-B5BF-4D2D-AE23-A0059341F01E}"/>
                  </a:ext>
                </a:extLst>
              </p:cNvPr>
              <p:cNvSpPr>
                <a:spLocks noEditPoints="1"/>
              </p:cNvSpPr>
              <p:nvPr/>
            </p:nvSpPr>
            <p:spPr bwMode="auto">
              <a:xfrm>
                <a:off x="4383"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10" name="Freeform 21">
                <a:extLst>
                  <a:ext uri="{FF2B5EF4-FFF2-40B4-BE49-F238E27FC236}">
                    <a16:creationId xmlns:a16="http://schemas.microsoft.com/office/drawing/2014/main" id="{3BF65466-C200-4A7A-A5B1-98729F4C4D09}"/>
                  </a:ext>
                </a:extLst>
              </p:cNvPr>
              <p:cNvSpPr>
                <a:spLocks/>
              </p:cNvSpPr>
              <p:nvPr/>
            </p:nvSpPr>
            <p:spPr bwMode="auto">
              <a:xfrm>
                <a:off x="4332" y="1207"/>
                <a:ext cx="171" cy="193"/>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0 h 578"/>
                  <a:gd name="T18" fmla="*/ 0 w 512"/>
                  <a:gd name="T19" fmla="*/ 0 h 578"/>
                  <a:gd name="T20" fmla="*/ 0 w 512"/>
                  <a:gd name="T21" fmla="*/ 0 h 578"/>
                  <a:gd name="T22" fmla="*/ 0 w 512"/>
                  <a:gd name="T23" fmla="*/ 0 h 578"/>
                  <a:gd name="T24" fmla="*/ 0 w 512"/>
                  <a:gd name="T25" fmla="*/ 0 h 578"/>
                  <a:gd name="T26" fmla="*/ 0 w 512"/>
                  <a:gd name="T27" fmla="*/ 0 h 578"/>
                  <a:gd name="T28" fmla="*/ 0 w 512"/>
                  <a:gd name="T29" fmla="*/ 0 h 578"/>
                  <a:gd name="T30" fmla="*/ 0 w 512"/>
                  <a:gd name="T31" fmla="*/ 0 h 578"/>
                  <a:gd name="T32" fmla="*/ 0 w 512"/>
                  <a:gd name="T33" fmla="*/ 0 h 578"/>
                  <a:gd name="T34" fmla="*/ 0 w 512"/>
                  <a:gd name="T35" fmla="*/ 1 h 578"/>
                  <a:gd name="T36" fmla="*/ 0 w 512"/>
                  <a:gd name="T37" fmla="*/ 1 h 578"/>
                  <a:gd name="T38" fmla="*/ 0 w 512"/>
                  <a:gd name="T39" fmla="*/ 1 h 578"/>
                  <a:gd name="T40" fmla="*/ 0 w 512"/>
                  <a:gd name="T41" fmla="*/ 1 h 578"/>
                  <a:gd name="T42" fmla="*/ 0 w 512"/>
                  <a:gd name="T43" fmla="*/ 1 h 578"/>
                  <a:gd name="T44" fmla="*/ 0 w 512"/>
                  <a:gd name="T45" fmla="*/ 1 h 578"/>
                  <a:gd name="T46" fmla="*/ 1 w 512"/>
                  <a:gd name="T47" fmla="*/ 1 h 578"/>
                  <a:gd name="T48" fmla="*/ 0 w 512"/>
                  <a:gd name="T49" fmla="*/ 1 h 578"/>
                  <a:gd name="T50" fmla="*/ 1 w 512"/>
                  <a:gd name="T51" fmla="*/ 1 h 578"/>
                  <a:gd name="T52" fmla="*/ 1 w 512"/>
                  <a:gd name="T53" fmla="*/ 1 h 578"/>
                  <a:gd name="T54" fmla="*/ 1 w 512"/>
                  <a:gd name="T55" fmla="*/ 1 h 578"/>
                  <a:gd name="T56" fmla="*/ 1 w 512"/>
                  <a:gd name="T57" fmla="*/ 0 h 578"/>
                  <a:gd name="T58" fmla="*/ 1 w 512"/>
                  <a:gd name="T59" fmla="*/ 0 h 578"/>
                  <a:gd name="T60" fmla="*/ 1 w 512"/>
                  <a:gd name="T61" fmla="*/ 0 h 578"/>
                  <a:gd name="T62" fmla="*/ 1 w 512"/>
                  <a:gd name="T63" fmla="*/ 0 h 578"/>
                  <a:gd name="T64" fmla="*/ 1 w 512"/>
                  <a:gd name="T65" fmla="*/ 0 h 578"/>
                  <a:gd name="T66" fmla="*/ 1 w 512"/>
                  <a:gd name="T67" fmla="*/ 0 h 578"/>
                  <a:gd name="T68" fmla="*/ 1 w 512"/>
                  <a:gd name="T69" fmla="*/ 0 h 578"/>
                  <a:gd name="T70" fmla="*/ 1 w 512"/>
                  <a:gd name="T71" fmla="*/ 0 h 578"/>
                  <a:gd name="T72" fmla="*/ 1 w 512"/>
                  <a:gd name="T73" fmla="*/ 0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FFFF66"/>
                </a:solidFill>
                <a:round/>
                <a:headEnd/>
                <a:tailEnd/>
              </a:ln>
            </p:spPr>
            <p:txBody>
              <a:bodyPr/>
              <a:lstStyle/>
              <a:p>
                <a:endParaRPr lang="zh-CN" altLang="en-US" sz="1100"/>
              </a:p>
            </p:txBody>
          </p:sp>
          <p:sp>
            <p:nvSpPr>
              <p:cNvPr id="311" name="Freeform 22">
                <a:extLst>
                  <a:ext uri="{FF2B5EF4-FFF2-40B4-BE49-F238E27FC236}">
                    <a16:creationId xmlns:a16="http://schemas.microsoft.com/office/drawing/2014/main" id="{5DFC60C8-17A5-4F9C-BE3F-C4E28A96486E}"/>
                  </a:ext>
                </a:extLst>
              </p:cNvPr>
              <p:cNvSpPr>
                <a:spLocks/>
              </p:cNvSpPr>
              <p:nvPr/>
            </p:nvSpPr>
            <p:spPr bwMode="auto">
              <a:xfrm>
                <a:off x="3937"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12" name="Freeform 23">
                <a:extLst>
                  <a:ext uri="{FF2B5EF4-FFF2-40B4-BE49-F238E27FC236}">
                    <a16:creationId xmlns:a16="http://schemas.microsoft.com/office/drawing/2014/main" id="{489074A5-A5D1-4067-8A9C-55C291FCCE4D}"/>
                  </a:ext>
                </a:extLst>
              </p:cNvPr>
              <p:cNvSpPr>
                <a:spLocks/>
              </p:cNvSpPr>
              <p:nvPr/>
            </p:nvSpPr>
            <p:spPr bwMode="auto">
              <a:xfrm>
                <a:off x="3928"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13" name="Freeform 24">
                <a:extLst>
                  <a:ext uri="{FF2B5EF4-FFF2-40B4-BE49-F238E27FC236}">
                    <a16:creationId xmlns:a16="http://schemas.microsoft.com/office/drawing/2014/main" id="{87A65B54-D7A4-4FFC-958A-E90895860584}"/>
                  </a:ext>
                </a:extLst>
              </p:cNvPr>
              <p:cNvSpPr>
                <a:spLocks noEditPoints="1"/>
              </p:cNvSpPr>
              <p:nvPr/>
            </p:nvSpPr>
            <p:spPr bwMode="auto">
              <a:xfrm>
                <a:off x="3929"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14" name="Freeform 25">
                <a:extLst>
                  <a:ext uri="{FF2B5EF4-FFF2-40B4-BE49-F238E27FC236}">
                    <a16:creationId xmlns:a16="http://schemas.microsoft.com/office/drawing/2014/main" id="{0F6A845A-D091-4489-83B2-932951A56036}"/>
                  </a:ext>
                </a:extLst>
              </p:cNvPr>
              <p:cNvSpPr>
                <a:spLocks/>
              </p:cNvSpPr>
              <p:nvPr/>
            </p:nvSpPr>
            <p:spPr bwMode="auto">
              <a:xfrm>
                <a:off x="3879"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FFFF66"/>
                </a:solidFill>
                <a:round/>
                <a:headEnd/>
                <a:tailEnd/>
              </a:ln>
            </p:spPr>
            <p:txBody>
              <a:bodyPr/>
              <a:lstStyle/>
              <a:p>
                <a:endParaRPr lang="zh-CN" altLang="en-US" sz="1100"/>
              </a:p>
            </p:txBody>
          </p:sp>
          <p:sp>
            <p:nvSpPr>
              <p:cNvPr id="315" name="Freeform 26">
                <a:extLst>
                  <a:ext uri="{FF2B5EF4-FFF2-40B4-BE49-F238E27FC236}">
                    <a16:creationId xmlns:a16="http://schemas.microsoft.com/office/drawing/2014/main" id="{DEFC5DE5-5D7A-4AF2-A889-F39B60F1A787}"/>
                  </a:ext>
                </a:extLst>
              </p:cNvPr>
              <p:cNvSpPr>
                <a:spLocks/>
              </p:cNvSpPr>
              <p:nvPr/>
            </p:nvSpPr>
            <p:spPr bwMode="auto">
              <a:xfrm>
                <a:off x="3484"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16" name="Freeform 27">
                <a:extLst>
                  <a:ext uri="{FF2B5EF4-FFF2-40B4-BE49-F238E27FC236}">
                    <a16:creationId xmlns:a16="http://schemas.microsoft.com/office/drawing/2014/main" id="{249BA4C8-A098-4BFF-ADB4-530933684A74}"/>
                  </a:ext>
                </a:extLst>
              </p:cNvPr>
              <p:cNvSpPr>
                <a:spLocks/>
              </p:cNvSpPr>
              <p:nvPr/>
            </p:nvSpPr>
            <p:spPr bwMode="auto">
              <a:xfrm>
                <a:off x="3476" y="1388"/>
                <a:ext cx="71"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17" name="Freeform 28">
                <a:extLst>
                  <a:ext uri="{FF2B5EF4-FFF2-40B4-BE49-F238E27FC236}">
                    <a16:creationId xmlns:a16="http://schemas.microsoft.com/office/drawing/2014/main" id="{6EC80CC3-0BD2-414B-BDAD-C59EB2C799EB}"/>
                  </a:ext>
                </a:extLst>
              </p:cNvPr>
              <p:cNvSpPr>
                <a:spLocks noEditPoints="1"/>
              </p:cNvSpPr>
              <p:nvPr/>
            </p:nvSpPr>
            <p:spPr bwMode="auto">
              <a:xfrm>
                <a:off x="3476" y="1402"/>
                <a:ext cx="72"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18" name="Freeform 29">
                <a:extLst>
                  <a:ext uri="{FF2B5EF4-FFF2-40B4-BE49-F238E27FC236}">
                    <a16:creationId xmlns:a16="http://schemas.microsoft.com/office/drawing/2014/main" id="{EFF7ECA3-0EDF-435D-B283-0BDEF48FAC25}"/>
                  </a:ext>
                </a:extLst>
              </p:cNvPr>
              <p:cNvSpPr>
                <a:spLocks/>
              </p:cNvSpPr>
              <p:nvPr/>
            </p:nvSpPr>
            <p:spPr bwMode="auto">
              <a:xfrm>
                <a:off x="3426"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FFFF66"/>
                </a:solidFill>
                <a:round/>
                <a:headEnd/>
                <a:tailEnd/>
              </a:ln>
            </p:spPr>
            <p:txBody>
              <a:bodyPr/>
              <a:lstStyle/>
              <a:p>
                <a:endParaRPr lang="zh-CN" altLang="en-US" sz="1100"/>
              </a:p>
            </p:txBody>
          </p:sp>
          <p:sp>
            <p:nvSpPr>
              <p:cNvPr id="319" name="Freeform 30">
                <a:extLst>
                  <a:ext uri="{FF2B5EF4-FFF2-40B4-BE49-F238E27FC236}">
                    <a16:creationId xmlns:a16="http://schemas.microsoft.com/office/drawing/2014/main" id="{CA32F504-6A24-4D4D-9CFF-16A1183FA517}"/>
                  </a:ext>
                </a:extLst>
              </p:cNvPr>
              <p:cNvSpPr>
                <a:spLocks/>
              </p:cNvSpPr>
              <p:nvPr/>
            </p:nvSpPr>
            <p:spPr bwMode="auto">
              <a:xfrm>
                <a:off x="3030"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20" name="Freeform 31">
                <a:extLst>
                  <a:ext uri="{FF2B5EF4-FFF2-40B4-BE49-F238E27FC236}">
                    <a16:creationId xmlns:a16="http://schemas.microsoft.com/office/drawing/2014/main" id="{36C9F48A-BD20-4C47-BF5E-E144872BD6AC}"/>
                  </a:ext>
                </a:extLst>
              </p:cNvPr>
              <p:cNvSpPr>
                <a:spLocks/>
              </p:cNvSpPr>
              <p:nvPr/>
            </p:nvSpPr>
            <p:spPr bwMode="auto">
              <a:xfrm>
                <a:off x="3022" y="1388"/>
                <a:ext cx="72"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21" name="Freeform 32">
                <a:extLst>
                  <a:ext uri="{FF2B5EF4-FFF2-40B4-BE49-F238E27FC236}">
                    <a16:creationId xmlns:a16="http://schemas.microsoft.com/office/drawing/2014/main" id="{11BB303F-550D-4D33-B5CD-FDB64E9E87F9}"/>
                  </a:ext>
                </a:extLst>
              </p:cNvPr>
              <p:cNvSpPr>
                <a:spLocks noEditPoints="1"/>
              </p:cNvSpPr>
              <p:nvPr/>
            </p:nvSpPr>
            <p:spPr bwMode="auto">
              <a:xfrm>
                <a:off x="3023" y="1402"/>
                <a:ext cx="71"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22" name="Freeform 33">
                <a:extLst>
                  <a:ext uri="{FF2B5EF4-FFF2-40B4-BE49-F238E27FC236}">
                    <a16:creationId xmlns:a16="http://schemas.microsoft.com/office/drawing/2014/main" id="{B68CD3E9-7B00-4401-970E-C41E846BFE47}"/>
                  </a:ext>
                </a:extLst>
              </p:cNvPr>
              <p:cNvSpPr>
                <a:spLocks/>
              </p:cNvSpPr>
              <p:nvPr/>
            </p:nvSpPr>
            <p:spPr bwMode="auto">
              <a:xfrm>
                <a:off x="2973"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FFFF66"/>
                </a:solidFill>
                <a:round/>
                <a:headEnd/>
                <a:tailEnd/>
              </a:ln>
            </p:spPr>
            <p:txBody>
              <a:bodyPr/>
              <a:lstStyle/>
              <a:p>
                <a:endParaRPr lang="zh-CN" altLang="en-US" sz="1100"/>
              </a:p>
            </p:txBody>
          </p:sp>
          <p:sp>
            <p:nvSpPr>
              <p:cNvPr id="323" name="Freeform 34">
                <a:extLst>
                  <a:ext uri="{FF2B5EF4-FFF2-40B4-BE49-F238E27FC236}">
                    <a16:creationId xmlns:a16="http://schemas.microsoft.com/office/drawing/2014/main" id="{BFF46E14-458E-448D-82DB-CFDE6EA1402A}"/>
                  </a:ext>
                </a:extLst>
              </p:cNvPr>
              <p:cNvSpPr>
                <a:spLocks/>
              </p:cNvSpPr>
              <p:nvPr/>
            </p:nvSpPr>
            <p:spPr bwMode="auto">
              <a:xfrm>
                <a:off x="2577"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24" name="Freeform 35">
                <a:extLst>
                  <a:ext uri="{FF2B5EF4-FFF2-40B4-BE49-F238E27FC236}">
                    <a16:creationId xmlns:a16="http://schemas.microsoft.com/office/drawing/2014/main" id="{26EDE727-8B93-45C0-A956-DBCC7AF987F6}"/>
                  </a:ext>
                </a:extLst>
              </p:cNvPr>
              <p:cNvSpPr>
                <a:spLocks/>
              </p:cNvSpPr>
              <p:nvPr/>
            </p:nvSpPr>
            <p:spPr bwMode="auto">
              <a:xfrm>
                <a:off x="2569" y="1388"/>
                <a:ext cx="71"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25" name="Freeform 36">
                <a:extLst>
                  <a:ext uri="{FF2B5EF4-FFF2-40B4-BE49-F238E27FC236}">
                    <a16:creationId xmlns:a16="http://schemas.microsoft.com/office/drawing/2014/main" id="{8B21A5E2-CAEC-49B5-9888-20AD713B7A9C}"/>
                  </a:ext>
                </a:extLst>
              </p:cNvPr>
              <p:cNvSpPr>
                <a:spLocks noEditPoints="1"/>
              </p:cNvSpPr>
              <p:nvPr/>
            </p:nvSpPr>
            <p:spPr bwMode="auto">
              <a:xfrm>
                <a:off x="2569"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26" name="Freeform 37">
                <a:extLst>
                  <a:ext uri="{FF2B5EF4-FFF2-40B4-BE49-F238E27FC236}">
                    <a16:creationId xmlns:a16="http://schemas.microsoft.com/office/drawing/2014/main" id="{02286717-2D19-442D-9E1C-11CD5791C81D}"/>
                  </a:ext>
                </a:extLst>
              </p:cNvPr>
              <p:cNvSpPr>
                <a:spLocks/>
              </p:cNvSpPr>
              <p:nvPr/>
            </p:nvSpPr>
            <p:spPr bwMode="auto">
              <a:xfrm>
                <a:off x="2519"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headEnd/>
                <a:tailEnd/>
              </a:ln>
            </p:spPr>
            <p:txBody>
              <a:bodyPr/>
              <a:lstStyle/>
              <a:p>
                <a:endParaRPr lang="zh-CN" altLang="en-US" sz="1100"/>
              </a:p>
            </p:txBody>
          </p:sp>
          <p:sp>
            <p:nvSpPr>
              <p:cNvPr id="327" name="Freeform 38">
                <a:extLst>
                  <a:ext uri="{FF2B5EF4-FFF2-40B4-BE49-F238E27FC236}">
                    <a16:creationId xmlns:a16="http://schemas.microsoft.com/office/drawing/2014/main" id="{CD60F601-A9AD-4528-98B6-0CF8B6CA29C8}"/>
                  </a:ext>
                </a:extLst>
              </p:cNvPr>
              <p:cNvSpPr>
                <a:spLocks/>
              </p:cNvSpPr>
              <p:nvPr/>
            </p:nvSpPr>
            <p:spPr bwMode="auto">
              <a:xfrm>
                <a:off x="2124" y="1439"/>
                <a:ext cx="54"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FFFF66"/>
                </a:solidFill>
                <a:round/>
                <a:headEnd/>
                <a:tailEnd/>
              </a:ln>
            </p:spPr>
            <p:txBody>
              <a:bodyPr/>
              <a:lstStyle/>
              <a:p>
                <a:endParaRPr lang="zh-CN" altLang="en-US" sz="1100"/>
              </a:p>
            </p:txBody>
          </p:sp>
          <p:sp>
            <p:nvSpPr>
              <p:cNvPr id="328" name="Freeform 39">
                <a:extLst>
                  <a:ext uri="{FF2B5EF4-FFF2-40B4-BE49-F238E27FC236}">
                    <a16:creationId xmlns:a16="http://schemas.microsoft.com/office/drawing/2014/main" id="{F3DC8F8F-AD62-4BFF-A080-69098F2C446A}"/>
                  </a:ext>
                </a:extLst>
              </p:cNvPr>
              <p:cNvSpPr>
                <a:spLocks/>
              </p:cNvSpPr>
              <p:nvPr/>
            </p:nvSpPr>
            <p:spPr bwMode="auto">
              <a:xfrm>
                <a:off x="2115"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headEnd/>
                <a:tailEnd/>
              </a:ln>
            </p:spPr>
            <p:txBody>
              <a:bodyPr/>
              <a:lstStyle/>
              <a:p>
                <a:endParaRPr lang="zh-CN" altLang="en-US" sz="1100"/>
              </a:p>
            </p:txBody>
          </p:sp>
          <p:sp>
            <p:nvSpPr>
              <p:cNvPr id="329" name="Freeform 40">
                <a:extLst>
                  <a:ext uri="{FF2B5EF4-FFF2-40B4-BE49-F238E27FC236}">
                    <a16:creationId xmlns:a16="http://schemas.microsoft.com/office/drawing/2014/main" id="{94A25F8A-E6B4-4EC6-B36C-E1A5E4905B3A}"/>
                  </a:ext>
                </a:extLst>
              </p:cNvPr>
              <p:cNvSpPr>
                <a:spLocks noEditPoints="1"/>
              </p:cNvSpPr>
              <p:nvPr/>
            </p:nvSpPr>
            <p:spPr bwMode="auto">
              <a:xfrm>
                <a:off x="2115"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30" name="Freeform 41">
                <a:extLst>
                  <a:ext uri="{FF2B5EF4-FFF2-40B4-BE49-F238E27FC236}">
                    <a16:creationId xmlns:a16="http://schemas.microsoft.com/office/drawing/2014/main" id="{76D23FD7-37DB-4C4F-AD64-F00A8F809D21}"/>
                  </a:ext>
                </a:extLst>
              </p:cNvPr>
              <p:cNvSpPr>
                <a:spLocks/>
              </p:cNvSpPr>
              <p:nvPr/>
            </p:nvSpPr>
            <p:spPr bwMode="auto">
              <a:xfrm>
                <a:off x="2065"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headEnd/>
                <a:tailEnd/>
              </a:ln>
            </p:spPr>
            <p:txBody>
              <a:bodyPr/>
              <a:lstStyle/>
              <a:p>
                <a:endParaRPr lang="zh-CN" altLang="en-US" sz="1100"/>
              </a:p>
            </p:txBody>
          </p:sp>
          <p:sp>
            <p:nvSpPr>
              <p:cNvPr id="331" name="Line 42">
                <a:extLst>
                  <a:ext uri="{FF2B5EF4-FFF2-40B4-BE49-F238E27FC236}">
                    <a16:creationId xmlns:a16="http://schemas.microsoft.com/office/drawing/2014/main" id="{159DD4C8-7541-4059-8657-C1C7772C9F0E}"/>
                  </a:ext>
                </a:extLst>
              </p:cNvPr>
              <p:cNvSpPr>
                <a:spLocks noChangeShapeType="1"/>
              </p:cNvSpPr>
              <p:nvPr/>
            </p:nvSpPr>
            <p:spPr bwMode="auto">
              <a:xfrm>
                <a:off x="2847" y="955"/>
                <a:ext cx="1" cy="730"/>
              </a:xfrm>
              <a:prstGeom prst="line">
                <a:avLst/>
              </a:prstGeom>
              <a:noFill/>
              <a:ln w="39688">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grpSp>
        <p:grpSp>
          <p:nvGrpSpPr>
            <p:cNvPr id="332" name="Group 232">
              <a:extLst>
                <a:ext uri="{FF2B5EF4-FFF2-40B4-BE49-F238E27FC236}">
                  <a16:creationId xmlns:a16="http://schemas.microsoft.com/office/drawing/2014/main" id="{45F371D7-1EE9-467F-8F1E-1B4C3FA8F356}"/>
                </a:ext>
              </a:extLst>
            </p:cNvPr>
            <p:cNvGrpSpPr>
              <a:grpSpLocks/>
            </p:cNvGrpSpPr>
            <p:nvPr/>
          </p:nvGrpSpPr>
          <p:grpSpPr bwMode="auto">
            <a:xfrm>
              <a:off x="7543093" y="2315297"/>
              <a:ext cx="1558319" cy="1284474"/>
              <a:chOff x="1164" y="1635"/>
              <a:chExt cx="1608" cy="1071"/>
            </a:xfrm>
          </p:grpSpPr>
          <p:sp>
            <p:nvSpPr>
              <p:cNvPr id="335" name="Freeform 46">
                <a:extLst>
                  <a:ext uri="{FF2B5EF4-FFF2-40B4-BE49-F238E27FC236}">
                    <a16:creationId xmlns:a16="http://schemas.microsoft.com/office/drawing/2014/main" id="{79881E11-B9B7-418C-8050-293DF2B90DA6}"/>
                  </a:ext>
                </a:extLst>
              </p:cNvPr>
              <p:cNvSpPr>
                <a:spLocks/>
              </p:cNvSpPr>
              <p:nvPr/>
            </p:nvSpPr>
            <p:spPr bwMode="auto">
              <a:xfrm>
                <a:off x="1315"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6" name="Freeform 47">
                <a:extLst>
                  <a:ext uri="{FF2B5EF4-FFF2-40B4-BE49-F238E27FC236}">
                    <a16:creationId xmlns:a16="http://schemas.microsoft.com/office/drawing/2014/main" id="{3DEC2930-6F08-414B-838E-422595BF32A7}"/>
                  </a:ext>
                </a:extLst>
              </p:cNvPr>
              <p:cNvSpPr>
                <a:spLocks/>
              </p:cNvSpPr>
              <p:nvPr/>
            </p:nvSpPr>
            <p:spPr bwMode="auto">
              <a:xfrm>
                <a:off x="1747"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7" name="Freeform 48">
                <a:extLst>
                  <a:ext uri="{FF2B5EF4-FFF2-40B4-BE49-F238E27FC236}">
                    <a16:creationId xmlns:a16="http://schemas.microsoft.com/office/drawing/2014/main" id="{A7EC85F4-1EBB-4DA7-887B-925E66058CAC}"/>
                  </a:ext>
                </a:extLst>
              </p:cNvPr>
              <p:cNvSpPr>
                <a:spLocks/>
              </p:cNvSpPr>
              <p:nvPr/>
            </p:nvSpPr>
            <p:spPr bwMode="auto">
              <a:xfrm>
                <a:off x="2017" y="2245"/>
                <a:ext cx="593" cy="357"/>
              </a:xfrm>
              <a:custGeom>
                <a:avLst/>
                <a:gdLst>
                  <a:gd name="T0" fmla="*/ 2 w 1781"/>
                  <a:gd name="T1" fmla="*/ 0 h 1070"/>
                  <a:gd name="T2" fmla="*/ 2 w 1781"/>
                  <a:gd name="T3" fmla="*/ 1 h 1070"/>
                  <a:gd name="T4" fmla="*/ 0 w 1781"/>
                  <a:gd name="T5" fmla="*/ 1 h 1070"/>
                  <a:gd name="T6" fmla="*/ 0 60000 65536"/>
                  <a:gd name="T7" fmla="*/ 0 60000 65536"/>
                  <a:gd name="T8" fmla="*/ 0 60000 65536"/>
                </a:gdLst>
                <a:ahLst/>
                <a:cxnLst>
                  <a:cxn ang="T6">
                    <a:pos x="T0" y="T1"/>
                  </a:cxn>
                  <a:cxn ang="T7">
                    <a:pos x="T2" y="T3"/>
                  </a:cxn>
                  <a:cxn ang="T8">
                    <a:pos x="T4" y="T5"/>
                  </a:cxn>
                </a:cxnLst>
                <a:rect l="0" t="0" r="r" b="b"/>
                <a:pathLst>
                  <a:path w="1781" h="1070">
                    <a:moveTo>
                      <a:pt x="1781" y="0"/>
                    </a:moveTo>
                    <a:lnTo>
                      <a:pt x="1781" y="1070"/>
                    </a:lnTo>
                    <a:lnTo>
                      <a:pt x="0" y="107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8" name="Freeform 49">
                <a:extLst>
                  <a:ext uri="{FF2B5EF4-FFF2-40B4-BE49-F238E27FC236}">
                    <a16:creationId xmlns:a16="http://schemas.microsoft.com/office/drawing/2014/main" id="{FAB6EFF8-49E2-42CE-BFEA-BF911C800310}"/>
                  </a:ext>
                </a:extLst>
              </p:cNvPr>
              <p:cNvSpPr>
                <a:spLocks/>
              </p:cNvSpPr>
              <p:nvPr/>
            </p:nvSpPr>
            <p:spPr bwMode="auto">
              <a:xfrm>
                <a:off x="2178" y="2205"/>
                <a:ext cx="432" cy="99"/>
              </a:xfrm>
              <a:custGeom>
                <a:avLst/>
                <a:gdLst>
                  <a:gd name="T0" fmla="*/ 0 w 1296"/>
                  <a:gd name="T1" fmla="*/ 0 h 297"/>
                  <a:gd name="T2" fmla="*/ 0 w 1296"/>
                  <a:gd name="T3" fmla="*/ 0 h 297"/>
                  <a:gd name="T4" fmla="*/ 1 w 1296"/>
                  <a:gd name="T5" fmla="*/ 0 h 297"/>
                  <a:gd name="T6" fmla="*/ 1 w 1296"/>
                  <a:gd name="T7" fmla="*/ 0 h 297"/>
                  <a:gd name="T8" fmla="*/ 2 w 1296"/>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297">
                    <a:moveTo>
                      <a:pt x="0" y="119"/>
                    </a:moveTo>
                    <a:lnTo>
                      <a:pt x="0" y="297"/>
                    </a:lnTo>
                    <a:lnTo>
                      <a:pt x="973" y="297"/>
                    </a:lnTo>
                    <a:lnTo>
                      <a:pt x="973" y="0"/>
                    </a:lnTo>
                    <a:lnTo>
                      <a:pt x="1296" y="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9" name="Line 50">
                <a:extLst>
                  <a:ext uri="{FF2B5EF4-FFF2-40B4-BE49-F238E27FC236}">
                    <a16:creationId xmlns:a16="http://schemas.microsoft.com/office/drawing/2014/main" id="{3AC378FF-0827-4F01-B08E-E978741C0F99}"/>
                  </a:ext>
                </a:extLst>
              </p:cNvPr>
              <p:cNvSpPr>
                <a:spLocks noChangeShapeType="1"/>
              </p:cNvSpPr>
              <p:nvPr/>
            </p:nvSpPr>
            <p:spPr bwMode="auto">
              <a:xfrm>
                <a:off x="2017" y="2508"/>
                <a:ext cx="1" cy="198"/>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40" name="Line 51">
                <a:extLst>
                  <a:ext uri="{FF2B5EF4-FFF2-40B4-BE49-F238E27FC236}">
                    <a16:creationId xmlns:a16="http://schemas.microsoft.com/office/drawing/2014/main" id="{0ED00DD5-CA93-4904-884C-705BD0C4559F}"/>
                  </a:ext>
                </a:extLst>
              </p:cNvPr>
              <p:cNvSpPr>
                <a:spLocks noChangeShapeType="1"/>
              </p:cNvSpPr>
              <p:nvPr/>
            </p:nvSpPr>
            <p:spPr bwMode="auto">
              <a:xfrm>
                <a:off x="1952" y="2567"/>
                <a:ext cx="1" cy="99"/>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41" name="Line 52">
                <a:extLst>
                  <a:ext uri="{FF2B5EF4-FFF2-40B4-BE49-F238E27FC236}">
                    <a16:creationId xmlns:a16="http://schemas.microsoft.com/office/drawing/2014/main" id="{1A83D370-229B-49DF-B6BC-E6BF0FCE70DB}"/>
                  </a:ext>
                </a:extLst>
              </p:cNvPr>
              <p:cNvSpPr>
                <a:spLocks noChangeShapeType="1"/>
              </p:cNvSpPr>
              <p:nvPr/>
            </p:nvSpPr>
            <p:spPr bwMode="auto">
              <a:xfrm>
                <a:off x="1887" y="2508"/>
                <a:ext cx="1" cy="198"/>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42" name="Line 53">
                <a:extLst>
                  <a:ext uri="{FF2B5EF4-FFF2-40B4-BE49-F238E27FC236}">
                    <a16:creationId xmlns:a16="http://schemas.microsoft.com/office/drawing/2014/main" id="{76F00E64-64F6-4D45-84A7-D5E0616472F0}"/>
                  </a:ext>
                </a:extLst>
              </p:cNvPr>
              <p:cNvSpPr>
                <a:spLocks noChangeShapeType="1"/>
              </p:cNvSpPr>
              <p:nvPr/>
            </p:nvSpPr>
            <p:spPr bwMode="auto">
              <a:xfrm>
                <a:off x="1822" y="2567"/>
                <a:ext cx="1" cy="99"/>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43" name="Freeform 54">
                <a:extLst>
                  <a:ext uri="{FF2B5EF4-FFF2-40B4-BE49-F238E27FC236}">
                    <a16:creationId xmlns:a16="http://schemas.microsoft.com/office/drawing/2014/main" id="{8629CF76-C3EF-4E7E-A149-1C5241461D40}"/>
                  </a:ext>
                </a:extLst>
              </p:cNvPr>
              <p:cNvSpPr>
                <a:spLocks/>
              </p:cNvSpPr>
              <p:nvPr/>
            </p:nvSpPr>
            <p:spPr bwMode="auto">
              <a:xfrm>
                <a:off x="1196" y="2210"/>
                <a:ext cx="626" cy="397"/>
              </a:xfrm>
              <a:custGeom>
                <a:avLst/>
                <a:gdLst>
                  <a:gd name="T0" fmla="*/ 0 w 1878"/>
                  <a:gd name="T1" fmla="*/ 0 h 1189"/>
                  <a:gd name="T2" fmla="*/ 0 w 1878"/>
                  <a:gd name="T3" fmla="*/ 0 h 1189"/>
                  <a:gd name="T4" fmla="*/ 0 w 1878"/>
                  <a:gd name="T5" fmla="*/ 2 h 1189"/>
                  <a:gd name="T6" fmla="*/ 3 w 1878"/>
                  <a:gd name="T7" fmla="*/ 2 h 11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78" h="1189">
                    <a:moveTo>
                      <a:pt x="259" y="0"/>
                    </a:moveTo>
                    <a:lnTo>
                      <a:pt x="0" y="0"/>
                    </a:lnTo>
                    <a:lnTo>
                      <a:pt x="0" y="1189"/>
                    </a:lnTo>
                    <a:lnTo>
                      <a:pt x="1878" y="1189"/>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44" name="Freeform 55">
                <a:extLst>
                  <a:ext uri="{FF2B5EF4-FFF2-40B4-BE49-F238E27FC236}">
                    <a16:creationId xmlns:a16="http://schemas.microsoft.com/office/drawing/2014/main" id="{8284B7FC-4B11-4BE8-B9F6-A11A32ABBF87}"/>
                  </a:ext>
                </a:extLst>
              </p:cNvPr>
              <p:cNvSpPr>
                <a:spLocks/>
              </p:cNvSpPr>
              <p:nvPr/>
            </p:nvSpPr>
            <p:spPr bwMode="auto">
              <a:xfrm>
                <a:off x="1296"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3" y="5"/>
                    </a:lnTo>
                    <a:lnTo>
                      <a:pt x="39" y="3"/>
                    </a:lnTo>
                    <a:lnTo>
                      <a:pt x="58" y="2"/>
                    </a:lnTo>
                    <a:lnTo>
                      <a:pt x="78"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8" y="29"/>
                    </a:lnTo>
                    <a:lnTo>
                      <a:pt x="58" y="28"/>
                    </a:lnTo>
                    <a:lnTo>
                      <a:pt x="39" y="27"/>
                    </a:lnTo>
                    <a:lnTo>
                      <a:pt x="23" y="24"/>
                    </a:lnTo>
                    <a:lnTo>
                      <a:pt x="10" y="22"/>
                    </a:lnTo>
                    <a:lnTo>
                      <a:pt x="3" y="18"/>
                    </a:lnTo>
                    <a:lnTo>
                      <a:pt x="0" y="14"/>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345" name="Freeform 56">
                <a:extLst>
                  <a:ext uri="{FF2B5EF4-FFF2-40B4-BE49-F238E27FC236}">
                    <a16:creationId xmlns:a16="http://schemas.microsoft.com/office/drawing/2014/main" id="{BA80AE8D-A439-49B0-A73A-9FCA6DAB841A}"/>
                  </a:ext>
                </a:extLst>
              </p:cNvPr>
              <p:cNvSpPr>
                <a:spLocks/>
              </p:cNvSpPr>
              <p:nvPr/>
            </p:nvSpPr>
            <p:spPr bwMode="auto">
              <a:xfrm>
                <a:off x="1289"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7"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346" name="Freeform 57">
                <a:extLst>
                  <a:ext uri="{FF2B5EF4-FFF2-40B4-BE49-F238E27FC236}">
                    <a16:creationId xmlns:a16="http://schemas.microsoft.com/office/drawing/2014/main" id="{6BD12A82-4BB8-4AE2-99FB-61607A5C1165}"/>
                  </a:ext>
                </a:extLst>
              </p:cNvPr>
              <p:cNvSpPr>
                <a:spLocks noEditPoints="1"/>
              </p:cNvSpPr>
              <p:nvPr/>
            </p:nvSpPr>
            <p:spPr bwMode="auto">
              <a:xfrm>
                <a:off x="1289" y="2204"/>
                <a:ext cx="68" cy="34"/>
              </a:xfrm>
              <a:custGeom>
                <a:avLst/>
                <a:gdLst>
                  <a:gd name="T0" fmla="*/ 0 w 203"/>
                  <a:gd name="T1" fmla="*/ 0 h 103"/>
                  <a:gd name="T2" fmla="*/ 0 w 203"/>
                  <a:gd name="T3" fmla="*/ 0 h 103"/>
                  <a:gd name="T4" fmla="*/ 0 w 203"/>
                  <a:gd name="T5" fmla="*/ 0 h 103"/>
                  <a:gd name="T6" fmla="*/ 0 w 203"/>
                  <a:gd name="T7" fmla="*/ 0 h 103"/>
                  <a:gd name="T8" fmla="*/ 0 w 203"/>
                  <a:gd name="T9" fmla="*/ 0 h 103"/>
                  <a:gd name="T10" fmla="*/ 0 w 203"/>
                  <a:gd name="T11" fmla="*/ 0 h 103"/>
                  <a:gd name="T12" fmla="*/ 0 w 203"/>
                  <a:gd name="T13" fmla="*/ 0 h 103"/>
                  <a:gd name="T14" fmla="*/ 0 w 203"/>
                  <a:gd name="T15" fmla="*/ 0 h 103"/>
                  <a:gd name="T16" fmla="*/ 0 w 203"/>
                  <a:gd name="T17" fmla="*/ 0 h 103"/>
                  <a:gd name="T18" fmla="*/ 0 w 203"/>
                  <a:gd name="T19" fmla="*/ 0 h 103"/>
                  <a:gd name="T20" fmla="*/ 0 w 203"/>
                  <a:gd name="T21" fmla="*/ 0 h 103"/>
                  <a:gd name="T22" fmla="*/ 0 w 203"/>
                  <a:gd name="T23" fmla="*/ 0 h 103"/>
                  <a:gd name="T24" fmla="*/ 0 w 203"/>
                  <a:gd name="T25" fmla="*/ 0 h 103"/>
                  <a:gd name="T26" fmla="*/ 0 w 203"/>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3" h="103">
                    <a:moveTo>
                      <a:pt x="0" y="45"/>
                    </a:moveTo>
                    <a:lnTo>
                      <a:pt x="0" y="11"/>
                    </a:lnTo>
                    <a:lnTo>
                      <a:pt x="52" y="11"/>
                    </a:lnTo>
                    <a:lnTo>
                      <a:pt x="203" y="0"/>
                    </a:lnTo>
                    <a:lnTo>
                      <a:pt x="203" y="30"/>
                    </a:lnTo>
                    <a:lnTo>
                      <a:pt x="54" y="45"/>
                    </a:lnTo>
                    <a:lnTo>
                      <a:pt x="0" y="45"/>
                    </a:lnTo>
                    <a:close/>
                    <a:moveTo>
                      <a:pt x="0" y="103"/>
                    </a:moveTo>
                    <a:lnTo>
                      <a:pt x="0" y="70"/>
                    </a:lnTo>
                    <a:lnTo>
                      <a:pt x="52" y="70"/>
                    </a:lnTo>
                    <a:lnTo>
                      <a:pt x="203" y="57"/>
                    </a:lnTo>
                    <a:lnTo>
                      <a:pt x="203" y="88"/>
                    </a:lnTo>
                    <a:lnTo>
                      <a:pt x="54" y="103"/>
                    </a:lnTo>
                    <a:lnTo>
                      <a:pt x="0" y="103"/>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47" name="Freeform 58">
                <a:extLst>
                  <a:ext uri="{FF2B5EF4-FFF2-40B4-BE49-F238E27FC236}">
                    <a16:creationId xmlns:a16="http://schemas.microsoft.com/office/drawing/2014/main" id="{2F4E8EF3-EDE3-4E15-9977-55C3E7B763A4}"/>
                  </a:ext>
                </a:extLst>
              </p:cNvPr>
              <p:cNvSpPr>
                <a:spLocks/>
              </p:cNvSpPr>
              <p:nvPr/>
            </p:nvSpPr>
            <p:spPr bwMode="auto">
              <a:xfrm>
                <a:off x="1241"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7" y="19"/>
                    </a:lnTo>
                    <a:lnTo>
                      <a:pt x="106" y="34"/>
                    </a:lnTo>
                    <a:lnTo>
                      <a:pt x="77" y="53"/>
                    </a:lnTo>
                    <a:lnTo>
                      <a:pt x="52" y="75"/>
                    </a:lnTo>
                    <a:lnTo>
                      <a:pt x="32" y="102"/>
                    </a:lnTo>
                    <a:lnTo>
                      <a:pt x="17" y="129"/>
                    </a:lnTo>
                    <a:lnTo>
                      <a:pt x="6" y="160"/>
                    </a:lnTo>
                    <a:lnTo>
                      <a:pt x="0" y="191"/>
                    </a:lnTo>
                    <a:lnTo>
                      <a:pt x="0" y="224"/>
                    </a:lnTo>
                    <a:lnTo>
                      <a:pt x="7" y="250"/>
                    </a:lnTo>
                    <a:lnTo>
                      <a:pt x="18" y="277"/>
                    </a:lnTo>
                    <a:lnTo>
                      <a:pt x="33" y="302"/>
                    </a:lnTo>
                    <a:lnTo>
                      <a:pt x="51" y="324"/>
                    </a:lnTo>
                    <a:lnTo>
                      <a:pt x="78" y="358"/>
                    </a:lnTo>
                    <a:lnTo>
                      <a:pt x="102" y="395"/>
                    </a:lnTo>
                    <a:lnTo>
                      <a:pt x="120" y="433"/>
                    </a:lnTo>
                    <a:lnTo>
                      <a:pt x="133" y="473"/>
                    </a:lnTo>
                    <a:lnTo>
                      <a:pt x="141" y="513"/>
                    </a:lnTo>
                    <a:lnTo>
                      <a:pt x="140" y="581"/>
                    </a:lnTo>
                    <a:lnTo>
                      <a:pt x="243" y="581"/>
                    </a:lnTo>
                    <a:lnTo>
                      <a:pt x="347" y="581"/>
                    </a:lnTo>
                    <a:lnTo>
                      <a:pt x="346" y="513"/>
                    </a:lnTo>
                    <a:lnTo>
                      <a:pt x="354" y="473"/>
                    </a:lnTo>
                    <a:lnTo>
                      <a:pt x="366" y="433"/>
                    </a:lnTo>
                    <a:lnTo>
                      <a:pt x="386" y="395"/>
                    </a:lnTo>
                    <a:lnTo>
                      <a:pt x="407" y="358"/>
                    </a:lnTo>
                    <a:lnTo>
                      <a:pt x="435" y="324"/>
                    </a:lnTo>
                    <a:lnTo>
                      <a:pt x="454" y="302"/>
                    </a:lnTo>
                    <a:lnTo>
                      <a:pt x="469" y="277"/>
                    </a:lnTo>
                    <a:lnTo>
                      <a:pt x="480" y="250"/>
                    </a:lnTo>
                    <a:lnTo>
                      <a:pt x="487" y="224"/>
                    </a:lnTo>
                    <a:lnTo>
                      <a:pt x="487" y="191"/>
                    </a:lnTo>
                    <a:lnTo>
                      <a:pt x="481"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348" name="Line 59">
                <a:extLst>
                  <a:ext uri="{FF2B5EF4-FFF2-40B4-BE49-F238E27FC236}">
                    <a16:creationId xmlns:a16="http://schemas.microsoft.com/office/drawing/2014/main" id="{FEBDC9F5-DC11-43AC-8B7F-0AB8813DEEF2}"/>
                  </a:ext>
                </a:extLst>
              </p:cNvPr>
              <p:cNvSpPr>
                <a:spLocks noChangeShapeType="1"/>
              </p:cNvSpPr>
              <p:nvPr/>
            </p:nvSpPr>
            <p:spPr bwMode="auto">
              <a:xfrm flipV="1">
                <a:off x="1344" y="1953"/>
                <a:ext cx="9" cy="46"/>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49" name="Line 60">
                <a:extLst>
                  <a:ext uri="{FF2B5EF4-FFF2-40B4-BE49-F238E27FC236}">
                    <a16:creationId xmlns:a16="http://schemas.microsoft.com/office/drawing/2014/main" id="{97B49894-0771-42A5-A674-3C7F5C74D851}"/>
                  </a:ext>
                </a:extLst>
              </p:cNvPr>
              <p:cNvSpPr>
                <a:spLocks noChangeShapeType="1"/>
              </p:cNvSpPr>
              <p:nvPr/>
            </p:nvSpPr>
            <p:spPr bwMode="auto">
              <a:xfrm flipV="1">
                <a:off x="1366" y="1986"/>
                <a:ext cx="4"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0" name="Line 61">
                <a:extLst>
                  <a:ext uri="{FF2B5EF4-FFF2-40B4-BE49-F238E27FC236}">
                    <a16:creationId xmlns:a16="http://schemas.microsoft.com/office/drawing/2014/main" id="{7583867B-6D4D-4EBF-A966-33BCF4B5AEF0}"/>
                  </a:ext>
                </a:extLst>
              </p:cNvPr>
              <p:cNvSpPr>
                <a:spLocks noChangeShapeType="1"/>
              </p:cNvSpPr>
              <p:nvPr/>
            </p:nvSpPr>
            <p:spPr bwMode="auto">
              <a:xfrm flipV="1">
                <a:off x="1383" y="1971"/>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1" name="Line 62">
                <a:extLst>
                  <a:ext uri="{FF2B5EF4-FFF2-40B4-BE49-F238E27FC236}">
                    <a16:creationId xmlns:a16="http://schemas.microsoft.com/office/drawing/2014/main" id="{4A07B928-6DA4-47AF-84C9-4A84DBF5E234}"/>
                  </a:ext>
                </a:extLst>
              </p:cNvPr>
              <p:cNvSpPr>
                <a:spLocks noChangeShapeType="1"/>
              </p:cNvSpPr>
              <p:nvPr/>
            </p:nvSpPr>
            <p:spPr bwMode="auto">
              <a:xfrm flipV="1">
                <a:off x="1402" y="2005"/>
                <a:ext cx="1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2" name="Line 63">
                <a:extLst>
                  <a:ext uri="{FF2B5EF4-FFF2-40B4-BE49-F238E27FC236}">
                    <a16:creationId xmlns:a16="http://schemas.microsoft.com/office/drawing/2014/main" id="{163BBB14-8C06-40C5-8F5E-FE4AC33E6E25}"/>
                  </a:ext>
                </a:extLst>
              </p:cNvPr>
              <p:cNvSpPr>
                <a:spLocks noChangeShapeType="1"/>
              </p:cNvSpPr>
              <p:nvPr/>
            </p:nvSpPr>
            <p:spPr bwMode="auto">
              <a:xfrm flipV="1">
                <a:off x="1409" y="2013"/>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3" name="Line 64">
                <a:extLst>
                  <a:ext uri="{FF2B5EF4-FFF2-40B4-BE49-F238E27FC236}">
                    <a16:creationId xmlns:a16="http://schemas.microsoft.com/office/drawing/2014/main" id="{91A34864-5695-4B38-A085-BCE712137681}"/>
                  </a:ext>
                </a:extLst>
              </p:cNvPr>
              <p:cNvSpPr>
                <a:spLocks noChangeShapeType="1"/>
              </p:cNvSpPr>
              <p:nvPr/>
            </p:nvSpPr>
            <p:spPr bwMode="auto">
              <a:xfrm flipV="1">
                <a:off x="1422" y="2039"/>
                <a:ext cx="2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4" name="Line 65">
                <a:extLst>
                  <a:ext uri="{FF2B5EF4-FFF2-40B4-BE49-F238E27FC236}">
                    <a16:creationId xmlns:a16="http://schemas.microsoft.com/office/drawing/2014/main" id="{43260F2D-7841-4B56-AE1A-63180BF30E8A}"/>
                  </a:ext>
                </a:extLst>
              </p:cNvPr>
              <p:cNvSpPr>
                <a:spLocks noChangeShapeType="1"/>
              </p:cNvSpPr>
              <p:nvPr/>
            </p:nvSpPr>
            <p:spPr bwMode="auto">
              <a:xfrm flipV="1">
                <a:off x="1425" y="2050"/>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5" name="Line 66">
                <a:extLst>
                  <a:ext uri="{FF2B5EF4-FFF2-40B4-BE49-F238E27FC236}">
                    <a16:creationId xmlns:a16="http://schemas.microsoft.com/office/drawing/2014/main" id="{7C5BDD7D-1C94-428C-99BE-BB46E7C74CCC}"/>
                  </a:ext>
                </a:extLst>
              </p:cNvPr>
              <p:cNvSpPr>
                <a:spLocks noChangeShapeType="1"/>
              </p:cNvSpPr>
              <p:nvPr/>
            </p:nvSpPr>
            <p:spPr bwMode="auto">
              <a:xfrm flipV="1">
                <a:off x="1428" y="2075"/>
                <a:ext cx="26"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6" name="Line 67">
                <a:extLst>
                  <a:ext uri="{FF2B5EF4-FFF2-40B4-BE49-F238E27FC236}">
                    <a16:creationId xmlns:a16="http://schemas.microsoft.com/office/drawing/2014/main" id="{D64828A4-048C-42BA-A6FF-A1324CB55E79}"/>
                  </a:ext>
                </a:extLst>
              </p:cNvPr>
              <p:cNvSpPr>
                <a:spLocks noChangeShapeType="1"/>
              </p:cNvSpPr>
              <p:nvPr/>
            </p:nvSpPr>
            <p:spPr bwMode="auto">
              <a:xfrm flipV="1">
                <a:off x="1429" y="2090"/>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7" name="Line 68">
                <a:extLst>
                  <a:ext uri="{FF2B5EF4-FFF2-40B4-BE49-F238E27FC236}">
                    <a16:creationId xmlns:a16="http://schemas.microsoft.com/office/drawing/2014/main" id="{8431CBFF-FFBC-4723-AF1B-64AFD4D2C352}"/>
                  </a:ext>
                </a:extLst>
              </p:cNvPr>
              <p:cNvSpPr>
                <a:spLocks noChangeShapeType="1"/>
              </p:cNvSpPr>
              <p:nvPr/>
            </p:nvSpPr>
            <p:spPr bwMode="auto">
              <a:xfrm>
                <a:off x="1429" y="2110"/>
                <a:ext cx="20"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8" name="Line 69">
                <a:extLst>
                  <a:ext uri="{FF2B5EF4-FFF2-40B4-BE49-F238E27FC236}">
                    <a16:creationId xmlns:a16="http://schemas.microsoft.com/office/drawing/2014/main" id="{5EC4BE4C-56E5-4A7D-AEDA-AFFAD11EA6AE}"/>
                  </a:ext>
                </a:extLst>
              </p:cNvPr>
              <p:cNvSpPr>
                <a:spLocks noChangeShapeType="1"/>
              </p:cNvSpPr>
              <p:nvPr/>
            </p:nvSpPr>
            <p:spPr bwMode="auto">
              <a:xfrm>
                <a:off x="1416" y="2124"/>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59" name="Line 70">
                <a:extLst>
                  <a:ext uri="{FF2B5EF4-FFF2-40B4-BE49-F238E27FC236}">
                    <a16:creationId xmlns:a16="http://schemas.microsoft.com/office/drawing/2014/main" id="{9C36B5B2-D284-4C52-A778-6CA4B0BA0526}"/>
                  </a:ext>
                </a:extLst>
              </p:cNvPr>
              <p:cNvSpPr>
                <a:spLocks noChangeShapeType="1"/>
              </p:cNvSpPr>
              <p:nvPr/>
            </p:nvSpPr>
            <p:spPr bwMode="auto">
              <a:xfrm>
                <a:off x="1407" y="2141"/>
                <a:ext cx="17"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0" name="Line 71">
                <a:extLst>
                  <a:ext uri="{FF2B5EF4-FFF2-40B4-BE49-F238E27FC236}">
                    <a16:creationId xmlns:a16="http://schemas.microsoft.com/office/drawing/2014/main" id="{BF38CF0D-3E48-446D-9C1D-77B4C5F21043}"/>
                  </a:ext>
                </a:extLst>
              </p:cNvPr>
              <p:cNvSpPr>
                <a:spLocks noChangeShapeType="1"/>
              </p:cNvSpPr>
              <p:nvPr/>
            </p:nvSpPr>
            <p:spPr bwMode="auto">
              <a:xfrm flipH="1" flipV="1">
                <a:off x="1327" y="1966"/>
                <a:ext cx="1"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1" name="Line 72">
                <a:extLst>
                  <a:ext uri="{FF2B5EF4-FFF2-40B4-BE49-F238E27FC236}">
                    <a16:creationId xmlns:a16="http://schemas.microsoft.com/office/drawing/2014/main" id="{C8ED836E-4A0B-46D7-9C77-3EDCB923DF80}"/>
                  </a:ext>
                </a:extLst>
              </p:cNvPr>
              <p:cNvSpPr>
                <a:spLocks noChangeShapeType="1"/>
              </p:cNvSpPr>
              <p:nvPr/>
            </p:nvSpPr>
            <p:spPr bwMode="auto">
              <a:xfrm flipH="1" flipV="1">
                <a:off x="1298" y="1953"/>
                <a:ext cx="9" cy="4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2" name="Line 73">
                <a:extLst>
                  <a:ext uri="{FF2B5EF4-FFF2-40B4-BE49-F238E27FC236}">
                    <a16:creationId xmlns:a16="http://schemas.microsoft.com/office/drawing/2014/main" id="{C2999FCA-4736-42B0-A1C3-B404B369C16C}"/>
                  </a:ext>
                </a:extLst>
              </p:cNvPr>
              <p:cNvSpPr>
                <a:spLocks noChangeShapeType="1"/>
              </p:cNvSpPr>
              <p:nvPr/>
            </p:nvSpPr>
            <p:spPr bwMode="auto">
              <a:xfrm flipH="1" flipV="1">
                <a:off x="1281" y="1985"/>
                <a:ext cx="4"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3" name="Line 74">
                <a:extLst>
                  <a:ext uri="{FF2B5EF4-FFF2-40B4-BE49-F238E27FC236}">
                    <a16:creationId xmlns:a16="http://schemas.microsoft.com/office/drawing/2014/main" id="{C3A4B418-319D-499D-ABC9-D86553BC5EB2}"/>
                  </a:ext>
                </a:extLst>
              </p:cNvPr>
              <p:cNvSpPr>
                <a:spLocks noChangeShapeType="1"/>
              </p:cNvSpPr>
              <p:nvPr/>
            </p:nvSpPr>
            <p:spPr bwMode="auto">
              <a:xfrm flipH="1" flipV="1">
                <a:off x="1247" y="1970"/>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4" name="Line 75">
                <a:extLst>
                  <a:ext uri="{FF2B5EF4-FFF2-40B4-BE49-F238E27FC236}">
                    <a16:creationId xmlns:a16="http://schemas.microsoft.com/office/drawing/2014/main" id="{7A6F2FE1-B74C-4748-9454-D9EB7660524C}"/>
                  </a:ext>
                </a:extLst>
              </p:cNvPr>
              <p:cNvSpPr>
                <a:spLocks noChangeShapeType="1"/>
              </p:cNvSpPr>
              <p:nvPr/>
            </p:nvSpPr>
            <p:spPr bwMode="auto">
              <a:xfrm flipH="1" flipV="1">
                <a:off x="1238" y="2004"/>
                <a:ext cx="11" cy="1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5" name="Line 76">
                <a:extLst>
                  <a:ext uri="{FF2B5EF4-FFF2-40B4-BE49-F238E27FC236}">
                    <a16:creationId xmlns:a16="http://schemas.microsoft.com/office/drawing/2014/main" id="{B07B43A2-E854-45D4-9E3C-DCDAD256B52C}"/>
                  </a:ext>
                </a:extLst>
              </p:cNvPr>
              <p:cNvSpPr>
                <a:spLocks noChangeShapeType="1"/>
              </p:cNvSpPr>
              <p:nvPr/>
            </p:nvSpPr>
            <p:spPr bwMode="auto">
              <a:xfrm flipH="1" flipV="1">
                <a:off x="1200" y="2012"/>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6" name="Line 77">
                <a:extLst>
                  <a:ext uri="{FF2B5EF4-FFF2-40B4-BE49-F238E27FC236}">
                    <a16:creationId xmlns:a16="http://schemas.microsoft.com/office/drawing/2014/main" id="{9754A2A4-A6B4-4D6C-8DE8-1B1578C9FFE2}"/>
                  </a:ext>
                </a:extLst>
              </p:cNvPr>
              <p:cNvSpPr>
                <a:spLocks noChangeShapeType="1"/>
              </p:cNvSpPr>
              <p:nvPr/>
            </p:nvSpPr>
            <p:spPr bwMode="auto">
              <a:xfrm flipH="1" flipV="1">
                <a:off x="1208" y="2038"/>
                <a:ext cx="21" cy="1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7" name="Line 78">
                <a:extLst>
                  <a:ext uri="{FF2B5EF4-FFF2-40B4-BE49-F238E27FC236}">
                    <a16:creationId xmlns:a16="http://schemas.microsoft.com/office/drawing/2014/main" id="{8B1B4BC7-D1E0-4D89-990B-50CC5AA97786}"/>
                  </a:ext>
                </a:extLst>
              </p:cNvPr>
              <p:cNvSpPr>
                <a:spLocks noChangeShapeType="1"/>
              </p:cNvSpPr>
              <p:nvPr/>
            </p:nvSpPr>
            <p:spPr bwMode="auto">
              <a:xfrm flipH="1" flipV="1">
                <a:off x="1173" y="2049"/>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8" name="Line 79">
                <a:extLst>
                  <a:ext uri="{FF2B5EF4-FFF2-40B4-BE49-F238E27FC236}">
                    <a16:creationId xmlns:a16="http://schemas.microsoft.com/office/drawing/2014/main" id="{10CAD7D4-CA86-4DAD-B986-65DA91F01261}"/>
                  </a:ext>
                </a:extLst>
              </p:cNvPr>
              <p:cNvSpPr>
                <a:spLocks noChangeShapeType="1"/>
              </p:cNvSpPr>
              <p:nvPr/>
            </p:nvSpPr>
            <p:spPr bwMode="auto">
              <a:xfrm flipH="1" flipV="1">
                <a:off x="1197" y="2073"/>
                <a:ext cx="26"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9" name="Line 80">
                <a:extLst>
                  <a:ext uri="{FF2B5EF4-FFF2-40B4-BE49-F238E27FC236}">
                    <a16:creationId xmlns:a16="http://schemas.microsoft.com/office/drawing/2014/main" id="{DF85F44B-EB92-4DC4-A06C-BC95E83F7D9F}"/>
                  </a:ext>
                </a:extLst>
              </p:cNvPr>
              <p:cNvSpPr>
                <a:spLocks noChangeShapeType="1"/>
              </p:cNvSpPr>
              <p:nvPr/>
            </p:nvSpPr>
            <p:spPr bwMode="auto">
              <a:xfrm flipH="1" flipV="1">
                <a:off x="1164" y="2089"/>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0" name="Line 81">
                <a:extLst>
                  <a:ext uri="{FF2B5EF4-FFF2-40B4-BE49-F238E27FC236}">
                    <a16:creationId xmlns:a16="http://schemas.microsoft.com/office/drawing/2014/main" id="{603D2F0E-EAAB-49AD-AF12-255E518637DA}"/>
                  </a:ext>
                </a:extLst>
              </p:cNvPr>
              <p:cNvSpPr>
                <a:spLocks noChangeShapeType="1"/>
              </p:cNvSpPr>
              <p:nvPr/>
            </p:nvSpPr>
            <p:spPr bwMode="auto">
              <a:xfrm flipH="1">
                <a:off x="1202" y="2109"/>
                <a:ext cx="20"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1" name="Line 82">
                <a:extLst>
                  <a:ext uri="{FF2B5EF4-FFF2-40B4-BE49-F238E27FC236}">
                    <a16:creationId xmlns:a16="http://schemas.microsoft.com/office/drawing/2014/main" id="{5FA6F260-8B1D-488D-BA85-63D790B8ABEB}"/>
                  </a:ext>
                </a:extLst>
              </p:cNvPr>
              <p:cNvSpPr>
                <a:spLocks noChangeShapeType="1"/>
              </p:cNvSpPr>
              <p:nvPr/>
            </p:nvSpPr>
            <p:spPr bwMode="auto">
              <a:xfrm flipH="1">
                <a:off x="1167" y="2123"/>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2" name="Line 83">
                <a:extLst>
                  <a:ext uri="{FF2B5EF4-FFF2-40B4-BE49-F238E27FC236}">
                    <a16:creationId xmlns:a16="http://schemas.microsoft.com/office/drawing/2014/main" id="{B7CED388-A6F5-4DE3-A5ED-2A2DC13DBA17}"/>
                  </a:ext>
                </a:extLst>
              </p:cNvPr>
              <p:cNvSpPr>
                <a:spLocks noChangeShapeType="1"/>
              </p:cNvSpPr>
              <p:nvPr/>
            </p:nvSpPr>
            <p:spPr bwMode="auto">
              <a:xfrm flipH="1">
                <a:off x="1227" y="2140"/>
                <a:ext cx="17"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3" name="Freeform 84">
                <a:extLst>
                  <a:ext uri="{FF2B5EF4-FFF2-40B4-BE49-F238E27FC236}">
                    <a16:creationId xmlns:a16="http://schemas.microsoft.com/office/drawing/2014/main" id="{7E1AE5EB-448B-4F6E-A6F6-FB0847F0BF6F}"/>
                  </a:ext>
                </a:extLst>
              </p:cNvPr>
              <p:cNvSpPr>
                <a:spLocks/>
              </p:cNvSpPr>
              <p:nvPr/>
            </p:nvSpPr>
            <p:spPr bwMode="auto">
              <a:xfrm>
                <a:off x="1717"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1" y="8"/>
                    </a:lnTo>
                    <a:lnTo>
                      <a:pt x="23" y="5"/>
                    </a:lnTo>
                    <a:lnTo>
                      <a:pt x="40" y="3"/>
                    </a:lnTo>
                    <a:lnTo>
                      <a:pt x="59" y="2"/>
                    </a:lnTo>
                    <a:lnTo>
                      <a:pt x="78" y="0"/>
                    </a:lnTo>
                    <a:lnTo>
                      <a:pt x="99" y="2"/>
                    </a:lnTo>
                    <a:lnTo>
                      <a:pt x="118" y="3"/>
                    </a:lnTo>
                    <a:lnTo>
                      <a:pt x="134" y="5"/>
                    </a:lnTo>
                    <a:lnTo>
                      <a:pt x="147" y="8"/>
                    </a:lnTo>
                    <a:lnTo>
                      <a:pt x="155" y="12"/>
                    </a:lnTo>
                    <a:lnTo>
                      <a:pt x="158" y="14"/>
                    </a:lnTo>
                    <a:lnTo>
                      <a:pt x="155" y="18"/>
                    </a:lnTo>
                    <a:lnTo>
                      <a:pt x="147" y="22"/>
                    </a:lnTo>
                    <a:lnTo>
                      <a:pt x="134" y="24"/>
                    </a:lnTo>
                    <a:lnTo>
                      <a:pt x="118" y="27"/>
                    </a:lnTo>
                    <a:lnTo>
                      <a:pt x="99" y="28"/>
                    </a:lnTo>
                    <a:lnTo>
                      <a:pt x="78" y="29"/>
                    </a:lnTo>
                    <a:lnTo>
                      <a:pt x="59" y="28"/>
                    </a:lnTo>
                    <a:lnTo>
                      <a:pt x="40" y="27"/>
                    </a:lnTo>
                    <a:lnTo>
                      <a:pt x="23" y="24"/>
                    </a:lnTo>
                    <a:lnTo>
                      <a:pt x="11" y="22"/>
                    </a:lnTo>
                    <a:lnTo>
                      <a:pt x="3" y="18"/>
                    </a:lnTo>
                    <a:lnTo>
                      <a:pt x="0" y="14"/>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374" name="Freeform 85">
                <a:extLst>
                  <a:ext uri="{FF2B5EF4-FFF2-40B4-BE49-F238E27FC236}">
                    <a16:creationId xmlns:a16="http://schemas.microsoft.com/office/drawing/2014/main" id="{A6D1E562-197A-465A-8D2E-228B47900272}"/>
                  </a:ext>
                </a:extLst>
              </p:cNvPr>
              <p:cNvSpPr>
                <a:spLocks/>
              </p:cNvSpPr>
              <p:nvPr/>
            </p:nvSpPr>
            <p:spPr bwMode="auto">
              <a:xfrm>
                <a:off x="1710"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8"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375" name="Freeform 86">
                <a:extLst>
                  <a:ext uri="{FF2B5EF4-FFF2-40B4-BE49-F238E27FC236}">
                    <a16:creationId xmlns:a16="http://schemas.microsoft.com/office/drawing/2014/main" id="{A5710E5D-BB13-43AF-AF75-CF41455B3A29}"/>
                  </a:ext>
                </a:extLst>
              </p:cNvPr>
              <p:cNvSpPr>
                <a:spLocks noEditPoints="1"/>
              </p:cNvSpPr>
              <p:nvPr/>
            </p:nvSpPr>
            <p:spPr bwMode="auto">
              <a:xfrm>
                <a:off x="1710"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376" name="Freeform 87">
                <a:extLst>
                  <a:ext uri="{FF2B5EF4-FFF2-40B4-BE49-F238E27FC236}">
                    <a16:creationId xmlns:a16="http://schemas.microsoft.com/office/drawing/2014/main" id="{AC038F12-6FE2-4FF8-BFC8-C7C6D91DE002}"/>
                  </a:ext>
                </a:extLst>
              </p:cNvPr>
              <p:cNvSpPr>
                <a:spLocks/>
              </p:cNvSpPr>
              <p:nvPr/>
            </p:nvSpPr>
            <p:spPr bwMode="auto">
              <a:xfrm>
                <a:off x="1662"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4" y="0"/>
                    </a:moveTo>
                    <a:lnTo>
                      <a:pt x="207" y="1"/>
                    </a:lnTo>
                    <a:lnTo>
                      <a:pt x="171" y="7"/>
                    </a:lnTo>
                    <a:lnTo>
                      <a:pt x="139" y="19"/>
                    </a:lnTo>
                    <a:lnTo>
                      <a:pt x="107" y="34"/>
                    </a:lnTo>
                    <a:lnTo>
                      <a:pt x="78" y="53"/>
                    </a:lnTo>
                    <a:lnTo>
                      <a:pt x="54" y="75"/>
                    </a:lnTo>
                    <a:lnTo>
                      <a:pt x="33" y="102"/>
                    </a:lnTo>
                    <a:lnTo>
                      <a:pt x="16" y="129"/>
                    </a:lnTo>
                    <a:lnTo>
                      <a:pt x="6" y="160"/>
                    </a:lnTo>
                    <a:lnTo>
                      <a:pt x="0" y="191"/>
                    </a:lnTo>
                    <a:lnTo>
                      <a:pt x="0" y="224"/>
                    </a:lnTo>
                    <a:lnTo>
                      <a:pt x="7" y="250"/>
                    </a:lnTo>
                    <a:lnTo>
                      <a:pt x="18" y="277"/>
                    </a:lnTo>
                    <a:lnTo>
                      <a:pt x="33" y="302"/>
                    </a:lnTo>
                    <a:lnTo>
                      <a:pt x="52" y="324"/>
                    </a:lnTo>
                    <a:lnTo>
                      <a:pt x="78" y="358"/>
                    </a:lnTo>
                    <a:lnTo>
                      <a:pt x="101" y="395"/>
                    </a:lnTo>
                    <a:lnTo>
                      <a:pt x="119" y="433"/>
                    </a:lnTo>
                    <a:lnTo>
                      <a:pt x="133" y="473"/>
                    </a:lnTo>
                    <a:lnTo>
                      <a:pt x="141" y="513"/>
                    </a:lnTo>
                    <a:lnTo>
                      <a:pt x="140" y="581"/>
                    </a:lnTo>
                    <a:lnTo>
                      <a:pt x="244" y="581"/>
                    </a:lnTo>
                    <a:lnTo>
                      <a:pt x="347" y="581"/>
                    </a:lnTo>
                    <a:lnTo>
                      <a:pt x="346" y="513"/>
                    </a:lnTo>
                    <a:lnTo>
                      <a:pt x="354" y="473"/>
                    </a:lnTo>
                    <a:lnTo>
                      <a:pt x="367" y="433"/>
                    </a:lnTo>
                    <a:lnTo>
                      <a:pt x="385" y="395"/>
                    </a:lnTo>
                    <a:lnTo>
                      <a:pt x="409" y="358"/>
                    </a:lnTo>
                    <a:lnTo>
                      <a:pt x="436" y="324"/>
                    </a:lnTo>
                    <a:lnTo>
                      <a:pt x="454" y="302"/>
                    </a:lnTo>
                    <a:lnTo>
                      <a:pt x="469" y="277"/>
                    </a:lnTo>
                    <a:lnTo>
                      <a:pt x="480" y="250"/>
                    </a:lnTo>
                    <a:lnTo>
                      <a:pt x="487" y="224"/>
                    </a:lnTo>
                    <a:lnTo>
                      <a:pt x="487" y="191"/>
                    </a:lnTo>
                    <a:lnTo>
                      <a:pt x="481" y="160"/>
                    </a:lnTo>
                    <a:lnTo>
                      <a:pt x="470" y="129"/>
                    </a:lnTo>
                    <a:lnTo>
                      <a:pt x="455" y="102"/>
                    </a:lnTo>
                    <a:lnTo>
                      <a:pt x="435" y="75"/>
                    </a:lnTo>
                    <a:lnTo>
                      <a:pt x="409" y="53"/>
                    </a:lnTo>
                    <a:lnTo>
                      <a:pt x="381" y="34"/>
                    </a:lnTo>
                    <a:lnTo>
                      <a:pt x="350" y="19"/>
                    </a:lnTo>
                    <a:lnTo>
                      <a:pt x="315" y="7"/>
                    </a:lnTo>
                    <a:lnTo>
                      <a:pt x="280" y="1"/>
                    </a:lnTo>
                    <a:lnTo>
                      <a:pt x="244" y="0"/>
                    </a:lnTo>
                    <a:close/>
                  </a:path>
                </a:pathLst>
              </a:custGeom>
              <a:solidFill>
                <a:srgbClr val="FFFF00"/>
              </a:solidFill>
              <a:ln w="3175">
                <a:solidFill>
                  <a:srgbClr val="FFFF66"/>
                </a:solidFill>
                <a:prstDash val="solid"/>
                <a:round/>
                <a:headEnd/>
                <a:tailEnd/>
              </a:ln>
            </p:spPr>
            <p:txBody>
              <a:bodyPr/>
              <a:lstStyle/>
              <a:p>
                <a:endParaRPr lang="zh-CN" altLang="en-US" sz="1100"/>
              </a:p>
            </p:txBody>
          </p:sp>
          <p:sp>
            <p:nvSpPr>
              <p:cNvPr id="377" name="Line 88">
                <a:extLst>
                  <a:ext uri="{FF2B5EF4-FFF2-40B4-BE49-F238E27FC236}">
                    <a16:creationId xmlns:a16="http://schemas.microsoft.com/office/drawing/2014/main" id="{4A1FFCE4-3563-4129-AB28-D0F0727CFDF0}"/>
                  </a:ext>
                </a:extLst>
              </p:cNvPr>
              <p:cNvSpPr>
                <a:spLocks noChangeShapeType="1"/>
              </p:cNvSpPr>
              <p:nvPr/>
            </p:nvSpPr>
            <p:spPr bwMode="auto">
              <a:xfrm flipV="1">
                <a:off x="1765" y="1953"/>
                <a:ext cx="9" cy="46"/>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8" name="Line 89">
                <a:extLst>
                  <a:ext uri="{FF2B5EF4-FFF2-40B4-BE49-F238E27FC236}">
                    <a16:creationId xmlns:a16="http://schemas.microsoft.com/office/drawing/2014/main" id="{4232DB2B-F9EC-4215-9497-E91B91520AB7}"/>
                  </a:ext>
                </a:extLst>
              </p:cNvPr>
              <p:cNvSpPr>
                <a:spLocks noChangeShapeType="1"/>
              </p:cNvSpPr>
              <p:nvPr/>
            </p:nvSpPr>
            <p:spPr bwMode="auto">
              <a:xfrm flipV="1">
                <a:off x="1787" y="1986"/>
                <a:ext cx="4"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79" name="Line 90">
                <a:extLst>
                  <a:ext uri="{FF2B5EF4-FFF2-40B4-BE49-F238E27FC236}">
                    <a16:creationId xmlns:a16="http://schemas.microsoft.com/office/drawing/2014/main" id="{39F19FA7-860D-41A3-A755-38816E0778B1}"/>
                  </a:ext>
                </a:extLst>
              </p:cNvPr>
              <p:cNvSpPr>
                <a:spLocks noChangeShapeType="1"/>
              </p:cNvSpPr>
              <p:nvPr/>
            </p:nvSpPr>
            <p:spPr bwMode="auto">
              <a:xfrm flipV="1">
                <a:off x="1804" y="1971"/>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0" name="Line 91">
                <a:extLst>
                  <a:ext uri="{FF2B5EF4-FFF2-40B4-BE49-F238E27FC236}">
                    <a16:creationId xmlns:a16="http://schemas.microsoft.com/office/drawing/2014/main" id="{5373B667-4D83-45A3-8E1C-673B7714C80D}"/>
                  </a:ext>
                </a:extLst>
              </p:cNvPr>
              <p:cNvSpPr>
                <a:spLocks noChangeShapeType="1"/>
              </p:cNvSpPr>
              <p:nvPr/>
            </p:nvSpPr>
            <p:spPr bwMode="auto">
              <a:xfrm flipV="1">
                <a:off x="1823" y="2005"/>
                <a:ext cx="1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1" name="Line 92">
                <a:extLst>
                  <a:ext uri="{FF2B5EF4-FFF2-40B4-BE49-F238E27FC236}">
                    <a16:creationId xmlns:a16="http://schemas.microsoft.com/office/drawing/2014/main" id="{2BF2E9BA-2F13-41DB-970C-D2ADE950D659}"/>
                  </a:ext>
                </a:extLst>
              </p:cNvPr>
              <p:cNvSpPr>
                <a:spLocks noChangeShapeType="1"/>
              </p:cNvSpPr>
              <p:nvPr/>
            </p:nvSpPr>
            <p:spPr bwMode="auto">
              <a:xfrm flipV="1">
                <a:off x="1830" y="2013"/>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2" name="Line 93">
                <a:extLst>
                  <a:ext uri="{FF2B5EF4-FFF2-40B4-BE49-F238E27FC236}">
                    <a16:creationId xmlns:a16="http://schemas.microsoft.com/office/drawing/2014/main" id="{01D04C01-8B27-459A-AE0D-05853939860F}"/>
                  </a:ext>
                </a:extLst>
              </p:cNvPr>
              <p:cNvSpPr>
                <a:spLocks noChangeShapeType="1"/>
              </p:cNvSpPr>
              <p:nvPr/>
            </p:nvSpPr>
            <p:spPr bwMode="auto">
              <a:xfrm flipV="1">
                <a:off x="1843" y="2039"/>
                <a:ext cx="2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3" name="Line 94">
                <a:extLst>
                  <a:ext uri="{FF2B5EF4-FFF2-40B4-BE49-F238E27FC236}">
                    <a16:creationId xmlns:a16="http://schemas.microsoft.com/office/drawing/2014/main" id="{4F53042A-F8BB-43E0-B8BD-7B5F38E5EC44}"/>
                  </a:ext>
                </a:extLst>
              </p:cNvPr>
              <p:cNvSpPr>
                <a:spLocks noChangeShapeType="1"/>
              </p:cNvSpPr>
              <p:nvPr/>
            </p:nvSpPr>
            <p:spPr bwMode="auto">
              <a:xfrm flipV="1">
                <a:off x="1846" y="2050"/>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4" name="Line 95">
                <a:extLst>
                  <a:ext uri="{FF2B5EF4-FFF2-40B4-BE49-F238E27FC236}">
                    <a16:creationId xmlns:a16="http://schemas.microsoft.com/office/drawing/2014/main" id="{DE403BF9-9805-418F-8554-B2310AE4DCE2}"/>
                  </a:ext>
                </a:extLst>
              </p:cNvPr>
              <p:cNvSpPr>
                <a:spLocks noChangeShapeType="1"/>
              </p:cNvSpPr>
              <p:nvPr/>
            </p:nvSpPr>
            <p:spPr bwMode="auto">
              <a:xfrm flipV="1">
                <a:off x="1850" y="2075"/>
                <a:ext cx="25" cy="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5" name="Line 96">
                <a:extLst>
                  <a:ext uri="{FF2B5EF4-FFF2-40B4-BE49-F238E27FC236}">
                    <a16:creationId xmlns:a16="http://schemas.microsoft.com/office/drawing/2014/main" id="{F7C13FEE-8F76-4AB6-BB73-177A53F870F0}"/>
                  </a:ext>
                </a:extLst>
              </p:cNvPr>
              <p:cNvSpPr>
                <a:spLocks noChangeShapeType="1"/>
              </p:cNvSpPr>
              <p:nvPr/>
            </p:nvSpPr>
            <p:spPr bwMode="auto">
              <a:xfrm flipV="1">
                <a:off x="1850" y="2090"/>
                <a:ext cx="59"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6" name="Line 97">
                <a:extLst>
                  <a:ext uri="{FF2B5EF4-FFF2-40B4-BE49-F238E27FC236}">
                    <a16:creationId xmlns:a16="http://schemas.microsoft.com/office/drawing/2014/main" id="{97F958B6-0E8C-4DA7-9A3B-205EF5D420D6}"/>
                  </a:ext>
                </a:extLst>
              </p:cNvPr>
              <p:cNvSpPr>
                <a:spLocks noChangeShapeType="1"/>
              </p:cNvSpPr>
              <p:nvPr/>
            </p:nvSpPr>
            <p:spPr bwMode="auto">
              <a:xfrm>
                <a:off x="1850" y="2110"/>
                <a:ext cx="20"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7" name="Line 98">
                <a:extLst>
                  <a:ext uri="{FF2B5EF4-FFF2-40B4-BE49-F238E27FC236}">
                    <a16:creationId xmlns:a16="http://schemas.microsoft.com/office/drawing/2014/main" id="{78132EDB-FA3B-4639-9840-8143F1B69F38}"/>
                  </a:ext>
                </a:extLst>
              </p:cNvPr>
              <p:cNvSpPr>
                <a:spLocks noChangeShapeType="1"/>
              </p:cNvSpPr>
              <p:nvPr/>
            </p:nvSpPr>
            <p:spPr bwMode="auto">
              <a:xfrm>
                <a:off x="1837" y="2124"/>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8" name="Line 99">
                <a:extLst>
                  <a:ext uri="{FF2B5EF4-FFF2-40B4-BE49-F238E27FC236}">
                    <a16:creationId xmlns:a16="http://schemas.microsoft.com/office/drawing/2014/main" id="{52FC5256-7B57-4BB6-9F08-9C1EF864AD5B}"/>
                  </a:ext>
                </a:extLst>
              </p:cNvPr>
              <p:cNvSpPr>
                <a:spLocks noChangeShapeType="1"/>
              </p:cNvSpPr>
              <p:nvPr/>
            </p:nvSpPr>
            <p:spPr bwMode="auto">
              <a:xfrm>
                <a:off x="1828" y="2141"/>
                <a:ext cx="17"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89" name="Line 100">
                <a:extLst>
                  <a:ext uri="{FF2B5EF4-FFF2-40B4-BE49-F238E27FC236}">
                    <a16:creationId xmlns:a16="http://schemas.microsoft.com/office/drawing/2014/main" id="{5E90601C-C54C-4B29-93F1-EFE2AC4C8ECD}"/>
                  </a:ext>
                </a:extLst>
              </p:cNvPr>
              <p:cNvSpPr>
                <a:spLocks noChangeShapeType="1"/>
              </p:cNvSpPr>
              <p:nvPr/>
            </p:nvSpPr>
            <p:spPr bwMode="auto">
              <a:xfrm flipH="1" flipV="1">
                <a:off x="1748" y="1966"/>
                <a:ext cx="1" cy="22"/>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0" name="Line 101">
                <a:extLst>
                  <a:ext uri="{FF2B5EF4-FFF2-40B4-BE49-F238E27FC236}">
                    <a16:creationId xmlns:a16="http://schemas.microsoft.com/office/drawing/2014/main" id="{2AAD918D-E20B-425B-86C2-D0642F11E221}"/>
                  </a:ext>
                </a:extLst>
              </p:cNvPr>
              <p:cNvSpPr>
                <a:spLocks noChangeShapeType="1"/>
              </p:cNvSpPr>
              <p:nvPr/>
            </p:nvSpPr>
            <p:spPr bwMode="auto">
              <a:xfrm flipH="1" flipV="1">
                <a:off x="1719" y="1953"/>
                <a:ext cx="9" cy="4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1" name="Line 102">
                <a:extLst>
                  <a:ext uri="{FF2B5EF4-FFF2-40B4-BE49-F238E27FC236}">
                    <a16:creationId xmlns:a16="http://schemas.microsoft.com/office/drawing/2014/main" id="{A5D05DED-4755-4C06-A9A2-E894448B48E7}"/>
                  </a:ext>
                </a:extLst>
              </p:cNvPr>
              <p:cNvSpPr>
                <a:spLocks noChangeShapeType="1"/>
              </p:cNvSpPr>
              <p:nvPr/>
            </p:nvSpPr>
            <p:spPr bwMode="auto">
              <a:xfrm flipH="1" flipV="1">
                <a:off x="1702" y="1985"/>
                <a:ext cx="4"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2" name="Line 103">
                <a:extLst>
                  <a:ext uri="{FF2B5EF4-FFF2-40B4-BE49-F238E27FC236}">
                    <a16:creationId xmlns:a16="http://schemas.microsoft.com/office/drawing/2014/main" id="{35FA9EF2-3CE8-4204-9C36-6D744F75DC66}"/>
                  </a:ext>
                </a:extLst>
              </p:cNvPr>
              <p:cNvSpPr>
                <a:spLocks noChangeShapeType="1"/>
              </p:cNvSpPr>
              <p:nvPr/>
            </p:nvSpPr>
            <p:spPr bwMode="auto">
              <a:xfrm flipH="1" flipV="1">
                <a:off x="1667" y="1970"/>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3" name="Line 104">
                <a:extLst>
                  <a:ext uri="{FF2B5EF4-FFF2-40B4-BE49-F238E27FC236}">
                    <a16:creationId xmlns:a16="http://schemas.microsoft.com/office/drawing/2014/main" id="{D8733987-91EA-4CEF-8777-CAC07BAAA1EA}"/>
                  </a:ext>
                </a:extLst>
              </p:cNvPr>
              <p:cNvSpPr>
                <a:spLocks noChangeShapeType="1"/>
              </p:cNvSpPr>
              <p:nvPr/>
            </p:nvSpPr>
            <p:spPr bwMode="auto">
              <a:xfrm flipH="1" flipV="1">
                <a:off x="1659" y="2004"/>
                <a:ext cx="11" cy="1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4" name="Line 105">
                <a:extLst>
                  <a:ext uri="{FF2B5EF4-FFF2-40B4-BE49-F238E27FC236}">
                    <a16:creationId xmlns:a16="http://schemas.microsoft.com/office/drawing/2014/main" id="{42DDBC9F-0567-4397-98BB-B7ED702F8E1F}"/>
                  </a:ext>
                </a:extLst>
              </p:cNvPr>
              <p:cNvSpPr>
                <a:spLocks noChangeShapeType="1"/>
              </p:cNvSpPr>
              <p:nvPr/>
            </p:nvSpPr>
            <p:spPr bwMode="auto">
              <a:xfrm flipH="1" flipV="1">
                <a:off x="1621" y="2012"/>
                <a:ext cx="42" cy="2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5" name="Line 106">
                <a:extLst>
                  <a:ext uri="{FF2B5EF4-FFF2-40B4-BE49-F238E27FC236}">
                    <a16:creationId xmlns:a16="http://schemas.microsoft.com/office/drawing/2014/main" id="{BC6251E4-268D-4A79-A856-4E29DE129750}"/>
                  </a:ext>
                </a:extLst>
              </p:cNvPr>
              <p:cNvSpPr>
                <a:spLocks noChangeShapeType="1"/>
              </p:cNvSpPr>
              <p:nvPr/>
            </p:nvSpPr>
            <p:spPr bwMode="auto">
              <a:xfrm flipH="1" flipV="1">
                <a:off x="1629" y="2038"/>
                <a:ext cx="21" cy="1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6" name="Line 107">
                <a:extLst>
                  <a:ext uri="{FF2B5EF4-FFF2-40B4-BE49-F238E27FC236}">
                    <a16:creationId xmlns:a16="http://schemas.microsoft.com/office/drawing/2014/main" id="{C04CE350-A7D5-4F59-8461-500B76083194}"/>
                  </a:ext>
                </a:extLst>
              </p:cNvPr>
              <p:cNvSpPr>
                <a:spLocks noChangeShapeType="1"/>
              </p:cNvSpPr>
              <p:nvPr/>
            </p:nvSpPr>
            <p:spPr bwMode="auto">
              <a:xfrm flipH="1" flipV="1">
                <a:off x="1594" y="2049"/>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7" name="Line 108">
                <a:extLst>
                  <a:ext uri="{FF2B5EF4-FFF2-40B4-BE49-F238E27FC236}">
                    <a16:creationId xmlns:a16="http://schemas.microsoft.com/office/drawing/2014/main" id="{2E4F2C81-424C-422D-98CA-B1AB8A1245E5}"/>
                  </a:ext>
                </a:extLst>
              </p:cNvPr>
              <p:cNvSpPr>
                <a:spLocks noChangeShapeType="1"/>
              </p:cNvSpPr>
              <p:nvPr/>
            </p:nvSpPr>
            <p:spPr bwMode="auto">
              <a:xfrm flipH="1" flipV="1">
                <a:off x="1618" y="2073"/>
                <a:ext cx="26"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8" name="Line 109">
                <a:extLst>
                  <a:ext uri="{FF2B5EF4-FFF2-40B4-BE49-F238E27FC236}">
                    <a16:creationId xmlns:a16="http://schemas.microsoft.com/office/drawing/2014/main" id="{08C3771A-D957-457E-A0FA-2B12448CB399}"/>
                  </a:ext>
                </a:extLst>
              </p:cNvPr>
              <p:cNvSpPr>
                <a:spLocks noChangeShapeType="1"/>
              </p:cNvSpPr>
              <p:nvPr/>
            </p:nvSpPr>
            <p:spPr bwMode="auto">
              <a:xfrm flipH="1" flipV="1">
                <a:off x="1585" y="2089"/>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99" name="Line 110">
                <a:extLst>
                  <a:ext uri="{FF2B5EF4-FFF2-40B4-BE49-F238E27FC236}">
                    <a16:creationId xmlns:a16="http://schemas.microsoft.com/office/drawing/2014/main" id="{39543D06-2A7E-453F-B748-B08512FF03F5}"/>
                  </a:ext>
                </a:extLst>
              </p:cNvPr>
              <p:cNvSpPr>
                <a:spLocks noChangeShapeType="1"/>
              </p:cNvSpPr>
              <p:nvPr/>
            </p:nvSpPr>
            <p:spPr bwMode="auto">
              <a:xfrm flipH="1">
                <a:off x="1623" y="2109"/>
                <a:ext cx="20"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0" name="Line 111">
                <a:extLst>
                  <a:ext uri="{FF2B5EF4-FFF2-40B4-BE49-F238E27FC236}">
                    <a16:creationId xmlns:a16="http://schemas.microsoft.com/office/drawing/2014/main" id="{272E928C-A830-4056-B86E-E93378FE257B}"/>
                  </a:ext>
                </a:extLst>
              </p:cNvPr>
              <p:cNvSpPr>
                <a:spLocks noChangeShapeType="1"/>
              </p:cNvSpPr>
              <p:nvPr/>
            </p:nvSpPr>
            <p:spPr bwMode="auto">
              <a:xfrm flipH="1">
                <a:off x="1588" y="2123"/>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1" name="Line 112">
                <a:extLst>
                  <a:ext uri="{FF2B5EF4-FFF2-40B4-BE49-F238E27FC236}">
                    <a16:creationId xmlns:a16="http://schemas.microsoft.com/office/drawing/2014/main" id="{F6EF07E9-C58A-4304-BF78-A6576CAF1502}"/>
                  </a:ext>
                </a:extLst>
              </p:cNvPr>
              <p:cNvSpPr>
                <a:spLocks noChangeShapeType="1"/>
              </p:cNvSpPr>
              <p:nvPr/>
            </p:nvSpPr>
            <p:spPr bwMode="auto">
              <a:xfrm flipH="1">
                <a:off x="1648" y="2140"/>
                <a:ext cx="18"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2" name="Freeform 113">
                <a:extLst>
                  <a:ext uri="{FF2B5EF4-FFF2-40B4-BE49-F238E27FC236}">
                    <a16:creationId xmlns:a16="http://schemas.microsoft.com/office/drawing/2014/main" id="{46CBACC5-D443-4990-8589-D5ACE6263D43}"/>
                  </a:ext>
                </a:extLst>
              </p:cNvPr>
              <p:cNvSpPr>
                <a:spLocks/>
              </p:cNvSpPr>
              <p:nvPr/>
            </p:nvSpPr>
            <p:spPr bwMode="auto">
              <a:xfrm>
                <a:off x="2149" y="2240"/>
                <a:ext cx="53" cy="10"/>
              </a:xfrm>
              <a:custGeom>
                <a:avLst/>
                <a:gdLst>
                  <a:gd name="T0" fmla="*/ 0 w 157"/>
                  <a:gd name="T1" fmla="*/ 0 h 29"/>
                  <a:gd name="T2" fmla="*/ 0 w 157"/>
                  <a:gd name="T3" fmla="*/ 0 h 29"/>
                  <a:gd name="T4" fmla="*/ 0 w 157"/>
                  <a:gd name="T5" fmla="*/ 0 h 29"/>
                  <a:gd name="T6" fmla="*/ 0 w 157"/>
                  <a:gd name="T7" fmla="*/ 0 h 29"/>
                  <a:gd name="T8" fmla="*/ 0 w 157"/>
                  <a:gd name="T9" fmla="*/ 0 h 29"/>
                  <a:gd name="T10" fmla="*/ 0 w 157"/>
                  <a:gd name="T11" fmla="*/ 0 h 29"/>
                  <a:gd name="T12" fmla="*/ 0 w 157"/>
                  <a:gd name="T13" fmla="*/ 0 h 29"/>
                  <a:gd name="T14" fmla="*/ 0 w 157"/>
                  <a:gd name="T15" fmla="*/ 0 h 29"/>
                  <a:gd name="T16" fmla="*/ 0 w 157"/>
                  <a:gd name="T17" fmla="*/ 0 h 29"/>
                  <a:gd name="T18" fmla="*/ 0 w 157"/>
                  <a:gd name="T19" fmla="*/ 0 h 29"/>
                  <a:gd name="T20" fmla="*/ 0 w 157"/>
                  <a:gd name="T21" fmla="*/ 0 h 29"/>
                  <a:gd name="T22" fmla="*/ 0 w 157"/>
                  <a:gd name="T23" fmla="*/ 0 h 29"/>
                  <a:gd name="T24" fmla="*/ 0 w 157"/>
                  <a:gd name="T25" fmla="*/ 0 h 29"/>
                  <a:gd name="T26" fmla="*/ 0 w 157"/>
                  <a:gd name="T27" fmla="*/ 0 h 29"/>
                  <a:gd name="T28" fmla="*/ 0 w 157"/>
                  <a:gd name="T29" fmla="*/ 0 h 29"/>
                  <a:gd name="T30" fmla="*/ 0 w 157"/>
                  <a:gd name="T31" fmla="*/ 0 h 29"/>
                  <a:gd name="T32" fmla="*/ 0 w 157"/>
                  <a:gd name="T33" fmla="*/ 0 h 29"/>
                  <a:gd name="T34" fmla="*/ 0 w 157"/>
                  <a:gd name="T35" fmla="*/ 0 h 29"/>
                  <a:gd name="T36" fmla="*/ 0 w 157"/>
                  <a:gd name="T37" fmla="*/ 0 h 29"/>
                  <a:gd name="T38" fmla="*/ 0 w 157"/>
                  <a:gd name="T39" fmla="*/ 0 h 29"/>
                  <a:gd name="T40" fmla="*/ 0 w 157"/>
                  <a:gd name="T41" fmla="*/ 0 h 29"/>
                  <a:gd name="T42" fmla="*/ 0 w 157"/>
                  <a:gd name="T43" fmla="*/ 0 h 29"/>
                  <a:gd name="T44" fmla="*/ 0 w 157"/>
                  <a:gd name="T45" fmla="*/ 0 h 29"/>
                  <a:gd name="T46" fmla="*/ 0 w 157"/>
                  <a:gd name="T47" fmla="*/ 0 h 29"/>
                  <a:gd name="T48" fmla="*/ 0 w 157"/>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29">
                    <a:moveTo>
                      <a:pt x="0" y="14"/>
                    </a:moveTo>
                    <a:lnTo>
                      <a:pt x="2" y="12"/>
                    </a:lnTo>
                    <a:lnTo>
                      <a:pt x="11" y="8"/>
                    </a:lnTo>
                    <a:lnTo>
                      <a:pt x="23" y="5"/>
                    </a:lnTo>
                    <a:lnTo>
                      <a:pt x="39" y="3"/>
                    </a:lnTo>
                    <a:lnTo>
                      <a:pt x="57" y="2"/>
                    </a:lnTo>
                    <a:lnTo>
                      <a:pt x="78" y="0"/>
                    </a:lnTo>
                    <a:lnTo>
                      <a:pt x="98" y="2"/>
                    </a:lnTo>
                    <a:lnTo>
                      <a:pt x="118" y="3"/>
                    </a:lnTo>
                    <a:lnTo>
                      <a:pt x="134" y="5"/>
                    </a:lnTo>
                    <a:lnTo>
                      <a:pt x="146" y="8"/>
                    </a:lnTo>
                    <a:lnTo>
                      <a:pt x="155" y="12"/>
                    </a:lnTo>
                    <a:lnTo>
                      <a:pt x="157" y="14"/>
                    </a:lnTo>
                    <a:lnTo>
                      <a:pt x="155" y="18"/>
                    </a:lnTo>
                    <a:lnTo>
                      <a:pt x="146" y="22"/>
                    </a:lnTo>
                    <a:lnTo>
                      <a:pt x="134" y="24"/>
                    </a:lnTo>
                    <a:lnTo>
                      <a:pt x="118" y="27"/>
                    </a:lnTo>
                    <a:lnTo>
                      <a:pt x="98" y="28"/>
                    </a:lnTo>
                    <a:lnTo>
                      <a:pt x="78" y="29"/>
                    </a:lnTo>
                    <a:lnTo>
                      <a:pt x="57" y="28"/>
                    </a:lnTo>
                    <a:lnTo>
                      <a:pt x="39" y="27"/>
                    </a:lnTo>
                    <a:lnTo>
                      <a:pt x="23" y="24"/>
                    </a:lnTo>
                    <a:lnTo>
                      <a:pt x="11" y="22"/>
                    </a:lnTo>
                    <a:lnTo>
                      <a:pt x="2" y="18"/>
                    </a:lnTo>
                    <a:lnTo>
                      <a:pt x="0" y="14"/>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403" name="Freeform 114">
                <a:extLst>
                  <a:ext uri="{FF2B5EF4-FFF2-40B4-BE49-F238E27FC236}">
                    <a16:creationId xmlns:a16="http://schemas.microsoft.com/office/drawing/2014/main" id="{3004BAD2-6253-4C6B-90FD-86D81FE2EB09}"/>
                  </a:ext>
                </a:extLst>
              </p:cNvPr>
              <p:cNvSpPr>
                <a:spLocks/>
              </p:cNvSpPr>
              <p:nvPr/>
            </p:nvSpPr>
            <p:spPr bwMode="auto">
              <a:xfrm>
                <a:off x="2141" y="2189"/>
                <a:ext cx="69" cy="56"/>
              </a:xfrm>
              <a:custGeom>
                <a:avLst/>
                <a:gdLst>
                  <a:gd name="T0" fmla="*/ 0 w 205"/>
                  <a:gd name="T1" fmla="*/ 0 h 169"/>
                  <a:gd name="T2" fmla="*/ 0 w 205"/>
                  <a:gd name="T3" fmla="*/ 0 h 169"/>
                  <a:gd name="T4" fmla="*/ 0 w 205"/>
                  <a:gd name="T5" fmla="*/ 0 h 169"/>
                  <a:gd name="T6" fmla="*/ 0 w 205"/>
                  <a:gd name="T7" fmla="*/ 0 h 169"/>
                  <a:gd name="T8" fmla="*/ 0 w 205"/>
                  <a:gd name="T9" fmla="*/ 0 h 169"/>
                  <a:gd name="T10" fmla="*/ 0 w 205"/>
                  <a:gd name="T11" fmla="*/ 0 h 169"/>
                  <a:gd name="T12" fmla="*/ 0 w 205"/>
                  <a:gd name="T13" fmla="*/ 0 h 169"/>
                  <a:gd name="T14" fmla="*/ 0 w 205"/>
                  <a:gd name="T15" fmla="*/ 0 h 169"/>
                  <a:gd name="T16" fmla="*/ 0 w 205"/>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69">
                    <a:moveTo>
                      <a:pt x="102" y="169"/>
                    </a:moveTo>
                    <a:lnTo>
                      <a:pt x="179" y="169"/>
                    </a:lnTo>
                    <a:lnTo>
                      <a:pt x="205" y="153"/>
                    </a:lnTo>
                    <a:lnTo>
                      <a:pt x="205"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404" name="Freeform 115">
                <a:extLst>
                  <a:ext uri="{FF2B5EF4-FFF2-40B4-BE49-F238E27FC236}">
                    <a16:creationId xmlns:a16="http://schemas.microsoft.com/office/drawing/2014/main" id="{76559846-0F50-42E9-BB95-2563057B0DB7}"/>
                  </a:ext>
                </a:extLst>
              </p:cNvPr>
              <p:cNvSpPr>
                <a:spLocks noEditPoints="1"/>
              </p:cNvSpPr>
              <p:nvPr/>
            </p:nvSpPr>
            <p:spPr bwMode="auto">
              <a:xfrm>
                <a:off x="2142"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405" name="Freeform 116">
                <a:extLst>
                  <a:ext uri="{FF2B5EF4-FFF2-40B4-BE49-F238E27FC236}">
                    <a16:creationId xmlns:a16="http://schemas.microsoft.com/office/drawing/2014/main" id="{64D56CF8-F9A2-4162-A452-747723BD298F}"/>
                  </a:ext>
                </a:extLst>
              </p:cNvPr>
              <p:cNvSpPr>
                <a:spLocks/>
              </p:cNvSpPr>
              <p:nvPr/>
            </p:nvSpPr>
            <p:spPr bwMode="auto">
              <a:xfrm>
                <a:off x="2094" y="2008"/>
                <a:ext cx="162" cy="193"/>
              </a:xfrm>
              <a:custGeom>
                <a:avLst/>
                <a:gdLst>
                  <a:gd name="T0" fmla="*/ 0 w 486"/>
                  <a:gd name="T1" fmla="*/ 0 h 581"/>
                  <a:gd name="T2" fmla="*/ 0 w 486"/>
                  <a:gd name="T3" fmla="*/ 0 h 581"/>
                  <a:gd name="T4" fmla="*/ 0 w 486"/>
                  <a:gd name="T5" fmla="*/ 0 h 581"/>
                  <a:gd name="T6" fmla="*/ 0 w 486"/>
                  <a:gd name="T7" fmla="*/ 0 h 581"/>
                  <a:gd name="T8" fmla="*/ 0 w 486"/>
                  <a:gd name="T9" fmla="*/ 0 h 581"/>
                  <a:gd name="T10" fmla="*/ 0 w 486"/>
                  <a:gd name="T11" fmla="*/ 0 h 581"/>
                  <a:gd name="T12" fmla="*/ 0 w 486"/>
                  <a:gd name="T13" fmla="*/ 0 h 581"/>
                  <a:gd name="T14" fmla="*/ 0 w 486"/>
                  <a:gd name="T15" fmla="*/ 0 h 581"/>
                  <a:gd name="T16" fmla="*/ 0 w 486"/>
                  <a:gd name="T17" fmla="*/ 0 h 581"/>
                  <a:gd name="T18" fmla="*/ 0 w 486"/>
                  <a:gd name="T19" fmla="*/ 0 h 581"/>
                  <a:gd name="T20" fmla="*/ 0 w 486"/>
                  <a:gd name="T21" fmla="*/ 0 h 581"/>
                  <a:gd name="T22" fmla="*/ 0 w 486"/>
                  <a:gd name="T23" fmla="*/ 0 h 581"/>
                  <a:gd name="T24" fmla="*/ 0 w 486"/>
                  <a:gd name="T25" fmla="*/ 0 h 581"/>
                  <a:gd name="T26" fmla="*/ 0 w 486"/>
                  <a:gd name="T27" fmla="*/ 0 h 581"/>
                  <a:gd name="T28" fmla="*/ 0 w 486"/>
                  <a:gd name="T29" fmla="*/ 0 h 581"/>
                  <a:gd name="T30" fmla="*/ 0 w 486"/>
                  <a:gd name="T31" fmla="*/ 0 h 581"/>
                  <a:gd name="T32" fmla="*/ 0 w 486"/>
                  <a:gd name="T33" fmla="*/ 0 h 581"/>
                  <a:gd name="T34" fmla="*/ 0 w 486"/>
                  <a:gd name="T35" fmla="*/ 1 h 581"/>
                  <a:gd name="T36" fmla="*/ 0 w 486"/>
                  <a:gd name="T37" fmla="*/ 1 h 581"/>
                  <a:gd name="T38" fmla="*/ 0 w 486"/>
                  <a:gd name="T39" fmla="*/ 1 h 581"/>
                  <a:gd name="T40" fmla="*/ 0 w 486"/>
                  <a:gd name="T41" fmla="*/ 1 h 581"/>
                  <a:gd name="T42" fmla="*/ 0 w 486"/>
                  <a:gd name="T43" fmla="*/ 1 h 581"/>
                  <a:gd name="T44" fmla="*/ 0 w 486"/>
                  <a:gd name="T45" fmla="*/ 1 h 581"/>
                  <a:gd name="T46" fmla="*/ 0 w 486"/>
                  <a:gd name="T47" fmla="*/ 1 h 581"/>
                  <a:gd name="T48" fmla="*/ 0 w 486"/>
                  <a:gd name="T49" fmla="*/ 1 h 581"/>
                  <a:gd name="T50" fmla="*/ 0 w 486"/>
                  <a:gd name="T51" fmla="*/ 1 h 581"/>
                  <a:gd name="T52" fmla="*/ 1 w 486"/>
                  <a:gd name="T53" fmla="*/ 1 h 581"/>
                  <a:gd name="T54" fmla="*/ 1 w 486"/>
                  <a:gd name="T55" fmla="*/ 1 h 581"/>
                  <a:gd name="T56" fmla="*/ 1 w 486"/>
                  <a:gd name="T57" fmla="*/ 0 h 581"/>
                  <a:gd name="T58" fmla="*/ 1 w 486"/>
                  <a:gd name="T59" fmla="*/ 0 h 581"/>
                  <a:gd name="T60" fmla="*/ 1 w 486"/>
                  <a:gd name="T61" fmla="*/ 0 h 581"/>
                  <a:gd name="T62" fmla="*/ 1 w 486"/>
                  <a:gd name="T63" fmla="*/ 0 h 581"/>
                  <a:gd name="T64" fmla="*/ 1 w 486"/>
                  <a:gd name="T65" fmla="*/ 0 h 581"/>
                  <a:gd name="T66" fmla="*/ 1 w 486"/>
                  <a:gd name="T67" fmla="*/ 0 h 581"/>
                  <a:gd name="T68" fmla="*/ 1 w 486"/>
                  <a:gd name="T69" fmla="*/ 0 h 581"/>
                  <a:gd name="T70" fmla="*/ 1 w 486"/>
                  <a:gd name="T71" fmla="*/ 0 h 581"/>
                  <a:gd name="T72" fmla="*/ 1 w 486"/>
                  <a:gd name="T73" fmla="*/ 0 h 581"/>
                  <a:gd name="T74" fmla="*/ 1 w 486"/>
                  <a:gd name="T75" fmla="*/ 0 h 581"/>
                  <a:gd name="T76" fmla="*/ 1 w 486"/>
                  <a:gd name="T77" fmla="*/ 0 h 581"/>
                  <a:gd name="T78" fmla="*/ 1 w 486"/>
                  <a:gd name="T79" fmla="*/ 0 h 581"/>
                  <a:gd name="T80" fmla="*/ 1 w 486"/>
                  <a:gd name="T81" fmla="*/ 0 h 581"/>
                  <a:gd name="T82" fmla="*/ 0 w 486"/>
                  <a:gd name="T83" fmla="*/ 0 h 581"/>
                  <a:gd name="T84" fmla="*/ 0 w 486"/>
                  <a:gd name="T85" fmla="*/ 0 h 581"/>
                  <a:gd name="T86" fmla="*/ 0 w 486"/>
                  <a:gd name="T87" fmla="*/ 0 h 581"/>
                  <a:gd name="T88" fmla="*/ 0 w 486"/>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6" h="581">
                    <a:moveTo>
                      <a:pt x="242" y="0"/>
                    </a:moveTo>
                    <a:lnTo>
                      <a:pt x="207" y="1"/>
                    </a:lnTo>
                    <a:lnTo>
                      <a:pt x="171" y="7"/>
                    </a:lnTo>
                    <a:lnTo>
                      <a:pt x="137" y="19"/>
                    </a:lnTo>
                    <a:lnTo>
                      <a:pt x="105" y="34"/>
                    </a:lnTo>
                    <a:lnTo>
                      <a:pt x="78" y="53"/>
                    </a:lnTo>
                    <a:lnTo>
                      <a:pt x="53" y="75"/>
                    </a:lnTo>
                    <a:lnTo>
                      <a:pt x="33" y="102"/>
                    </a:lnTo>
                    <a:lnTo>
                      <a:pt x="16" y="129"/>
                    </a:lnTo>
                    <a:lnTo>
                      <a:pt x="5" y="160"/>
                    </a:lnTo>
                    <a:lnTo>
                      <a:pt x="0" y="191"/>
                    </a:lnTo>
                    <a:lnTo>
                      <a:pt x="0" y="224"/>
                    </a:lnTo>
                    <a:lnTo>
                      <a:pt x="7" y="250"/>
                    </a:lnTo>
                    <a:lnTo>
                      <a:pt x="18" y="277"/>
                    </a:lnTo>
                    <a:lnTo>
                      <a:pt x="33" y="302"/>
                    </a:lnTo>
                    <a:lnTo>
                      <a:pt x="50" y="324"/>
                    </a:lnTo>
                    <a:lnTo>
                      <a:pt x="78" y="358"/>
                    </a:lnTo>
                    <a:lnTo>
                      <a:pt x="101" y="395"/>
                    </a:lnTo>
                    <a:lnTo>
                      <a:pt x="119" y="433"/>
                    </a:lnTo>
                    <a:lnTo>
                      <a:pt x="133" y="473"/>
                    </a:lnTo>
                    <a:lnTo>
                      <a:pt x="141" y="513"/>
                    </a:lnTo>
                    <a:lnTo>
                      <a:pt x="140" y="581"/>
                    </a:lnTo>
                    <a:lnTo>
                      <a:pt x="242" y="581"/>
                    </a:lnTo>
                    <a:lnTo>
                      <a:pt x="347" y="581"/>
                    </a:lnTo>
                    <a:lnTo>
                      <a:pt x="345" y="513"/>
                    </a:lnTo>
                    <a:lnTo>
                      <a:pt x="353" y="473"/>
                    </a:lnTo>
                    <a:lnTo>
                      <a:pt x="367" y="433"/>
                    </a:lnTo>
                    <a:lnTo>
                      <a:pt x="385" y="395"/>
                    </a:lnTo>
                    <a:lnTo>
                      <a:pt x="408" y="358"/>
                    </a:lnTo>
                    <a:lnTo>
                      <a:pt x="436" y="324"/>
                    </a:lnTo>
                    <a:lnTo>
                      <a:pt x="454" y="302"/>
                    </a:lnTo>
                    <a:lnTo>
                      <a:pt x="469" y="277"/>
                    </a:lnTo>
                    <a:lnTo>
                      <a:pt x="480" y="250"/>
                    </a:lnTo>
                    <a:lnTo>
                      <a:pt x="486" y="224"/>
                    </a:lnTo>
                    <a:lnTo>
                      <a:pt x="486" y="191"/>
                    </a:lnTo>
                    <a:lnTo>
                      <a:pt x="481" y="160"/>
                    </a:lnTo>
                    <a:lnTo>
                      <a:pt x="470" y="129"/>
                    </a:lnTo>
                    <a:lnTo>
                      <a:pt x="454" y="102"/>
                    </a:lnTo>
                    <a:lnTo>
                      <a:pt x="433" y="75"/>
                    </a:lnTo>
                    <a:lnTo>
                      <a:pt x="408" y="53"/>
                    </a:lnTo>
                    <a:lnTo>
                      <a:pt x="380" y="34"/>
                    </a:lnTo>
                    <a:lnTo>
                      <a:pt x="348" y="19"/>
                    </a:lnTo>
                    <a:lnTo>
                      <a:pt x="315" y="7"/>
                    </a:lnTo>
                    <a:lnTo>
                      <a:pt x="279" y="1"/>
                    </a:lnTo>
                    <a:lnTo>
                      <a:pt x="242" y="0"/>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406" name="Line 117">
                <a:extLst>
                  <a:ext uri="{FF2B5EF4-FFF2-40B4-BE49-F238E27FC236}">
                    <a16:creationId xmlns:a16="http://schemas.microsoft.com/office/drawing/2014/main" id="{5FA114BC-128F-4DA9-97FD-65CE3CAABE9B}"/>
                  </a:ext>
                </a:extLst>
              </p:cNvPr>
              <p:cNvSpPr>
                <a:spLocks noChangeShapeType="1"/>
              </p:cNvSpPr>
              <p:nvPr/>
            </p:nvSpPr>
            <p:spPr bwMode="auto">
              <a:xfrm flipV="1">
                <a:off x="2197" y="1953"/>
                <a:ext cx="9" cy="46"/>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7" name="Line 118">
                <a:extLst>
                  <a:ext uri="{FF2B5EF4-FFF2-40B4-BE49-F238E27FC236}">
                    <a16:creationId xmlns:a16="http://schemas.microsoft.com/office/drawing/2014/main" id="{462E420F-79D7-4A77-83D2-A94D165FF588}"/>
                  </a:ext>
                </a:extLst>
              </p:cNvPr>
              <p:cNvSpPr>
                <a:spLocks noChangeShapeType="1"/>
              </p:cNvSpPr>
              <p:nvPr/>
            </p:nvSpPr>
            <p:spPr bwMode="auto">
              <a:xfrm flipV="1">
                <a:off x="2219" y="1986"/>
                <a:ext cx="4"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8" name="Line 119">
                <a:extLst>
                  <a:ext uri="{FF2B5EF4-FFF2-40B4-BE49-F238E27FC236}">
                    <a16:creationId xmlns:a16="http://schemas.microsoft.com/office/drawing/2014/main" id="{7C1E6F96-34EF-43DF-A5E2-D1A20D748B34}"/>
                  </a:ext>
                </a:extLst>
              </p:cNvPr>
              <p:cNvSpPr>
                <a:spLocks noChangeShapeType="1"/>
              </p:cNvSpPr>
              <p:nvPr/>
            </p:nvSpPr>
            <p:spPr bwMode="auto">
              <a:xfrm flipV="1">
                <a:off x="2236" y="1971"/>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09" name="Line 120">
                <a:extLst>
                  <a:ext uri="{FF2B5EF4-FFF2-40B4-BE49-F238E27FC236}">
                    <a16:creationId xmlns:a16="http://schemas.microsoft.com/office/drawing/2014/main" id="{1242D2D7-48DF-4B04-B59F-ED43E96D9806}"/>
                  </a:ext>
                </a:extLst>
              </p:cNvPr>
              <p:cNvSpPr>
                <a:spLocks noChangeShapeType="1"/>
              </p:cNvSpPr>
              <p:nvPr/>
            </p:nvSpPr>
            <p:spPr bwMode="auto">
              <a:xfrm flipV="1">
                <a:off x="2255" y="2005"/>
                <a:ext cx="1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0" name="Line 121">
                <a:extLst>
                  <a:ext uri="{FF2B5EF4-FFF2-40B4-BE49-F238E27FC236}">
                    <a16:creationId xmlns:a16="http://schemas.microsoft.com/office/drawing/2014/main" id="{956220FE-44B1-44B5-83BF-95CCADD17D10}"/>
                  </a:ext>
                </a:extLst>
              </p:cNvPr>
              <p:cNvSpPr>
                <a:spLocks noChangeShapeType="1"/>
              </p:cNvSpPr>
              <p:nvPr/>
            </p:nvSpPr>
            <p:spPr bwMode="auto">
              <a:xfrm flipV="1">
                <a:off x="2262" y="2013"/>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1" name="Line 122">
                <a:extLst>
                  <a:ext uri="{FF2B5EF4-FFF2-40B4-BE49-F238E27FC236}">
                    <a16:creationId xmlns:a16="http://schemas.microsoft.com/office/drawing/2014/main" id="{5D771012-A2CC-45A6-9DEB-2BD24297B3BC}"/>
                  </a:ext>
                </a:extLst>
              </p:cNvPr>
              <p:cNvSpPr>
                <a:spLocks noChangeShapeType="1"/>
              </p:cNvSpPr>
              <p:nvPr/>
            </p:nvSpPr>
            <p:spPr bwMode="auto">
              <a:xfrm flipV="1">
                <a:off x="2275" y="2039"/>
                <a:ext cx="21" cy="1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2" name="Line 123">
                <a:extLst>
                  <a:ext uri="{FF2B5EF4-FFF2-40B4-BE49-F238E27FC236}">
                    <a16:creationId xmlns:a16="http://schemas.microsoft.com/office/drawing/2014/main" id="{1A2B338A-FC29-449B-AA4C-54E9089FA7EA}"/>
                  </a:ext>
                </a:extLst>
              </p:cNvPr>
              <p:cNvSpPr>
                <a:spLocks noChangeShapeType="1"/>
              </p:cNvSpPr>
              <p:nvPr/>
            </p:nvSpPr>
            <p:spPr bwMode="auto">
              <a:xfrm flipV="1">
                <a:off x="2278" y="2050"/>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3" name="Line 124">
                <a:extLst>
                  <a:ext uri="{FF2B5EF4-FFF2-40B4-BE49-F238E27FC236}">
                    <a16:creationId xmlns:a16="http://schemas.microsoft.com/office/drawing/2014/main" id="{944FF682-4345-4096-B4C8-384D56CAD655}"/>
                  </a:ext>
                </a:extLst>
              </p:cNvPr>
              <p:cNvSpPr>
                <a:spLocks noChangeShapeType="1"/>
              </p:cNvSpPr>
              <p:nvPr/>
            </p:nvSpPr>
            <p:spPr bwMode="auto">
              <a:xfrm flipV="1">
                <a:off x="2282" y="2075"/>
                <a:ext cx="25"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4" name="Line 125">
                <a:extLst>
                  <a:ext uri="{FF2B5EF4-FFF2-40B4-BE49-F238E27FC236}">
                    <a16:creationId xmlns:a16="http://schemas.microsoft.com/office/drawing/2014/main" id="{A1E5BBF1-A646-4847-A34E-9A6DE592C85D}"/>
                  </a:ext>
                </a:extLst>
              </p:cNvPr>
              <p:cNvSpPr>
                <a:spLocks noChangeShapeType="1"/>
              </p:cNvSpPr>
              <p:nvPr/>
            </p:nvSpPr>
            <p:spPr bwMode="auto">
              <a:xfrm flipV="1">
                <a:off x="2282" y="2090"/>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5" name="Line 126">
                <a:extLst>
                  <a:ext uri="{FF2B5EF4-FFF2-40B4-BE49-F238E27FC236}">
                    <a16:creationId xmlns:a16="http://schemas.microsoft.com/office/drawing/2014/main" id="{F7CDC24F-EFF5-410B-B21C-80D80B97298F}"/>
                  </a:ext>
                </a:extLst>
              </p:cNvPr>
              <p:cNvSpPr>
                <a:spLocks noChangeShapeType="1"/>
              </p:cNvSpPr>
              <p:nvPr/>
            </p:nvSpPr>
            <p:spPr bwMode="auto">
              <a:xfrm>
                <a:off x="2282" y="2110"/>
                <a:ext cx="20"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6" name="Line 127">
                <a:extLst>
                  <a:ext uri="{FF2B5EF4-FFF2-40B4-BE49-F238E27FC236}">
                    <a16:creationId xmlns:a16="http://schemas.microsoft.com/office/drawing/2014/main" id="{76401186-4F62-4797-86C8-73B4B23B31F0}"/>
                  </a:ext>
                </a:extLst>
              </p:cNvPr>
              <p:cNvSpPr>
                <a:spLocks noChangeShapeType="1"/>
              </p:cNvSpPr>
              <p:nvPr/>
            </p:nvSpPr>
            <p:spPr bwMode="auto">
              <a:xfrm>
                <a:off x="2269" y="2124"/>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7" name="Line 128">
                <a:extLst>
                  <a:ext uri="{FF2B5EF4-FFF2-40B4-BE49-F238E27FC236}">
                    <a16:creationId xmlns:a16="http://schemas.microsoft.com/office/drawing/2014/main" id="{6EDE1348-952E-4119-97A0-1B14FD225D14}"/>
                  </a:ext>
                </a:extLst>
              </p:cNvPr>
              <p:cNvSpPr>
                <a:spLocks noChangeShapeType="1"/>
              </p:cNvSpPr>
              <p:nvPr/>
            </p:nvSpPr>
            <p:spPr bwMode="auto">
              <a:xfrm>
                <a:off x="2260" y="2141"/>
                <a:ext cx="17"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8" name="Line 129">
                <a:extLst>
                  <a:ext uri="{FF2B5EF4-FFF2-40B4-BE49-F238E27FC236}">
                    <a16:creationId xmlns:a16="http://schemas.microsoft.com/office/drawing/2014/main" id="{0924C0E5-52A4-472C-B0C6-2CF56372DD7F}"/>
                  </a:ext>
                </a:extLst>
              </p:cNvPr>
              <p:cNvSpPr>
                <a:spLocks noChangeShapeType="1"/>
              </p:cNvSpPr>
              <p:nvPr/>
            </p:nvSpPr>
            <p:spPr bwMode="auto">
              <a:xfrm flipH="1" flipV="1">
                <a:off x="2180" y="1966"/>
                <a:ext cx="1"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9" name="Line 130">
                <a:extLst>
                  <a:ext uri="{FF2B5EF4-FFF2-40B4-BE49-F238E27FC236}">
                    <a16:creationId xmlns:a16="http://schemas.microsoft.com/office/drawing/2014/main" id="{E45C675A-2E3B-471F-83C3-C2C30C55E041}"/>
                  </a:ext>
                </a:extLst>
              </p:cNvPr>
              <p:cNvSpPr>
                <a:spLocks noChangeShapeType="1"/>
              </p:cNvSpPr>
              <p:nvPr/>
            </p:nvSpPr>
            <p:spPr bwMode="auto">
              <a:xfrm flipH="1" flipV="1">
                <a:off x="2151" y="1953"/>
                <a:ext cx="9" cy="6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0" name="Line 131">
                <a:extLst>
                  <a:ext uri="{FF2B5EF4-FFF2-40B4-BE49-F238E27FC236}">
                    <a16:creationId xmlns:a16="http://schemas.microsoft.com/office/drawing/2014/main" id="{611476ED-FDA5-4C64-AD3B-8C5C3E329029}"/>
                  </a:ext>
                </a:extLst>
              </p:cNvPr>
              <p:cNvSpPr>
                <a:spLocks noChangeShapeType="1"/>
              </p:cNvSpPr>
              <p:nvPr/>
            </p:nvSpPr>
            <p:spPr bwMode="auto">
              <a:xfrm flipH="1" flipV="1">
                <a:off x="2134" y="1985"/>
                <a:ext cx="4"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1" name="Line 132">
                <a:extLst>
                  <a:ext uri="{FF2B5EF4-FFF2-40B4-BE49-F238E27FC236}">
                    <a16:creationId xmlns:a16="http://schemas.microsoft.com/office/drawing/2014/main" id="{1EEC36E4-927E-4B5C-ACB5-211B0F51A941}"/>
                  </a:ext>
                </a:extLst>
              </p:cNvPr>
              <p:cNvSpPr>
                <a:spLocks noChangeShapeType="1"/>
              </p:cNvSpPr>
              <p:nvPr/>
            </p:nvSpPr>
            <p:spPr bwMode="auto">
              <a:xfrm flipH="1" flipV="1">
                <a:off x="2099" y="1970"/>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2" name="Line 133">
                <a:extLst>
                  <a:ext uri="{FF2B5EF4-FFF2-40B4-BE49-F238E27FC236}">
                    <a16:creationId xmlns:a16="http://schemas.microsoft.com/office/drawing/2014/main" id="{76B4C3C1-5C1D-43C7-A582-9A0FE91A5FAA}"/>
                  </a:ext>
                </a:extLst>
              </p:cNvPr>
              <p:cNvSpPr>
                <a:spLocks noChangeShapeType="1"/>
              </p:cNvSpPr>
              <p:nvPr/>
            </p:nvSpPr>
            <p:spPr bwMode="auto">
              <a:xfrm flipH="1" flipV="1">
                <a:off x="2091" y="2004"/>
                <a:ext cx="11" cy="1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3" name="Line 134">
                <a:extLst>
                  <a:ext uri="{FF2B5EF4-FFF2-40B4-BE49-F238E27FC236}">
                    <a16:creationId xmlns:a16="http://schemas.microsoft.com/office/drawing/2014/main" id="{FDB5D0DC-8B8E-4141-9CDB-3C5577131C07}"/>
                  </a:ext>
                </a:extLst>
              </p:cNvPr>
              <p:cNvSpPr>
                <a:spLocks noChangeShapeType="1"/>
              </p:cNvSpPr>
              <p:nvPr/>
            </p:nvSpPr>
            <p:spPr bwMode="auto">
              <a:xfrm flipH="1" flipV="1">
                <a:off x="2053" y="2012"/>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4" name="Line 135">
                <a:extLst>
                  <a:ext uri="{FF2B5EF4-FFF2-40B4-BE49-F238E27FC236}">
                    <a16:creationId xmlns:a16="http://schemas.microsoft.com/office/drawing/2014/main" id="{2F88EAED-C28C-4032-8BC5-143042045616}"/>
                  </a:ext>
                </a:extLst>
              </p:cNvPr>
              <p:cNvSpPr>
                <a:spLocks noChangeShapeType="1"/>
              </p:cNvSpPr>
              <p:nvPr/>
            </p:nvSpPr>
            <p:spPr bwMode="auto">
              <a:xfrm flipH="1" flipV="1">
                <a:off x="2061" y="2038"/>
                <a:ext cx="2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5" name="Line 136">
                <a:extLst>
                  <a:ext uri="{FF2B5EF4-FFF2-40B4-BE49-F238E27FC236}">
                    <a16:creationId xmlns:a16="http://schemas.microsoft.com/office/drawing/2014/main" id="{933AC38C-24AE-4149-A593-4F9E3FD3EFFB}"/>
                  </a:ext>
                </a:extLst>
              </p:cNvPr>
              <p:cNvSpPr>
                <a:spLocks noChangeShapeType="1"/>
              </p:cNvSpPr>
              <p:nvPr/>
            </p:nvSpPr>
            <p:spPr bwMode="auto">
              <a:xfrm flipH="1" flipV="1">
                <a:off x="2026" y="2049"/>
                <a:ext cx="53"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6" name="Line 137">
                <a:extLst>
                  <a:ext uri="{FF2B5EF4-FFF2-40B4-BE49-F238E27FC236}">
                    <a16:creationId xmlns:a16="http://schemas.microsoft.com/office/drawing/2014/main" id="{8A62386C-44F9-42D2-BB75-A35DB289C59E}"/>
                  </a:ext>
                </a:extLst>
              </p:cNvPr>
              <p:cNvSpPr>
                <a:spLocks noChangeShapeType="1"/>
              </p:cNvSpPr>
              <p:nvPr/>
            </p:nvSpPr>
            <p:spPr bwMode="auto">
              <a:xfrm flipH="1" flipV="1">
                <a:off x="2050" y="2073"/>
                <a:ext cx="26"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7" name="Line 138">
                <a:extLst>
                  <a:ext uri="{FF2B5EF4-FFF2-40B4-BE49-F238E27FC236}">
                    <a16:creationId xmlns:a16="http://schemas.microsoft.com/office/drawing/2014/main" id="{91584516-1EF0-44D0-A488-8927A3A1ACFB}"/>
                  </a:ext>
                </a:extLst>
              </p:cNvPr>
              <p:cNvSpPr>
                <a:spLocks noChangeShapeType="1"/>
              </p:cNvSpPr>
              <p:nvPr/>
            </p:nvSpPr>
            <p:spPr bwMode="auto">
              <a:xfrm flipH="1" flipV="1">
                <a:off x="2017" y="2089"/>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8" name="Line 139">
                <a:extLst>
                  <a:ext uri="{FF2B5EF4-FFF2-40B4-BE49-F238E27FC236}">
                    <a16:creationId xmlns:a16="http://schemas.microsoft.com/office/drawing/2014/main" id="{0E0E7D25-D8CC-4CFB-BABF-7256889F68D4}"/>
                  </a:ext>
                </a:extLst>
              </p:cNvPr>
              <p:cNvSpPr>
                <a:spLocks noChangeShapeType="1"/>
              </p:cNvSpPr>
              <p:nvPr/>
            </p:nvSpPr>
            <p:spPr bwMode="auto">
              <a:xfrm flipH="1">
                <a:off x="2055" y="2109"/>
                <a:ext cx="20"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29" name="Line 140">
                <a:extLst>
                  <a:ext uri="{FF2B5EF4-FFF2-40B4-BE49-F238E27FC236}">
                    <a16:creationId xmlns:a16="http://schemas.microsoft.com/office/drawing/2014/main" id="{B22C5821-DEDC-441C-BB0E-47E81137C4FF}"/>
                  </a:ext>
                </a:extLst>
              </p:cNvPr>
              <p:cNvSpPr>
                <a:spLocks noChangeShapeType="1"/>
              </p:cNvSpPr>
              <p:nvPr/>
            </p:nvSpPr>
            <p:spPr bwMode="auto">
              <a:xfrm flipH="1">
                <a:off x="2019" y="2123"/>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0" name="Line 141">
                <a:extLst>
                  <a:ext uri="{FF2B5EF4-FFF2-40B4-BE49-F238E27FC236}">
                    <a16:creationId xmlns:a16="http://schemas.microsoft.com/office/drawing/2014/main" id="{06752CE7-DA84-4A91-9DF6-C3C4DCCC8EFB}"/>
                  </a:ext>
                </a:extLst>
              </p:cNvPr>
              <p:cNvSpPr>
                <a:spLocks noChangeShapeType="1"/>
              </p:cNvSpPr>
              <p:nvPr/>
            </p:nvSpPr>
            <p:spPr bwMode="auto">
              <a:xfrm flipH="1">
                <a:off x="2080" y="2140"/>
                <a:ext cx="18"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1" name="Freeform 142">
                <a:extLst>
                  <a:ext uri="{FF2B5EF4-FFF2-40B4-BE49-F238E27FC236}">
                    <a16:creationId xmlns:a16="http://schemas.microsoft.com/office/drawing/2014/main" id="{03C5E3F5-57FD-4198-A62E-48838D083D14}"/>
                  </a:ext>
                </a:extLst>
              </p:cNvPr>
              <p:cNvSpPr>
                <a:spLocks/>
              </p:cNvSpPr>
              <p:nvPr/>
            </p:nvSpPr>
            <p:spPr bwMode="auto">
              <a:xfrm>
                <a:off x="2581"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4" y="5"/>
                    </a:lnTo>
                    <a:lnTo>
                      <a:pt x="40" y="3"/>
                    </a:lnTo>
                    <a:lnTo>
                      <a:pt x="58" y="2"/>
                    </a:lnTo>
                    <a:lnTo>
                      <a:pt x="79"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9" y="29"/>
                    </a:lnTo>
                    <a:lnTo>
                      <a:pt x="58" y="28"/>
                    </a:lnTo>
                    <a:lnTo>
                      <a:pt x="40" y="27"/>
                    </a:lnTo>
                    <a:lnTo>
                      <a:pt x="24" y="24"/>
                    </a:lnTo>
                    <a:lnTo>
                      <a:pt x="10" y="22"/>
                    </a:lnTo>
                    <a:lnTo>
                      <a:pt x="3" y="18"/>
                    </a:lnTo>
                    <a:lnTo>
                      <a:pt x="0" y="14"/>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432" name="Freeform 143">
                <a:extLst>
                  <a:ext uri="{FF2B5EF4-FFF2-40B4-BE49-F238E27FC236}">
                    <a16:creationId xmlns:a16="http://schemas.microsoft.com/office/drawing/2014/main" id="{21D601C4-7974-40E1-9811-79AD5F23A158}"/>
                  </a:ext>
                </a:extLst>
              </p:cNvPr>
              <p:cNvSpPr>
                <a:spLocks/>
              </p:cNvSpPr>
              <p:nvPr/>
            </p:nvSpPr>
            <p:spPr bwMode="auto">
              <a:xfrm>
                <a:off x="2573"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2" y="169"/>
                    </a:moveTo>
                    <a:lnTo>
                      <a:pt x="177" y="169"/>
                    </a:lnTo>
                    <a:lnTo>
                      <a:pt x="204" y="153"/>
                    </a:lnTo>
                    <a:lnTo>
                      <a:pt x="204"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433" name="Freeform 144">
                <a:extLst>
                  <a:ext uri="{FF2B5EF4-FFF2-40B4-BE49-F238E27FC236}">
                    <a16:creationId xmlns:a16="http://schemas.microsoft.com/office/drawing/2014/main" id="{98AE2405-1D38-458D-A1A1-2B4148984C36}"/>
                  </a:ext>
                </a:extLst>
              </p:cNvPr>
              <p:cNvSpPr>
                <a:spLocks noEditPoints="1"/>
              </p:cNvSpPr>
              <p:nvPr/>
            </p:nvSpPr>
            <p:spPr bwMode="auto">
              <a:xfrm>
                <a:off x="2574" y="2204"/>
                <a:ext cx="68" cy="34"/>
              </a:xfrm>
              <a:custGeom>
                <a:avLst/>
                <a:gdLst>
                  <a:gd name="T0" fmla="*/ 0 w 205"/>
                  <a:gd name="T1" fmla="*/ 0 h 103"/>
                  <a:gd name="T2" fmla="*/ 0 w 205"/>
                  <a:gd name="T3" fmla="*/ 0 h 103"/>
                  <a:gd name="T4" fmla="*/ 0 w 205"/>
                  <a:gd name="T5" fmla="*/ 0 h 103"/>
                  <a:gd name="T6" fmla="*/ 0 w 205"/>
                  <a:gd name="T7" fmla="*/ 0 h 103"/>
                  <a:gd name="T8" fmla="*/ 0 w 205"/>
                  <a:gd name="T9" fmla="*/ 0 h 103"/>
                  <a:gd name="T10" fmla="*/ 0 w 205"/>
                  <a:gd name="T11" fmla="*/ 0 h 103"/>
                  <a:gd name="T12" fmla="*/ 0 w 205"/>
                  <a:gd name="T13" fmla="*/ 0 h 103"/>
                  <a:gd name="T14" fmla="*/ 0 w 205"/>
                  <a:gd name="T15" fmla="*/ 0 h 103"/>
                  <a:gd name="T16" fmla="*/ 0 w 205"/>
                  <a:gd name="T17" fmla="*/ 0 h 103"/>
                  <a:gd name="T18" fmla="*/ 0 w 205"/>
                  <a:gd name="T19" fmla="*/ 0 h 103"/>
                  <a:gd name="T20" fmla="*/ 0 w 205"/>
                  <a:gd name="T21" fmla="*/ 0 h 103"/>
                  <a:gd name="T22" fmla="*/ 0 w 205"/>
                  <a:gd name="T23" fmla="*/ 0 h 103"/>
                  <a:gd name="T24" fmla="*/ 0 w 205"/>
                  <a:gd name="T25" fmla="*/ 0 h 103"/>
                  <a:gd name="T26" fmla="*/ 0 w 205"/>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5" h="103">
                    <a:moveTo>
                      <a:pt x="0" y="45"/>
                    </a:moveTo>
                    <a:lnTo>
                      <a:pt x="0" y="11"/>
                    </a:lnTo>
                    <a:lnTo>
                      <a:pt x="53" y="11"/>
                    </a:lnTo>
                    <a:lnTo>
                      <a:pt x="205" y="0"/>
                    </a:lnTo>
                    <a:lnTo>
                      <a:pt x="205" y="30"/>
                    </a:lnTo>
                    <a:lnTo>
                      <a:pt x="54" y="45"/>
                    </a:lnTo>
                    <a:lnTo>
                      <a:pt x="0" y="45"/>
                    </a:lnTo>
                    <a:close/>
                    <a:moveTo>
                      <a:pt x="0" y="103"/>
                    </a:moveTo>
                    <a:lnTo>
                      <a:pt x="0" y="70"/>
                    </a:lnTo>
                    <a:lnTo>
                      <a:pt x="53" y="70"/>
                    </a:lnTo>
                    <a:lnTo>
                      <a:pt x="205" y="57"/>
                    </a:lnTo>
                    <a:lnTo>
                      <a:pt x="205" y="88"/>
                    </a:lnTo>
                    <a:lnTo>
                      <a:pt x="54" y="103"/>
                    </a:lnTo>
                    <a:lnTo>
                      <a:pt x="0" y="103"/>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434" name="Freeform 145">
                <a:extLst>
                  <a:ext uri="{FF2B5EF4-FFF2-40B4-BE49-F238E27FC236}">
                    <a16:creationId xmlns:a16="http://schemas.microsoft.com/office/drawing/2014/main" id="{8393F179-F0AC-4726-BD95-6E2F36A7D217}"/>
                  </a:ext>
                </a:extLst>
              </p:cNvPr>
              <p:cNvSpPr>
                <a:spLocks/>
              </p:cNvSpPr>
              <p:nvPr/>
            </p:nvSpPr>
            <p:spPr bwMode="auto">
              <a:xfrm>
                <a:off x="2526"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8" y="19"/>
                    </a:lnTo>
                    <a:lnTo>
                      <a:pt x="106" y="34"/>
                    </a:lnTo>
                    <a:lnTo>
                      <a:pt x="79" y="53"/>
                    </a:lnTo>
                    <a:lnTo>
                      <a:pt x="53" y="75"/>
                    </a:lnTo>
                    <a:lnTo>
                      <a:pt x="32" y="102"/>
                    </a:lnTo>
                    <a:lnTo>
                      <a:pt x="17" y="129"/>
                    </a:lnTo>
                    <a:lnTo>
                      <a:pt x="6" y="160"/>
                    </a:lnTo>
                    <a:lnTo>
                      <a:pt x="0" y="191"/>
                    </a:lnTo>
                    <a:lnTo>
                      <a:pt x="0" y="224"/>
                    </a:lnTo>
                    <a:lnTo>
                      <a:pt x="7" y="250"/>
                    </a:lnTo>
                    <a:lnTo>
                      <a:pt x="18" y="277"/>
                    </a:lnTo>
                    <a:lnTo>
                      <a:pt x="33" y="302"/>
                    </a:lnTo>
                    <a:lnTo>
                      <a:pt x="51" y="324"/>
                    </a:lnTo>
                    <a:lnTo>
                      <a:pt x="79" y="358"/>
                    </a:lnTo>
                    <a:lnTo>
                      <a:pt x="102" y="395"/>
                    </a:lnTo>
                    <a:lnTo>
                      <a:pt x="120" y="433"/>
                    </a:lnTo>
                    <a:lnTo>
                      <a:pt x="133" y="473"/>
                    </a:lnTo>
                    <a:lnTo>
                      <a:pt x="142" y="513"/>
                    </a:lnTo>
                    <a:lnTo>
                      <a:pt x="140" y="581"/>
                    </a:lnTo>
                    <a:lnTo>
                      <a:pt x="243" y="581"/>
                    </a:lnTo>
                    <a:lnTo>
                      <a:pt x="347" y="581"/>
                    </a:lnTo>
                    <a:lnTo>
                      <a:pt x="346" y="513"/>
                    </a:lnTo>
                    <a:lnTo>
                      <a:pt x="354" y="473"/>
                    </a:lnTo>
                    <a:lnTo>
                      <a:pt x="367" y="433"/>
                    </a:lnTo>
                    <a:lnTo>
                      <a:pt x="386" y="395"/>
                    </a:lnTo>
                    <a:lnTo>
                      <a:pt x="409" y="358"/>
                    </a:lnTo>
                    <a:lnTo>
                      <a:pt x="435" y="324"/>
                    </a:lnTo>
                    <a:lnTo>
                      <a:pt x="454" y="302"/>
                    </a:lnTo>
                    <a:lnTo>
                      <a:pt x="469" y="277"/>
                    </a:lnTo>
                    <a:lnTo>
                      <a:pt x="480" y="250"/>
                    </a:lnTo>
                    <a:lnTo>
                      <a:pt x="487" y="224"/>
                    </a:lnTo>
                    <a:lnTo>
                      <a:pt x="487" y="191"/>
                    </a:lnTo>
                    <a:lnTo>
                      <a:pt x="482"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435" name="Line 146">
                <a:extLst>
                  <a:ext uri="{FF2B5EF4-FFF2-40B4-BE49-F238E27FC236}">
                    <a16:creationId xmlns:a16="http://schemas.microsoft.com/office/drawing/2014/main" id="{8310891F-D799-46E7-BB39-98C3E6AE37CC}"/>
                  </a:ext>
                </a:extLst>
              </p:cNvPr>
              <p:cNvSpPr>
                <a:spLocks noChangeShapeType="1"/>
              </p:cNvSpPr>
              <p:nvPr/>
            </p:nvSpPr>
            <p:spPr bwMode="auto">
              <a:xfrm flipV="1">
                <a:off x="2629" y="1953"/>
                <a:ext cx="9" cy="46"/>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6" name="Line 147">
                <a:extLst>
                  <a:ext uri="{FF2B5EF4-FFF2-40B4-BE49-F238E27FC236}">
                    <a16:creationId xmlns:a16="http://schemas.microsoft.com/office/drawing/2014/main" id="{D1985F25-12B0-449C-842B-3CB223C03813}"/>
                  </a:ext>
                </a:extLst>
              </p:cNvPr>
              <p:cNvSpPr>
                <a:spLocks noChangeShapeType="1"/>
              </p:cNvSpPr>
              <p:nvPr/>
            </p:nvSpPr>
            <p:spPr bwMode="auto">
              <a:xfrm flipV="1">
                <a:off x="2651" y="1986"/>
                <a:ext cx="4"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7" name="Line 148">
                <a:extLst>
                  <a:ext uri="{FF2B5EF4-FFF2-40B4-BE49-F238E27FC236}">
                    <a16:creationId xmlns:a16="http://schemas.microsoft.com/office/drawing/2014/main" id="{58FA6898-E7E4-4768-8CAC-615C724FF20A}"/>
                  </a:ext>
                </a:extLst>
              </p:cNvPr>
              <p:cNvSpPr>
                <a:spLocks noChangeShapeType="1"/>
              </p:cNvSpPr>
              <p:nvPr/>
            </p:nvSpPr>
            <p:spPr bwMode="auto">
              <a:xfrm flipV="1">
                <a:off x="2667" y="1971"/>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8" name="Line 149">
                <a:extLst>
                  <a:ext uri="{FF2B5EF4-FFF2-40B4-BE49-F238E27FC236}">
                    <a16:creationId xmlns:a16="http://schemas.microsoft.com/office/drawing/2014/main" id="{7C4B9B3F-3D5C-4607-9BF3-B988A3C508C3}"/>
                  </a:ext>
                </a:extLst>
              </p:cNvPr>
              <p:cNvSpPr>
                <a:spLocks noChangeShapeType="1"/>
              </p:cNvSpPr>
              <p:nvPr/>
            </p:nvSpPr>
            <p:spPr bwMode="auto">
              <a:xfrm flipV="1">
                <a:off x="2687" y="2005"/>
                <a:ext cx="11" cy="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39" name="Line 150">
                <a:extLst>
                  <a:ext uri="{FF2B5EF4-FFF2-40B4-BE49-F238E27FC236}">
                    <a16:creationId xmlns:a16="http://schemas.microsoft.com/office/drawing/2014/main" id="{A80B87EB-86BA-44DB-B793-5E7BC8582812}"/>
                  </a:ext>
                </a:extLst>
              </p:cNvPr>
              <p:cNvSpPr>
                <a:spLocks noChangeShapeType="1"/>
              </p:cNvSpPr>
              <p:nvPr/>
            </p:nvSpPr>
            <p:spPr bwMode="auto">
              <a:xfrm flipV="1">
                <a:off x="2694" y="2013"/>
                <a:ext cx="42"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0" name="Line 151">
                <a:extLst>
                  <a:ext uri="{FF2B5EF4-FFF2-40B4-BE49-F238E27FC236}">
                    <a16:creationId xmlns:a16="http://schemas.microsoft.com/office/drawing/2014/main" id="{58B2C512-6B1D-49AD-97FE-6C035AECCC4A}"/>
                  </a:ext>
                </a:extLst>
              </p:cNvPr>
              <p:cNvSpPr>
                <a:spLocks noChangeShapeType="1"/>
              </p:cNvSpPr>
              <p:nvPr/>
            </p:nvSpPr>
            <p:spPr bwMode="auto">
              <a:xfrm flipV="1">
                <a:off x="2707" y="2039"/>
                <a:ext cx="21" cy="1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1" name="Line 152">
                <a:extLst>
                  <a:ext uri="{FF2B5EF4-FFF2-40B4-BE49-F238E27FC236}">
                    <a16:creationId xmlns:a16="http://schemas.microsoft.com/office/drawing/2014/main" id="{9A07EE2C-C517-457E-B3A1-D5A90DA09A4F}"/>
                  </a:ext>
                </a:extLst>
              </p:cNvPr>
              <p:cNvSpPr>
                <a:spLocks noChangeShapeType="1"/>
              </p:cNvSpPr>
              <p:nvPr/>
            </p:nvSpPr>
            <p:spPr bwMode="auto">
              <a:xfrm flipV="1">
                <a:off x="2710" y="2050"/>
                <a:ext cx="53"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2" name="Line 153">
                <a:extLst>
                  <a:ext uri="{FF2B5EF4-FFF2-40B4-BE49-F238E27FC236}">
                    <a16:creationId xmlns:a16="http://schemas.microsoft.com/office/drawing/2014/main" id="{4EACA61B-2244-4118-AA35-05A2E0125B73}"/>
                  </a:ext>
                </a:extLst>
              </p:cNvPr>
              <p:cNvSpPr>
                <a:spLocks noChangeShapeType="1"/>
              </p:cNvSpPr>
              <p:nvPr/>
            </p:nvSpPr>
            <p:spPr bwMode="auto">
              <a:xfrm flipV="1">
                <a:off x="2713" y="2075"/>
                <a:ext cx="26" cy="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3" name="Line 154">
                <a:extLst>
                  <a:ext uri="{FF2B5EF4-FFF2-40B4-BE49-F238E27FC236}">
                    <a16:creationId xmlns:a16="http://schemas.microsoft.com/office/drawing/2014/main" id="{BF36319F-A4C1-4209-9E1F-826B0ECCA13A}"/>
                  </a:ext>
                </a:extLst>
              </p:cNvPr>
              <p:cNvSpPr>
                <a:spLocks noChangeShapeType="1"/>
              </p:cNvSpPr>
              <p:nvPr/>
            </p:nvSpPr>
            <p:spPr bwMode="auto">
              <a:xfrm flipV="1">
                <a:off x="2714" y="2090"/>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4" name="Line 155">
                <a:extLst>
                  <a:ext uri="{FF2B5EF4-FFF2-40B4-BE49-F238E27FC236}">
                    <a16:creationId xmlns:a16="http://schemas.microsoft.com/office/drawing/2014/main" id="{C7B27867-8203-4C0F-9622-192A2F7CFEDE}"/>
                  </a:ext>
                </a:extLst>
              </p:cNvPr>
              <p:cNvSpPr>
                <a:spLocks noChangeShapeType="1"/>
              </p:cNvSpPr>
              <p:nvPr/>
            </p:nvSpPr>
            <p:spPr bwMode="auto">
              <a:xfrm>
                <a:off x="2714" y="2110"/>
                <a:ext cx="20"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5" name="Line 156">
                <a:extLst>
                  <a:ext uri="{FF2B5EF4-FFF2-40B4-BE49-F238E27FC236}">
                    <a16:creationId xmlns:a16="http://schemas.microsoft.com/office/drawing/2014/main" id="{673C72E8-7330-466D-B8E5-F88FF1B442F7}"/>
                  </a:ext>
                </a:extLst>
              </p:cNvPr>
              <p:cNvSpPr>
                <a:spLocks noChangeShapeType="1"/>
              </p:cNvSpPr>
              <p:nvPr/>
            </p:nvSpPr>
            <p:spPr bwMode="auto">
              <a:xfrm>
                <a:off x="2688" y="2112"/>
                <a:ext cx="81" cy="3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6" name="Line 157">
                <a:extLst>
                  <a:ext uri="{FF2B5EF4-FFF2-40B4-BE49-F238E27FC236}">
                    <a16:creationId xmlns:a16="http://schemas.microsoft.com/office/drawing/2014/main" id="{F426259B-EC60-489C-8910-146AE851AC4C}"/>
                  </a:ext>
                </a:extLst>
              </p:cNvPr>
              <p:cNvSpPr>
                <a:spLocks noChangeShapeType="1"/>
              </p:cNvSpPr>
              <p:nvPr/>
            </p:nvSpPr>
            <p:spPr bwMode="auto">
              <a:xfrm>
                <a:off x="2692" y="2141"/>
                <a:ext cx="17" cy="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7" name="Line 158">
                <a:extLst>
                  <a:ext uri="{FF2B5EF4-FFF2-40B4-BE49-F238E27FC236}">
                    <a16:creationId xmlns:a16="http://schemas.microsoft.com/office/drawing/2014/main" id="{839A7FF6-C55F-4F4B-AD4D-C34C8ECEAABE}"/>
                  </a:ext>
                </a:extLst>
              </p:cNvPr>
              <p:cNvSpPr>
                <a:spLocks noChangeShapeType="1"/>
              </p:cNvSpPr>
              <p:nvPr/>
            </p:nvSpPr>
            <p:spPr bwMode="auto">
              <a:xfrm flipH="1" flipV="1">
                <a:off x="2612" y="1966"/>
                <a:ext cx="1"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8" name="Line 159">
                <a:extLst>
                  <a:ext uri="{FF2B5EF4-FFF2-40B4-BE49-F238E27FC236}">
                    <a16:creationId xmlns:a16="http://schemas.microsoft.com/office/drawing/2014/main" id="{F90AE07B-2F60-44C4-B16F-86042F5D4738}"/>
                  </a:ext>
                </a:extLst>
              </p:cNvPr>
              <p:cNvSpPr>
                <a:spLocks noChangeShapeType="1"/>
              </p:cNvSpPr>
              <p:nvPr/>
            </p:nvSpPr>
            <p:spPr bwMode="auto">
              <a:xfrm flipH="1" flipV="1">
                <a:off x="2583" y="1953"/>
                <a:ext cx="9" cy="4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49" name="Line 160">
                <a:extLst>
                  <a:ext uri="{FF2B5EF4-FFF2-40B4-BE49-F238E27FC236}">
                    <a16:creationId xmlns:a16="http://schemas.microsoft.com/office/drawing/2014/main" id="{8D756241-456C-4EB0-9D62-44B140D62733}"/>
                  </a:ext>
                </a:extLst>
              </p:cNvPr>
              <p:cNvSpPr>
                <a:spLocks noChangeShapeType="1"/>
              </p:cNvSpPr>
              <p:nvPr/>
            </p:nvSpPr>
            <p:spPr bwMode="auto">
              <a:xfrm flipH="1" flipV="1">
                <a:off x="2566" y="1985"/>
                <a:ext cx="4"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0" name="Line 161">
                <a:extLst>
                  <a:ext uri="{FF2B5EF4-FFF2-40B4-BE49-F238E27FC236}">
                    <a16:creationId xmlns:a16="http://schemas.microsoft.com/office/drawing/2014/main" id="{F047EF20-7E87-4C15-8DDA-25B5894BDCC1}"/>
                  </a:ext>
                </a:extLst>
              </p:cNvPr>
              <p:cNvSpPr>
                <a:spLocks noChangeShapeType="1"/>
              </p:cNvSpPr>
              <p:nvPr/>
            </p:nvSpPr>
            <p:spPr bwMode="auto">
              <a:xfrm flipH="1" flipV="1">
                <a:off x="2531" y="1970"/>
                <a:ext cx="22" cy="3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1" name="Line 162">
                <a:extLst>
                  <a:ext uri="{FF2B5EF4-FFF2-40B4-BE49-F238E27FC236}">
                    <a16:creationId xmlns:a16="http://schemas.microsoft.com/office/drawing/2014/main" id="{C859131D-C10C-41C4-95BC-3844A5CF546E}"/>
                  </a:ext>
                </a:extLst>
              </p:cNvPr>
              <p:cNvSpPr>
                <a:spLocks noChangeShapeType="1"/>
              </p:cNvSpPr>
              <p:nvPr/>
            </p:nvSpPr>
            <p:spPr bwMode="auto">
              <a:xfrm flipH="1" flipV="1">
                <a:off x="2523" y="2004"/>
                <a:ext cx="11" cy="1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2" name="Line 163">
                <a:extLst>
                  <a:ext uri="{FF2B5EF4-FFF2-40B4-BE49-F238E27FC236}">
                    <a16:creationId xmlns:a16="http://schemas.microsoft.com/office/drawing/2014/main" id="{647F809A-59E5-4022-9C4E-6113D034B6FF}"/>
                  </a:ext>
                </a:extLst>
              </p:cNvPr>
              <p:cNvSpPr>
                <a:spLocks noChangeShapeType="1"/>
              </p:cNvSpPr>
              <p:nvPr/>
            </p:nvSpPr>
            <p:spPr bwMode="auto">
              <a:xfrm flipH="1" flipV="1">
                <a:off x="2485" y="2012"/>
                <a:ext cx="42" cy="2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3" name="Line 164">
                <a:extLst>
                  <a:ext uri="{FF2B5EF4-FFF2-40B4-BE49-F238E27FC236}">
                    <a16:creationId xmlns:a16="http://schemas.microsoft.com/office/drawing/2014/main" id="{93B00AB6-1781-45A5-AA13-CC81278F418C}"/>
                  </a:ext>
                </a:extLst>
              </p:cNvPr>
              <p:cNvSpPr>
                <a:spLocks noChangeShapeType="1"/>
              </p:cNvSpPr>
              <p:nvPr/>
            </p:nvSpPr>
            <p:spPr bwMode="auto">
              <a:xfrm flipH="1" flipV="1">
                <a:off x="2493" y="2038"/>
                <a:ext cx="21" cy="1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4" name="Line 165">
                <a:extLst>
                  <a:ext uri="{FF2B5EF4-FFF2-40B4-BE49-F238E27FC236}">
                    <a16:creationId xmlns:a16="http://schemas.microsoft.com/office/drawing/2014/main" id="{68EAC207-5876-45B8-97D7-E83B4C650F13}"/>
                  </a:ext>
                </a:extLst>
              </p:cNvPr>
              <p:cNvSpPr>
                <a:spLocks noChangeShapeType="1"/>
              </p:cNvSpPr>
              <p:nvPr/>
            </p:nvSpPr>
            <p:spPr bwMode="auto">
              <a:xfrm flipH="1" flipV="1">
                <a:off x="2458" y="2049"/>
                <a:ext cx="53"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5" name="Line 166">
                <a:extLst>
                  <a:ext uri="{FF2B5EF4-FFF2-40B4-BE49-F238E27FC236}">
                    <a16:creationId xmlns:a16="http://schemas.microsoft.com/office/drawing/2014/main" id="{DBF302C7-9E18-497A-B983-B2A7FE2DEF7B}"/>
                  </a:ext>
                </a:extLst>
              </p:cNvPr>
              <p:cNvSpPr>
                <a:spLocks noChangeShapeType="1"/>
              </p:cNvSpPr>
              <p:nvPr/>
            </p:nvSpPr>
            <p:spPr bwMode="auto">
              <a:xfrm flipH="1" flipV="1">
                <a:off x="2482" y="2073"/>
                <a:ext cx="26"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6" name="Line 167">
                <a:extLst>
                  <a:ext uri="{FF2B5EF4-FFF2-40B4-BE49-F238E27FC236}">
                    <a16:creationId xmlns:a16="http://schemas.microsoft.com/office/drawing/2014/main" id="{A98ABC54-3328-44F5-9AD5-31EFE66D7938}"/>
                  </a:ext>
                </a:extLst>
              </p:cNvPr>
              <p:cNvSpPr>
                <a:spLocks noChangeShapeType="1"/>
              </p:cNvSpPr>
              <p:nvPr/>
            </p:nvSpPr>
            <p:spPr bwMode="auto">
              <a:xfrm flipH="1" flipV="1">
                <a:off x="2449" y="2089"/>
                <a:ext cx="58"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7" name="Line 168">
                <a:extLst>
                  <a:ext uri="{FF2B5EF4-FFF2-40B4-BE49-F238E27FC236}">
                    <a16:creationId xmlns:a16="http://schemas.microsoft.com/office/drawing/2014/main" id="{74AB2F29-8386-4173-AE68-773CCE539617}"/>
                  </a:ext>
                </a:extLst>
              </p:cNvPr>
              <p:cNvSpPr>
                <a:spLocks noChangeShapeType="1"/>
              </p:cNvSpPr>
              <p:nvPr/>
            </p:nvSpPr>
            <p:spPr bwMode="auto">
              <a:xfrm flipH="1">
                <a:off x="2487" y="2109"/>
                <a:ext cx="20"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8" name="Line 169">
                <a:extLst>
                  <a:ext uri="{FF2B5EF4-FFF2-40B4-BE49-F238E27FC236}">
                    <a16:creationId xmlns:a16="http://schemas.microsoft.com/office/drawing/2014/main" id="{C0AAC580-5A81-4B81-8367-B821AFB5C1F0}"/>
                  </a:ext>
                </a:extLst>
              </p:cNvPr>
              <p:cNvSpPr>
                <a:spLocks noChangeShapeType="1"/>
              </p:cNvSpPr>
              <p:nvPr/>
            </p:nvSpPr>
            <p:spPr bwMode="auto">
              <a:xfrm flipH="1">
                <a:off x="2451" y="2123"/>
                <a:ext cx="69"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59" name="Line 170">
                <a:extLst>
                  <a:ext uri="{FF2B5EF4-FFF2-40B4-BE49-F238E27FC236}">
                    <a16:creationId xmlns:a16="http://schemas.microsoft.com/office/drawing/2014/main" id="{A33511BA-5DF4-4FAE-82F6-E7F6051B86C4}"/>
                  </a:ext>
                </a:extLst>
              </p:cNvPr>
              <p:cNvSpPr>
                <a:spLocks noChangeShapeType="1"/>
              </p:cNvSpPr>
              <p:nvPr/>
            </p:nvSpPr>
            <p:spPr bwMode="auto">
              <a:xfrm flipH="1">
                <a:off x="2512" y="2140"/>
                <a:ext cx="17"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60" name="Freeform 171">
                <a:extLst>
                  <a:ext uri="{FF2B5EF4-FFF2-40B4-BE49-F238E27FC236}">
                    <a16:creationId xmlns:a16="http://schemas.microsoft.com/office/drawing/2014/main" id="{3CC9A173-DFB9-4F6D-BE74-45D6E53E3DF5}"/>
                  </a:ext>
                </a:extLst>
              </p:cNvPr>
              <p:cNvSpPr>
                <a:spLocks/>
              </p:cNvSpPr>
              <p:nvPr/>
            </p:nvSpPr>
            <p:spPr bwMode="auto">
              <a:xfrm>
                <a:off x="1800" y="1635"/>
                <a:ext cx="303" cy="298"/>
              </a:xfrm>
              <a:custGeom>
                <a:avLst/>
                <a:gdLst>
                  <a:gd name="T0" fmla="*/ 1 w 908"/>
                  <a:gd name="T1" fmla="*/ 1 h 893"/>
                  <a:gd name="T2" fmla="*/ 1 w 908"/>
                  <a:gd name="T3" fmla="*/ 1 h 893"/>
                  <a:gd name="T4" fmla="*/ 1 w 908"/>
                  <a:gd name="T5" fmla="*/ 1 h 893"/>
                  <a:gd name="T6" fmla="*/ 1 w 908"/>
                  <a:gd name="T7" fmla="*/ 0 h 893"/>
                  <a:gd name="T8" fmla="*/ 0 w 908"/>
                  <a:gd name="T9" fmla="*/ 0 h 893"/>
                  <a:gd name="T10" fmla="*/ 0 w 908"/>
                  <a:gd name="T11" fmla="*/ 1 h 893"/>
                  <a:gd name="T12" fmla="*/ 0 w 908"/>
                  <a:gd name="T13" fmla="*/ 1 h 893"/>
                  <a:gd name="T14" fmla="*/ 1 w 908"/>
                  <a:gd name="T15" fmla="*/ 1 h 89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8" h="893">
                    <a:moveTo>
                      <a:pt x="454" y="893"/>
                    </a:moveTo>
                    <a:lnTo>
                      <a:pt x="908" y="491"/>
                    </a:lnTo>
                    <a:lnTo>
                      <a:pt x="609" y="491"/>
                    </a:lnTo>
                    <a:lnTo>
                      <a:pt x="609" y="0"/>
                    </a:lnTo>
                    <a:lnTo>
                      <a:pt x="301" y="0"/>
                    </a:lnTo>
                    <a:lnTo>
                      <a:pt x="301" y="491"/>
                    </a:lnTo>
                    <a:lnTo>
                      <a:pt x="0" y="491"/>
                    </a:lnTo>
                    <a:lnTo>
                      <a:pt x="454" y="893"/>
                    </a:lnTo>
                    <a:close/>
                  </a:path>
                </a:pathLst>
              </a:custGeom>
              <a:solidFill>
                <a:srgbClr val="FAF4FF"/>
              </a:solidFill>
              <a:ln w="3175">
                <a:solidFill>
                  <a:srgbClr val="000000"/>
                </a:solidFill>
                <a:prstDash val="solid"/>
                <a:round/>
                <a:headEnd/>
                <a:tailEnd/>
              </a:ln>
            </p:spPr>
            <p:txBody>
              <a:bodyPr/>
              <a:lstStyle/>
              <a:p>
                <a:endParaRPr lang="zh-CN" altLang="en-US" sz="1100"/>
              </a:p>
            </p:txBody>
          </p:sp>
        </p:grpSp>
        <p:grpSp>
          <p:nvGrpSpPr>
            <p:cNvPr id="461" name="Group 231">
              <a:extLst>
                <a:ext uri="{FF2B5EF4-FFF2-40B4-BE49-F238E27FC236}">
                  <a16:creationId xmlns:a16="http://schemas.microsoft.com/office/drawing/2014/main" id="{E47B5D8C-B144-4838-A972-E0EC53148867}"/>
                </a:ext>
              </a:extLst>
            </p:cNvPr>
            <p:cNvGrpSpPr>
              <a:grpSpLocks/>
            </p:cNvGrpSpPr>
            <p:nvPr/>
          </p:nvGrpSpPr>
          <p:grpSpPr bwMode="auto">
            <a:xfrm>
              <a:off x="9581644" y="2361549"/>
              <a:ext cx="677818" cy="1212329"/>
              <a:chOff x="2992" y="1636"/>
              <a:chExt cx="613" cy="1068"/>
            </a:xfrm>
          </p:grpSpPr>
          <p:sp>
            <p:nvSpPr>
              <p:cNvPr id="462" name="Freeform 173">
                <a:extLst>
                  <a:ext uri="{FF2B5EF4-FFF2-40B4-BE49-F238E27FC236}">
                    <a16:creationId xmlns:a16="http://schemas.microsoft.com/office/drawing/2014/main" id="{1D3842A7-F35C-432C-A99C-9AE4C8D89AD5}"/>
                  </a:ext>
                </a:extLst>
              </p:cNvPr>
              <p:cNvSpPr>
                <a:spLocks/>
              </p:cNvSpPr>
              <p:nvPr/>
            </p:nvSpPr>
            <p:spPr bwMode="auto">
              <a:xfrm>
                <a:off x="3113" y="2186"/>
                <a:ext cx="387" cy="104"/>
              </a:xfrm>
              <a:custGeom>
                <a:avLst/>
                <a:gdLst>
                  <a:gd name="T0" fmla="*/ 0 w 1159"/>
                  <a:gd name="T1" fmla="*/ 0 h 314"/>
                  <a:gd name="T2" fmla="*/ 0 w 1159"/>
                  <a:gd name="T3" fmla="*/ 0 h 314"/>
                  <a:gd name="T4" fmla="*/ 1 w 1159"/>
                  <a:gd name="T5" fmla="*/ 0 h 314"/>
                  <a:gd name="T6" fmla="*/ 1 w 1159"/>
                  <a:gd name="T7" fmla="*/ 0 h 314"/>
                  <a:gd name="T8" fmla="*/ 2 w 1159"/>
                  <a:gd name="T9" fmla="*/ 0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9" h="314">
                    <a:moveTo>
                      <a:pt x="0" y="125"/>
                    </a:moveTo>
                    <a:lnTo>
                      <a:pt x="0" y="314"/>
                    </a:lnTo>
                    <a:lnTo>
                      <a:pt x="966" y="314"/>
                    </a:lnTo>
                    <a:lnTo>
                      <a:pt x="966" y="0"/>
                    </a:lnTo>
                    <a:lnTo>
                      <a:pt x="1159" y="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3" name="Line 174">
                <a:extLst>
                  <a:ext uri="{FF2B5EF4-FFF2-40B4-BE49-F238E27FC236}">
                    <a16:creationId xmlns:a16="http://schemas.microsoft.com/office/drawing/2014/main" id="{F5CF8B96-D125-4ED5-97F9-FDE771D291AC}"/>
                  </a:ext>
                </a:extLst>
              </p:cNvPr>
              <p:cNvSpPr>
                <a:spLocks noChangeShapeType="1"/>
              </p:cNvSpPr>
              <p:nvPr/>
            </p:nvSpPr>
            <p:spPr bwMode="auto">
              <a:xfrm>
                <a:off x="3399" y="2495"/>
                <a:ext cx="1" cy="209"/>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64" name="Line 175">
                <a:extLst>
                  <a:ext uri="{FF2B5EF4-FFF2-40B4-BE49-F238E27FC236}">
                    <a16:creationId xmlns:a16="http://schemas.microsoft.com/office/drawing/2014/main" id="{34CDDEEA-DADC-450A-A363-9D390BF730DB}"/>
                  </a:ext>
                </a:extLst>
              </p:cNvPr>
              <p:cNvSpPr>
                <a:spLocks noChangeShapeType="1"/>
              </p:cNvSpPr>
              <p:nvPr/>
            </p:nvSpPr>
            <p:spPr bwMode="auto">
              <a:xfrm>
                <a:off x="3335" y="2558"/>
                <a:ext cx="1" cy="104"/>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65" name="Line 176">
                <a:extLst>
                  <a:ext uri="{FF2B5EF4-FFF2-40B4-BE49-F238E27FC236}">
                    <a16:creationId xmlns:a16="http://schemas.microsoft.com/office/drawing/2014/main" id="{83154BE6-ED86-4627-B1D4-ADA9750D685B}"/>
                  </a:ext>
                </a:extLst>
              </p:cNvPr>
              <p:cNvSpPr>
                <a:spLocks noChangeShapeType="1"/>
              </p:cNvSpPr>
              <p:nvPr/>
            </p:nvSpPr>
            <p:spPr bwMode="auto">
              <a:xfrm>
                <a:off x="3271" y="2495"/>
                <a:ext cx="1" cy="209"/>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66" name="Line 177">
                <a:extLst>
                  <a:ext uri="{FF2B5EF4-FFF2-40B4-BE49-F238E27FC236}">
                    <a16:creationId xmlns:a16="http://schemas.microsoft.com/office/drawing/2014/main" id="{A5BB84A2-46BB-4F41-AD51-E1EB1E6EBE1C}"/>
                  </a:ext>
                </a:extLst>
              </p:cNvPr>
              <p:cNvSpPr>
                <a:spLocks noChangeShapeType="1"/>
              </p:cNvSpPr>
              <p:nvPr/>
            </p:nvSpPr>
            <p:spPr bwMode="auto">
              <a:xfrm>
                <a:off x="3206" y="2558"/>
                <a:ext cx="1" cy="104"/>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67" name="Freeform 178">
                <a:extLst>
                  <a:ext uri="{FF2B5EF4-FFF2-40B4-BE49-F238E27FC236}">
                    <a16:creationId xmlns:a16="http://schemas.microsoft.com/office/drawing/2014/main" id="{DFAA3C83-B989-44E1-8A35-E80A9C145C83}"/>
                  </a:ext>
                </a:extLst>
              </p:cNvPr>
              <p:cNvSpPr>
                <a:spLocks/>
              </p:cNvSpPr>
              <p:nvPr/>
            </p:nvSpPr>
            <p:spPr bwMode="auto">
              <a:xfrm>
                <a:off x="3399" y="2222"/>
                <a:ext cx="151" cy="388"/>
              </a:xfrm>
              <a:custGeom>
                <a:avLst/>
                <a:gdLst>
                  <a:gd name="T0" fmla="*/ 1 w 451"/>
                  <a:gd name="T1" fmla="*/ 0 h 1163"/>
                  <a:gd name="T2" fmla="*/ 1 w 451"/>
                  <a:gd name="T3" fmla="*/ 2 h 1163"/>
                  <a:gd name="T4" fmla="*/ 0 w 451"/>
                  <a:gd name="T5" fmla="*/ 2 h 1163"/>
                  <a:gd name="T6" fmla="*/ 0 60000 65536"/>
                  <a:gd name="T7" fmla="*/ 0 60000 65536"/>
                  <a:gd name="T8" fmla="*/ 0 60000 65536"/>
                </a:gdLst>
                <a:ahLst/>
                <a:cxnLst>
                  <a:cxn ang="T6">
                    <a:pos x="T0" y="T1"/>
                  </a:cxn>
                  <a:cxn ang="T7">
                    <a:pos x="T2" y="T3"/>
                  </a:cxn>
                  <a:cxn ang="T8">
                    <a:pos x="T4" y="T5"/>
                  </a:cxn>
                </a:cxnLst>
                <a:rect l="0" t="0" r="r" b="b"/>
                <a:pathLst>
                  <a:path w="451" h="1163">
                    <a:moveTo>
                      <a:pt x="451" y="0"/>
                    </a:moveTo>
                    <a:lnTo>
                      <a:pt x="451" y="1163"/>
                    </a:lnTo>
                    <a:lnTo>
                      <a:pt x="0" y="1163"/>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8" name="Freeform 179">
                <a:extLst>
                  <a:ext uri="{FF2B5EF4-FFF2-40B4-BE49-F238E27FC236}">
                    <a16:creationId xmlns:a16="http://schemas.microsoft.com/office/drawing/2014/main" id="{4B65EDA5-01F3-4ECA-B344-3384E4022D38}"/>
                  </a:ext>
                </a:extLst>
              </p:cNvPr>
              <p:cNvSpPr>
                <a:spLocks/>
              </p:cNvSpPr>
              <p:nvPr/>
            </p:nvSpPr>
            <p:spPr bwMode="auto">
              <a:xfrm>
                <a:off x="3499" y="2233"/>
                <a:ext cx="52" cy="10"/>
              </a:xfrm>
              <a:custGeom>
                <a:avLst/>
                <a:gdLst>
                  <a:gd name="T0" fmla="*/ 0 w 155"/>
                  <a:gd name="T1" fmla="*/ 0 h 30"/>
                  <a:gd name="T2" fmla="*/ 0 w 155"/>
                  <a:gd name="T3" fmla="*/ 0 h 30"/>
                  <a:gd name="T4" fmla="*/ 0 w 155"/>
                  <a:gd name="T5" fmla="*/ 0 h 30"/>
                  <a:gd name="T6" fmla="*/ 0 w 155"/>
                  <a:gd name="T7" fmla="*/ 0 h 30"/>
                  <a:gd name="T8" fmla="*/ 0 w 155"/>
                  <a:gd name="T9" fmla="*/ 0 h 30"/>
                  <a:gd name="T10" fmla="*/ 0 w 155"/>
                  <a:gd name="T11" fmla="*/ 0 h 30"/>
                  <a:gd name="T12" fmla="*/ 0 w 155"/>
                  <a:gd name="T13" fmla="*/ 0 h 30"/>
                  <a:gd name="T14" fmla="*/ 0 w 155"/>
                  <a:gd name="T15" fmla="*/ 0 h 30"/>
                  <a:gd name="T16" fmla="*/ 0 w 155"/>
                  <a:gd name="T17" fmla="*/ 0 h 30"/>
                  <a:gd name="T18" fmla="*/ 0 w 155"/>
                  <a:gd name="T19" fmla="*/ 0 h 30"/>
                  <a:gd name="T20" fmla="*/ 0 w 155"/>
                  <a:gd name="T21" fmla="*/ 0 h 30"/>
                  <a:gd name="T22" fmla="*/ 0 w 155"/>
                  <a:gd name="T23" fmla="*/ 0 h 30"/>
                  <a:gd name="T24" fmla="*/ 0 w 155"/>
                  <a:gd name="T25" fmla="*/ 0 h 30"/>
                  <a:gd name="T26" fmla="*/ 0 w 155"/>
                  <a:gd name="T27" fmla="*/ 0 h 30"/>
                  <a:gd name="T28" fmla="*/ 0 w 155"/>
                  <a:gd name="T29" fmla="*/ 0 h 30"/>
                  <a:gd name="T30" fmla="*/ 0 w 155"/>
                  <a:gd name="T31" fmla="*/ 0 h 30"/>
                  <a:gd name="T32" fmla="*/ 0 w 155"/>
                  <a:gd name="T33" fmla="*/ 0 h 30"/>
                  <a:gd name="T34" fmla="*/ 0 w 155"/>
                  <a:gd name="T35" fmla="*/ 0 h 30"/>
                  <a:gd name="T36" fmla="*/ 0 w 155"/>
                  <a:gd name="T37" fmla="*/ 0 h 30"/>
                  <a:gd name="T38" fmla="*/ 0 w 155"/>
                  <a:gd name="T39" fmla="*/ 0 h 30"/>
                  <a:gd name="T40" fmla="*/ 0 w 155"/>
                  <a:gd name="T41" fmla="*/ 0 h 30"/>
                  <a:gd name="T42" fmla="*/ 0 w 155"/>
                  <a:gd name="T43" fmla="*/ 0 h 30"/>
                  <a:gd name="T44" fmla="*/ 0 w 155"/>
                  <a:gd name="T45" fmla="*/ 0 h 30"/>
                  <a:gd name="T46" fmla="*/ 0 w 155"/>
                  <a:gd name="T47" fmla="*/ 0 h 30"/>
                  <a:gd name="T48" fmla="*/ 0 w 155"/>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5" h="30">
                    <a:moveTo>
                      <a:pt x="0" y="15"/>
                    </a:moveTo>
                    <a:lnTo>
                      <a:pt x="2" y="11"/>
                    </a:lnTo>
                    <a:lnTo>
                      <a:pt x="9" y="7"/>
                    </a:lnTo>
                    <a:lnTo>
                      <a:pt x="21" y="4"/>
                    </a:lnTo>
                    <a:lnTo>
                      <a:pt x="38" y="2"/>
                    </a:lnTo>
                    <a:lnTo>
                      <a:pt x="57" y="0"/>
                    </a:lnTo>
                    <a:lnTo>
                      <a:pt x="77" y="0"/>
                    </a:lnTo>
                    <a:lnTo>
                      <a:pt x="98" y="0"/>
                    </a:lnTo>
                    <a:lnTo>
                      <a:pt x="117" y="2"/>
                    </a:lnTo>
                    <a:lnTo>
                      <a:pt x="133" y="4"/>
                    </a:lnTo>
                    <a:lnTo>
                      <a:pt x="145" y="7"/>
                    </a:lnTo>
                    <a:lnTo>
                      <a:pt x="154" y="11"/>
                    </a:lnTo>
                    <a:lnTo>
                      <a:pt x="155" y="15"/>
                    </a:lnTo>
                    <a:lnTo>
                      <a:pt x="154" y="19"/>
                    </a:lnTo>
                    <a:lnTo>
                      <a:pt x="145" y="23"/>
                    </a:lnTo>
                    <a:lnTo>
                      <a:pt x="133" y="26"/>
                    </a:lnTo>
                    <a:lnTo>
                      <a:pt x="117" y="28"/>
                    </a:lnTo>
                    <a:lnTo>
                      <a:pt x="98" y="30"/>
                    </a:lnTo>
                    <a:lnTo>
                      <a:pt x="77" y="30"/>
                    </a:lnTo>
                    <a:lnTo>
                      <a:pt x="57" y="30"/>
                    </a:lnTo>
                    <a:lnTo>
                      <a:pt x="38" y="28"/>
                    </a:lnTo>
                    <a:lnTo>
                      <a:pt x="21" y="26"/>
                    </a:lnTo>
                    <a:lnTo>
                      <a:pt x="9" y="23"/>
                    </a:lnTo>
                    <a:lnTo>
                      <a:pt x="2"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100"/>
              </a:p>
            </p:txBody>
          </p:sp>
          <p:sp>
            <p:nvSpPr>
              <p:cNvPr id="469" name="Freeform 180">
                <a:extLst>
                  <a:ext uri="{FF2B5EF4-FFF2-40B4-BE49-F238E27FC236}">
                    <a16:creationId xmlns:a16="http://schemas.microsoft.com/office/drawing/2014/main" id="{9B63FC40-2181-4F76-B99E-284BCDCB597B}"/>
                  </a:ext>
                </a:extLst>
              </p:cNvPr>
              <p:cNvSpPr>
                <a:spLocks/>
              </p:cNvSpPr>
              <p:nvPr/>
            </p:nvSpPr>
            <p:spPr bwMode="auto">
              <a:xfrm>
                <a:off x="3492" y="2179"/>
                <a:ext cx="67" cy="59"/>
              </a:xfrm>
              <a:custGeom>
                <a:avLst/>
                <a:gdLst>
                  <a:gd name="T0" fmla="*/ 0 w 201"/>
                  <a:gd name="T1" fmla="*/ 0 h 178"/>
                  <a:gd name="T2" fmla="*/ 0 w 201"/>
                  <a:gd name="T3" fmla="*/ 0 h 178"/>
                  <a:gd name="T4" fmla="*/ 0 w 201"/>
                  <a:gd name="T5" fmla="*/ 0 h 178"/>
                  <a:gd name="T6" fmla="*/ 0 w 201"/>
                  <a:gd name="T7" fmla="*/ 0 h 178"/>
                  <a:gd name="T8" fmla="*/ 0 w 201"/>
                  <a:gd name="T9" fmla="*/ 0 h 178"/>
                  <a:gd name="T10" fmla="*/ 0 w 201"/>
                  <a:gd name="T11" fmla="*/ 0 h 178"/>
                  <a:gd name="T12" fmla="*/ 0 w 201"/>
                  <a:gd name="T13" fmla="*/ 0 h 178"/>
                  <a:gd name="T14" fmla="*/ 0 w 201"/>
                  <a:gd name="T15" fmla="*/ 0 h 178"/>
                  <a:gd name="T16" fmla="*/ 0 w 201"/>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1" h="178">
                    <a:moveTo>
                      <a:pt x="100" y="178"/>
                    </a:moveTo>
                    <a:lnTo>
                      <a:pt x="175" y="178"/>
                    </a:lnTo>
                    <a:lnTo>
                      <a:pt x="201" y="159"/>
                    </a:lnTo>
                    <a:lnTo>
                      <a:pt x="201" y="0"/>
                    </a:lnTo>
                    <a:lnTo>
                      <a:pt x="100" y="0"/>
                    </a:lnTo>
                    <a:lnTo>
                      <a:pt x="0" y="0"/>
                    </a:lnTo>
                    <a:lnTo>
                      <a:pt x="0" y="159"/>
                    </a:lnTo>
                    <a:lnTo>
                      <a:pt x="25" y="178"/>
                    </a:lnTo>
                    <a:lnTo>
                      <a:pt x="100" y="178"/>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470" name="Freeform 181">
                <a:extLst>
                  <a:ext uri="{FF2B5EF4-FFF2-40B4-BE49-F238E27FC236}">
                    <a16:creationId xmlns:a16="http://schemas.microsoft.com/office/drawing/2014/main" id="{11283601-D610-4E74-BD80-328B075FC1FB}"/>
                  </a:ext>
                </a:extLst>
              </p:cNvPr>
              <p:cNvSpPr>
                <a:spLocks noEditPoints="1"/>
              </p:cNvSpPr>
              <p:nvPr/>
            </p:nvSpPr>
            <p:spPr bwMode="auto">
              <a:xfrm>
                <a:off x="3492"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2" y="12"/>
                    </a:lnTo>
                    <a:lnTo>
                      <a:pt x="201" y="0"/>
                    </a:lnTo>
                    <a:lnTo>
                      <a:pt x="201" y="32"/>
                    </a:lnTo>
                    <a:lnTo>
                      <a:pt x="53" y="47"/>
                    </a:lnTo>
                    <a:lnTo>
                      <a:pt x="0" y="47"/>
                    </a:lnTo>
                    <a:close/>
                    <a:moveTo>
                      <a:pt x="0" y="109"/>
                    </a:moveTo>
                    <a:lnTo>
                      <a:pt x="0" y="73"/>
                    </a:lnTo>
                    <a:lnTo>
                      <a:pt x="52" y="73"/>
                    </a:lnTo>
                    <a:lnTo>
                      <a:pt x="201" y="61"/>
                    </a:lnTo>
                    <a:lnTo>
                      <a:pt x="201" y="93"/>
                    </a:lnTo>
                    <a:lnTo>
                      <a:pt x="53" y="109"/>
                    </a:lnTo>
                    <a:lnTo>
                      <a:pt x="0" y="109"/>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471" name="Freeform 182">
                <a:extLst>
                  <a:ext uri="{FF2B5EF4-FFF2-40B4-BE49-F238E27FC236}">
                    <a16:creationId xmlns:a16="http://schemas.microsoft.com/office/drawing/2014/main" id="{1FF66EC8-8FFC-42B0-853F-7FEDCF0B85F6}"/>
                  </a:ext>
                </a:extLst>
              </p:cNvPr>
              <p:cNvSpPr>
                <a:spLocks/>
              </p:cNvSpPr>
              <p:nvPr/>
            </p:nvSpPr>
            <p:spPr bwMode="auto">
              <a:xfrm>
                <a:off x="3444"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6" y="1"/>
                    </a:lnTo>
                    <a:lnTo>
                      <a:pt x="170" y="8"/>
                    </a:lnTo>
                    <a:lnTo>
                      <a:pt x="136" y="19"/>
                    </a:lnTo>
                    <a:lnTo>
                      <a:pt x="105" y="35"/>
                    </a:lnTo>
                    <a:lnTo>
                      <a:pt x="76" y="57"/>
                    </a:lnTo>
                    <a:lnTo>
                      <a:pt x="52" y="81"/>
                    </a:lnTo>
                    <a:lnTo>
                      <a:pt x="31" y="107"/>
                    </a:lnTo>
                    <a:lnTo>
                      <a:pt x="16" y="138"/>
                    </a:lnTo>
                    <a:lnTo>
                      <a:pt x="5" y="170"/>
                    </a:lnTo>
                    <a:lnTo>
                      <a:pt x="0" y="203"/>
                    </a:lnTo>
                    <a:lnTo>
                      <a:pt x="0" y="236"/>
                    </a:lnTo>
                    <a:lnTo>
                      <a:pt x="7" y="266"/>
                    </a:lnTo>
                    <a:lnTo>
                      <a:pt x="18" y="294"/>
                    </a:lnTo>
                    <a:lnTo>
                      <a:pt x="33" y="319"/>
                    </a:lnTo>
                    <a:lnTo>
                      <a:pt x="50" y="344"/>
                    </a:lnTo>
                    <a:lnTo>
                      <a:pt x="77" y="379"/>
                    </a:lnTo>
                    <a:lnTo>
                      <a:pt x="101" y="417"/>
                    </a:lnTo>
                    <a:lnTo>
                      <a:pt x="118" y="459"/>
                    </a:lnTo>
                    <a:lnTo>
                      <a:pt x="132" y="500"/>
                    </a:lnTo>
                    <a:lnTo>
                      <a:pt x="140" y="544"/>
                    </a:lnTo>
                    <a:lnTo>
                      <a:pt x="139" y="614"/>
                    </a:lnTo>
                    <a:lnTo>
                      <a:pt x="241" y="614"/>
                    </a:lnTo>
                    <a:lnTo>
                      <a:pt x="343" y="614"/>
                    </a:lnTo>
                    <a:lnTo>
                      <a:pt x="342" y="544"/>
                    </a:lnTo>
                    <a:lnTo>
                      <a:pt x="351" y="500"/>
                    </a:lnTo>
                    <a:lnTo>
                      <a:pt x="364" y="459"/>
                    </a:lnTo>
                    <a:lnTo>
                      <a:pt x="383" y="417"/>
                    </a:lnTo>
                    <a:lnTo>
                      <a:pt x="404" y="379"/>
                    </a:lnTo>
                    <a:lnTo>
                      <a:pt x="432" y="344"/>
                    </a:lnTo>
                    <a:lnTo>
                      <a:pt x="451" y="319"/>
                    </a:lnTo>
                    <a:lnTo>
                      <a:pt x="464" y="294"/>
                    </a:lnTo>
                    <a:lnTo>
                      <a:pt x="475" y="266"/>
                    </a:lnTo>
                    <a:lnTo>
                      <a:pt x="483" y="236"/>
                    </a:lnTo>
                    <a:lnTo>
                      <a:pt x="483" y="203"/>
                    </a:lnTo>
                    <a:lnTo>
                      <a:pt x="478" y="170"/>
                    </a:lnTo>
                    <a:lnTo>
                      <a:pt x="467" y="138"/>
                    </a:lnTo>
                    <a:lnTo>
                      <a:pt x="451" y="107"/>
                    </a:lnTo>
                    <a:lnTo>
                      <a:pt x="430" y="81"/>
                    </a:lnTo>
                    <a:lnTo>
                      <a:pt x="406" y="57"/>
                    </a:lnTo>
                    <a:lnTo>
                      <a:pt x="377" y="35"/>
                    </a:lnTo>
                    <a:lnTo>
                      <a:pt x="346" y="19"/>
                    </a:lnTo>
                    <a:lnTo>
                      <a:pt x="312" y="8"/>
                    </a:lnTo>
                    <a:lnTo>
                      <a:pt x="278" y="1"/>
                    </a:lnTo>
                    <a:lnTo>
                      <a:pt x="241" y="0"/>
                    </a:lnTo>
                    <a:close/>
                  </a:path>
                </a:pathLst>
              </a:custGeom>
              <a:solidFill>
                <a:srgbClr val="B3B3B3"/>
              </a:solidFill>
              <a:ln w="9525">
                <a:solidFill>
                  <a:srgbClr val="FFFF66"/>
                </a:solidFill>
                <a:round/>
                <a:headEnd/>
                <a:tailEnd/>
              </a:ln>
            </p:spPr>
            <p:txBody>
              <a:bodyPr/>
              <a:lstStyle/>
              <a:p>
                <a:endParaRPr lang="zh-CN" altLang="en-US" sz="1100"/>
              </a:p>
            </p:txBody>
          </p:sp>
          <p:sp>
            <p:nvSpPr>
              <p:cNvPr id="472" name="Freeform 183">
                <a:extLst>
                  <a:ext uri="{FF2B5EF4-FFF2-40B4-BE49-F238E27FC236}">
                    <a16:creationId xmlns:a16="http://schemas.microsoft.com/office/drawing/2014/main" id="{20032384-3FEA-4B18-8D1B-0F2DC40DC41C}"/>
                  </a:ext>
                </a:extLst>
              </p:cNvPr>
              <p:cNvSpPr>
                <a:spLocks/>
              </p:cNvSpPr>
              <p:nvPr/>
            </p:nvSpPr>
            <p:spPr bwMode="auto">
              <a:xfrm>
                <a:off x="2992" y="2180"/>
                <a:ext cx="214" cy="430"/>
              </a:xfrm>
              <a:custGeom>
                <a:avLst/>
                <a:gdLst>
                  <a:gd name="T0" fmla="*/ 0 w 643"/>
                  <a:gd name="T1" fmla="*/ 0 h 1289"/>
                  <a:gd name="T2" fmla="*/ 0 w 643"/>
                  <a:gd name="T3" fmla="*/ 0 h 1289"/>
                  <a:gd name="T4" fmla="*/ 0 w 643"/>
                  <a:gd name="T5" fmla="*/ 2 h 1289"/>
                  <a:gd name="T6" fmla="*/ 1 w 643"/>
                  <a:gd name="T7" fmla="*/ 2 h 1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3" h="1289">
                    <a:moveTo>
                      <a:pt x="258" y="0"/>
                    </a:moveTo>
                    <a:lnTo>
                      <a:pt x="0" y="0"/>
                    </a:lnTo>
                    <a:lnTo>
                      <a:pt x="0" y="1289"/>
                    </a:lnTo>
                    <a:lnTo>
                      <a:pt x="643" y="1289"/>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73" name="Freeform 184">
                <a:extLst>
                  <a:ext uri="{FF2B5EF4-FFF2-40B4-BE49-F238E27FC236}">
                    <a16:creationId xmlns:a16="http://schemas.microsoft.com/office/drawing/2014/main" id="{16AE40B7-908A-4CC2-9915-1A790E5FF1DA}"/>
                  </a:ext>
                </a:extLst>
              </p:cNvPr>
              <p:cNvSpPr>
                <a:spLocks/>
              </p:cNvSpPr>
              <p:nvPr/>
            </p:nvSpPr>
            <p:spPr bwMode="auto">
              <a:xfrm>
                <a:off x="3070" y="2233"/>
                <a:ext cx="52" cy="10"/>
              </a:xfrm>
              <a:custGeom>
                <a:avLst/>
                <a:gdLst>
                  <a:gd name="T0" fmla="*/ 0 w 157"/>
                  <a:gd name="T1" fmla="*/ 0 h 30"/>
                  <a:gd name="T2" fmla="*/ 0 w 157"/>
                  <a:gd name="T3" fmla="*/ 0 h 30"/>
                  <a:gd name="T4" fmla="*/ 0 w 157"/>
                  <a:gd name="T5" fmla="*/ 0 h 30"/>
                  <a:gd name="T6" fmla="*/ 0 w 157"/>
                  <a:gd name="T7" fmla="*/ 0 h 30"/>
                  <a:gd name="T8" fmla="*/ 0 w 157"/>
                  <a:gd name="T9" fmla="*/ 0 h 30"/>
                  <a:gd name="T10" fmla="*/ 0 w 157"/>
                  <a:gd name="T11" fmla="*/ 0 h 30"/>
                  <a:gd name="T12" fmla="*/ 0 w 157"/>
                  <a:gd name="T13" fmla="*/ 0 h 30"/>
                  <a:gd name="T14" fmla="*/ 0 w 157"/>
                  <a:gd name="T15" fmla="*/ 0 h 30"/>
                  <a:gd name="T16" fmla="*/ 0 w 157"/>
                  <a:gd name="T17" fmla="*/ 0 h 30"/>
                  <a:gd name="T18" fmla="*/ 0 w 157"/>
                  <a:gd name="T19" fmla="*/ 0 h 30"/>
                  <a:gd name="T20" fmla="*/ 0 w 157"/>
                  <a:gd name="T21" fmla="*/ 0 h 30"/>
                  <a:gd name="T22" fmla="*/ 0 w 157"/>
                  <a:gd name="T23" fmla="*/ 0 h 30"/>
                  <a:gd name="T24" fmla="*/ 0 w 157"/>
                  <a:gd name="T25" fmla="*/ 0 h 30"/>
                  <a:gd name="T26" fmla="*/ 0 w 157"/>
                  <a:gd name="T27" fmla="*/ 0 h 30"/>
                  <a:gd name="T28" fmla="*/ 0 w 157"/>
                  <a:gd name="T29" fmla="*/ 0 h 30"/>
                  <a:gd name="T30" fmla="*/ 0 w 157"/>
                  <a:gd name="T31" fmla="*/ 0 h 30"/>
                  <a:gd name="T32" fmla="*/ 0 w 157"/>
                  <a:gd name="T33" fmla="*/ 0 h 30"/>
                  <a:gd name="T34" fmla="*/ 0 w 157"/>
                  <a:gd name="T35" fmla="*/ 0 h 30"/>
                  <a:gd name="T36" fmla="*/ 0 w 157"/>
                  <a:gd name="T37" fmla="*/ 0 h 30"/>
                  <a:gd name="T38" fmla="*/ 0 w 157"/>
                  <a:gd name="T39" fmla="*/ 0 h 30"/>
                  <a:gd name="T40" fmla="*/ 0 w 157"/>
                  <a:gd name="T41" fmla="*/ 0 h 30"/>
                  <a:gd name="T42" fmla="*/ 0 w 157"/>
                  <a:gd name="T43" fmla="*/ 0 h 30"/>
                  <a:gd name="T44" fmla="*/ 0 w 157"/>
                  <a:gd name="T45" fmla="*/ 0 h 30"/>
                  <a:gd name="T46" fmla="*/ 0 w 157"/>
                  <a:gd name="T47" fmla="*/ 0 h 30"/>
                  <a:gd name="T48" fmla="*/ 0 w 157"/>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30">
                    <a:moveTo>
                      <a:pt x="0" y="15"/>
                    </a:moveTo>
                    <a:lnTo>
                      <a:pt x="3" y="11"/>
                    </a:lnTo>
                    <a:lnTo>
                      <a:pt x="10" y="7"/>
                    </a:lnTo>
                    <a:lnTo>
                      <a:pt x="24" y="4"/>
                    </a:lnTo>
                    <a:lnTo>
                      <a:pt x="39" y="2"/>
                    </a:lnTo>
                    <a:lnTo>
                      <a:pt x="58" y="0"/>
                    </a:lnTo>
                    <a:lnTo>
                      <a:pt x="78" y="0"/>
                    </a:lnTo>
                    <a:lnTo>
                      <a:pt x="99" y="0"/>
                    </a:lnTo>
                    <a:lnTo>
                      <a:pt x="118" y="2"/>
                    </a:lnTo>
                    <a:lnTo>
                      <a:pt x="134" y="4"/>
                    </a:lnTo>
                    <a:lnTo>
                      <a:pt x="146" y="7"/>
                    </a:lnTo>
                    <a:lnTo>
                      <a:pt x="154" y="11"/>
                    </a:lnTo>
                    <a:lnTo>
                      <a:pt x="157" y="15"/>
                    </a:lnTo>
                    <a:lnTo>
                      <a:pt x="154" y="19"/>
                    </a:lnTo>
                    <a:lnTo>
                      <a:pt x="146" y="23"/>
                    </a:lnTo>
                    <a:lnTo>
                      <a:pt x="134" y="26"/>
                    </a:lnTo>
                    <a:lnTo>
                      <a:pt x="118" y="28"/>
                    </a:lnTo>
                    <a:lnTo>
                      <a:pt x="99" y="30"/>
                    </a:lnTo>
                    <a:lnTo>
                      <a:pt x="78" y="30"/>
                    </a:lnTo>
                    <a:lnTo>
                      <a:pt x="58" y="30"/>
                    </a:lnTo>
                    <a:lnTo>
                      <a:pt x="39" y="28"/>
                    </a:lnTo>
                    <a:lnTo>
                      <a:pt x="24" y="26"/>
                    </a:lnTo>
                    <a:lnTo>
                      <a:pt x="10" y="23"/>
                    </a:lnTo>
                    <a:lnTo>
                      <a:pt x="3"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100"/>
              </a:p>
            </p:txBody>
          </p:sp>
          <p:sp>
            <p:nvSpPr>
              <p:cNvPr id="474" name="Freeform 185">
                <a:extLst>
                  <a:ext uri="{FF2B5EF4-FFF2-40B4-BE49-F238E27FC236}">
                    <a16:creationId xmlns:a16="http://schemas.microsoft.com/office/drawing/2014/main" id="{844AE659-323A-4317-B2C6-EDD8D921ABA6}"/>
                  </a:ext>
                </a:extLst>
              </p:cNvPr>
              <p:cNvSpPr>
                <a:spLocks/>
              </p:cNvSpPr>
              <p:nvPr/>
            </p:nvSpPr>
            <p:spPr bwMode="auto">
              <a:xfrm>
                <a:off x="3062" y="2179"/>
                <a:ext cx="68" cy="59"/>
              </a:xfrm>
              <a:custGeom>
                <a:avLst/>
                <a:gdLst>
                  <a:gd name="T0" fmla="*/ 0 w 203"/>
                  <a:gd name="T1" fmla="*/ 0 h 178"/>
                  <a:gd name="T2" fmla="*/ 0 w 203"/>
                  <a:gd name="T3" fmla="*/ 0 h 178"/>
                  <a:gd name="T4" fmla="*/ 0 w 203"/>
                  <a:gd name="T5" fmla="*/ 0 h 178"/>
                  <a:gd name="T6" fmla="*/ 0 w 203"/>
                  <a:gd name="T7" fmla="*/ 0 h 178"/>
                  <a:gd name="T8" fmla="*/ 0 w 203"/>
                  <a:gd name="T9" fmla="*/ 0 h 178"/>
                  <a:gd name="T10" fmla="*/ 0 w 203"/>
                  <a:gd name="T11" fmla="*/ 0 h 178"/>
                  <a:gd name="T12" fmla="*/ 0 w 203"/>
                  <a:gd name="T13" fmla="*/ 0 h 178"/>
                  <a:gd name="T14" fmla="*/ 0 w 203"/>
                  <a:gd name="T15" fmla="*/ 0 h 178"/>
                  <a:gd name="T16" fmla="*/ 0 w 203"/>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 h="178">
                    <a:moveTo>
                      <a:pt x="101" y="178"/>
                    </a:moveTo>
                    <a:lnTo>
                      <a:pt x="176" y="178"/>
                    </a:lnTo>
                    <a:lnTo>
                      <a:pt x="203" y="159"/>
                    </a:lnTo>
                    <a:lnTo>
                      <a:pt x="203" y="0"/>
                    </a:lnTo>
                    <a:lnTo>
                      <a:pt x="101" y="0"/>
                    </a:lnTo>
                    <a:lnTo>
                      <a:pt x="0" y="0"/>
                    </a:lnTo>
                    <a:lnTo>
                      <a:pt x="0" y="159"/>
                    </a:lnTo>
                    <a:lnTo>
                      <a:pt x="26" y="178"/>
                    </a:lnTo>
                    <a:lnTo>
                      <a:pt x="101" y="178"/>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475" name="Freeform 186">
                <a:extLst>
                  <a:ext uri="{FF2B5EF4-FFF2-40B4-BE49-F238E27FC236}">
                    <a16:creationId xmlns:a16="http://schemas.microsoft.com/office/drawing/2014/main" id="{EED7B1A2-3C01-4DF4-8A27-7E37DC8D6378}"/>
                  </a:ext>
                </a:extLst>
              </p:cNvPr>
              <p:cNvSpPr>
                <a:spLocks noEditPoints="1"/>
              </p:cNvSpPr>
              <p:nvPr/>
            </p:nvSpPr>
            <p:spPr bwMode="auto">
              <a:xfrm>
                <a:off x="3063"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1" y="12"/>
                    </a:lnTo>
                    <a:lnTo>
                      <a:pt x="201" y="0"/>
                    </a:lnTo>
                    <a:lnTo>
                      <a:pt x="201" y="32"/>
                    </a:lnTo>
                    <a:lnTo>
                      <a:pt x="53" y="47"/>
                    </a:lnTo>
                    <a:lnTo>
                      <a:pt x="0" y="47"/>
                    </a:lnTo>
                    <a:close/>
                    <a:moveTo>
                      <a:pt x="0" y="109"/>
                    </a:moveTo>
                    <a:lnTo>
                      <a:pt x="0" y="73"/>
                    </a:lnTo>
                    <a:lnTo>
                      <a:pt x="51" y="73"/>
                    </a:lnTo>
                    <a:lnTo>
                      <a:pt x="201" y="61"/>
                    </a:lnTo>
                    <a:lnTo>
                      <a:pt x="201" y="93"/>
                    </a:lnTo>
                    <a:lnTo>
                      <a:pt x="53" y="109"/>
                    </a:lnTo>
                    <a:lnTo>
                      <a:pt x="0" y="109"/>
                    </a:lnTo>
                    <a:close/>
                  </a:path>
                </a:pathLst>
              </a:custGeom>
              <a:solidFill>
                <a:srgbClr val="4D4D4D"/>
              </a:solidFill>
              <a:ln w="3175">
                <a:solidFill>
                  <a:srgbClr val="FFFF66"/>
                </a:solidFill>
                <a:prstDash val="solid"/>
                <a:round/>
                <a:headEnd/>
                <a:tailEnd/>
              </a:ln>
            </p:spPr>
            <p:txBody>
              <a:bodyPr/>
              <a:lstStyle/>
              <a:p>
                <a:endParaRPr lang="zh-CN" altLang="en-US" sz="1100"/>
              </a:p>
            </p:txBody>
          </p:sp>
          <p:sp>
            <p:nvSpPr>
              <p:cNvPr id="476" name="Freeform 187">
                <a:extLst>
                  <a:ext uri="{FF2B5EF4-FFF2-40B4-BE49-F238E27FC236}">
                    <a16:creationId xmlns:a16="http://schemas.microsoft.com/office/drawing/2014/main" id="{A85BD6A8-48C6-4427-93E8-5D955D191758}"/>
                  </a:ext>
                </a:extLst>
              </p:cNvPr>
              <p:cNvSpPr>
                <a:spLocks/>
              </p:cNvSpPr>
              <p:nvPr/>
            </p:nvSpPr>
            <p:spPr bwMode="auto">
              <a:xfrm>
                <a:off x="3015"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5" y="1"/>
                    </a:lnTo>
                    <a:lnTo>
                      <a:pt x="170" y="8"/>
                    </a:lnTo>
                    <a:lnTo>
                      <a:pt x="136" y="19"/>
                    </a:lnTo>
                    <a:lnTo>
                      <a:pt x="105" y="35"/>
                    </a:lnTo>
                    <a:lnTo>
                      <a:pt x="76" y="57"/>
                    </a:lnTo>
                    <a:lnTo>
                      <a:pt x="51" y="81"/>
                    </a:lnTo>
                    <a:lnTo>
                      <a:pt x="31" y="107"/>
                    </a:lnTo>
                    <a:lnTo>
                      <a:pt x="16" y="138"/>
                    </a:lnTo>
                    <a:lnTo>
                      <a:pt x="5" y="170"/>
                    </a:lnTo>
                    <a:lnTo>
                      <a:pt x="0" y="203"/>
                    </a:lnTo>
                    <a:lnTo>
                      <a:pt x="0" y="236"/>
                    </a:lnTo>
                    <a:lnTo>
                      <a:pt x="6" y="266"/>
                    </a:lnTo>
                    <a:lnTo>
                      <a:pt x="17" y="294"/>
                    </a:lnTo>
                    <a:lnTo>
                      <a:pt x="32" y="319"/>
                    </a:lnTo>
                    <a:lnTo>
                      <a:pt x="50" y="344"/>
                    </a:lnTo>
                    <a:lnTo>
                      <a:pt x="77" y="379"/>
                    </a:lnTo>
                    <a:lnTo>
                      <a:pt x="100" y="417"/>
                    </a:lnTo>
                    <a:lnTo>
                      <a:pt x="118" y="459"/>
                    </a:lnTo>
                    <a:lnTo>
                      <a:pt x="132" y="500"/>
                    </a:lnTo>
                    <a:lnTo>
                      <a:pt x="140" y="544"/>
                    </a:lnTo>
                    <a:lnTo>
                      <a:pt x="139" y="614"/>
                    </a:lnTo>
                    <a:lnTo>
                      <a:pt x="241" y="614"/>
                    </a:lnTo>
                    <a:lnTo>
                      <a:pt x="344" y="614"/>
                    </a:lnTo>
                    <a:lnTo>
                      <a:pt x="343" y="544"/>
                    </a:lnTo>
                    <a:lnTo>
                      <a:pt x="351" y="500"/>
                    </a:lnTo>
                    <a:lnTo>
                      <a:pt x="363" y="459"/>
                    </a:lnTo>
                    <a:lnTo>
                      <a:pt x="382" y="417"/>
                    </a:lnTo>
                    <a:lnTo>
                      <a:pt x="404" y="379"/>
                    </a:lnTo>
                    <a:lnTo>
                      <a:pt x="431" y="344"/>
                    </a:lnTo>
                    <a:lnTo>
                      <a:pt x="451" y="319"/>
                    </a:lnTo>
                    <a:lnTo>
                      <a:pt x="466" y="294"/>
                    </a:lnTo>
                    <a:lnTo>
                      <a:pt x="476" y="266"/>
                    </a:lnTo>
                    <a:lnTo>
                      <a:pt x="483" y="236"/>
                    </a:lnTo>
                    <a:lnTo>
                      <a:pt x="483" y="203"/>
                    </a:lnTo>
                    <a:lnTo>
                      <a:pt x="478" y="170"/>
                    </a:lnTo>
                    <a:lnTo>
                      <a:pt x="467" y="138"/>
                    </a:lnTo>
                    <a:lnTo>
                      <a:pt x="451" y="107"/>
                    </a:lnTo>
                    <a:lnTo>
                      <a:pt x="430" y="81"/>
                    </a:lnTo>
                    <a:lnTo>
                      <a:pt x="406" y="57"/>
                    </a:lnTo>
                    <a:lnTo>
                      <a:pt x="377" y="35"/>
                    </a:lnTo>
                    <a:lnTo>
                      <a:pt x="346" y="19"/>
                    </a:lnTo>
                    <a:lnTo>
                      <a:pt x="313" y="8"/>
                    </a:lnTo>
                    <a:lnTo>
                      <a:pt x="278" y="1"/>
                    </a:lnTo>
                    <a:lnTo>
                      <a:pt x="241" y="0"/>
                    </a:lnTo>
                    <a:close/>
                  </a:path>
                </a:pathLst>
              </a:custGeom>
              <a:solidFill>
                <a:srgbClr val="B3B3B3"/>
              </a:solidFill>
              <a:ln w="9525">
                <a:solidFill>
                  <a:srgbClr val="FFFF66"/>
                </a:solidFill>
                <a:round/>
                <a:headEnd/>
                <a:tailEnd/>
              </a:ln>
            </p:spPr>
            <p:txBody>
              <a:bodyPr/>
              <a:lstStyle/>
              <a:p>
                <a:endParaRPr lang="zh-CN" altLang="en-US" sz="1100"/>
              </a:p>
            </p:txBody>
          </p:sp>
          <p:sp>
            <p:nvSpPr>
              <p:cNvPr id="477" name="Freeform 188">
                <a:extLst>
                  <a:ext uri="{FF2B5EF4-FFF2-40B4-BE49-F238E27FC236}">
                    <a16:creationId xmlns:a16="http://schemas.microsoft.com/office/drawing/2014/main" id="{3F3779E7-EBCC-4351-A1CE-952AAF886985}"/>
                  </a:ext>
                </a:extLst>
              </p:cNvPr>
              <p:cNvSpPr>
                <a:spLocks/>
              </p:cNvSpPr>
              <p:nvPr/>
            </p:nvSpPr>
            <p:spPr bwMode="auto">
              <a:xfrm>
                <a:off x="3153" y="1636"/>
                <a:ext cx="300" cy="314"/>
              </a:xfrm>
              <a:custGeom>
                <a:avLst/>
                <a:gdLst>
                  <a:gd name="T0" fmla="*/ 1 w 902"/>
                  <a:gd name="T1" fmla="*/ 1 h 943"/>
                  <a:gd name="T2" fmla="*/ 1 w 902"/>
                  <a:gd name="T3" fmla="*/ 1 h 943"/>
                  <a:gd name="T4" fmla="*/ 1 w 902"/>
                  <a:gd name="T5" fmla="*/ 1 h 943"/>
                  <a:gd name="T6" fmla="*/ 1 w 902"/>
                  <a:gd name="T7" fmla="*/ 0 h 943"/>
                  <a:gd name="T8" fmla="*/ 0 w 902"/>
                  <a:gd name="T9" fmla="*/ 0 h 943"/>
                  <a:gd name="T10" fmla="*/ 0 w 902"/>
                  <a:gd name="T11" fmla="*/ 1 h 943"/>
                  <a:gd name="T12" fmla="*/ 0 w 902"/>
                  <a:gd name="T13" fmla="*/ 1 h 943"/>
                  <a:gd name="T14" fmla="*/ 1 w 902"/>
                  <a:gd name="T15" fmla="*/ 1 h 9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2" h="943">
                    <a:moveTo>
                      <a:pt x="451" y="943"/>
                    </a:moveTo>
                    <a:lnTo>
                      <a:pt x="902" y="519"/>
                    </a:lnTo>
                    <a:lnTo>
                      <a:pt x="604" y="519"/>
                    </a:lnTo>
                    <a:lnTo>
                      <a:pt x="604" y="0"/>
                    </a:lnTo>
                    <a:lnTo>
                      <a:pt x="297" y="0"/>
                    </a:lnTo>
                    <a:lnTo>
                      <a:pt x="297" y="519"/>
                    </a:lnTo>
                    <a:lnTo>
                      <a:pt x="0" y="519"/>
                    </a:lnTo>
                    <a:lnTo>
                      <a:pt x="451" y="943"/>
                    </a:lnTo>
                    <a:close/>
                  </a:path>
                </a:pathLst>
              </a:custGeom>
              <a:solidFill>
                <a:srgbClr val="FAF4FF"/>
              </a:solidFill>
              <a:ln w="3175">
                <a:solidFill>
                  <a:srgbClr val="000000"/>
                </a:solidFill>
                <a:prstDash val="solid"/>
                <a:round/>
                <a:headEnd/>
                <a:tailEnd/>
              </a:ln>
            </p:spPr>
            <p:txBody>
              <a:bodyPr/>
              <a:lstStyle/>
              <a:p>
                <a:endParaRPr lang="zh-CN" altLang="en-US" sz="1100"/>
              </a:p>
            </p:txBody>
          </p:sp>
        </p:grpSp>
        <p:grpSp>
          <p:nvGrpSpPr>
            <p:cNvPr id="480" name="Group 230">
              <a:extLst>
                <a:ext uri="{FF2B5EF4-FFF2-40B4-BE49-F238E27FC236}">
                  <a16:creationId xmlns:a16="http://schemas.microsoft.com/office/drawing/2014/main" id="{D97EE29E-8AB8-4F58-B292-924919467A65}"/>
                </a:ext>
              </a:extLst>
            </p:cNvPr>
            <p:cNvGrpSpPr>
              <a:grpSpLocks/>
            </p:cNvGrpSpPr>
            <p:nvPr/>
          </p:nvGrpSpPr>
          <p:grpSpPr bwMode="auto">
            <a:xfrm>
              <a:off x="9751994" y="3790275"/>
              <a:ext cx="503617" cy="1121840"/>
              <a:chOff x="2926" y="2931"/>
              <a:chExt cx="441" cy="880"/>
            </a:xfrm>
          </p:grpSpPr>
          <p:sp>
            <p:nvSpPr>
              <p:cNvPr id="481" name="Freeform 192">
                <a:extLst>
                  <a:ext uri="{FF2B5EF4-FFF2-40B4-BE49-F238E27FC236}">
                    <a16:creationId xmlns:a16="http://schemas.microsoft.com/office/drawing/2014/main" id="{F4728C17-2A71-485B-BC60-4EFA1BF51468}"/>
                  </a:ext>
                </a:extLst>
              </p:cNvPr>
              <p:cNvSpPr>
                <a:spLocks/>
              </p:cNvSpPr>
              <p:nvPr/>
            </p:nvSpPr>
            <p:spPr bwMode="auto">
              <a:xfrm>
                <a:off x="3104" y="3494"/>
                <a:ext cx="50" cy="9"/>
              </a:xfrm>
              <a:custGeom>
                <a:avLst/>
                <a:gdLst>
                  <a:gd name="T0" fmla="*/ 0 w 150"/>
                  <a:gd name="T1" fmla="*/ 0 h 26"/>
                  <a:gd name="T2" fmla="*/ 0 w 150"/>
                  <a:gd name="T3" fmla="*/ 0 h 26"/>
                  <a:gd name="T4" fmla="*/ 0 w 150"/>
                  <a:gd name="T5" fmla="*/ 0 h 26"/>
                  <a:gd name="T6" fmla="*/ 0 w 150"/>
                  <a:gd name="T7" fmla="*/ 0 h 26"/>
                  <a:gd name="T8" fmla="*/ 0 w 150"/>
                  <a:gd name="T9" fmla="*/ 0 h 26"/>
                  <a:gd name="T10" fmla="*/ 0 w 150"/>
                  <a:gd name="T11" fmla="*/ 0 h 26"/>
                  <a:gd name="T12" fmla="*/ 0 w 150"/>
                  <a:gd name="T13" fmla="*/ 0 h 26"/>
                  <a:gd name="T14" fmla="*/ 0 w 150"/>
                  <a:gd name="T15" fmla="*/ 0 h 26"/>
                  <a:gd name="T16" fmla="*/ 0 w 150"/>
                  <a:gd name="T17" fmla="*/ 0 h 26"/>
                  <a:gd name="T18" fmla="*/ 0 w 150"/>
                  <a:gd name="T19" fmla="*/ 0 h 26"/>
                  <a:gd name="T20" fmla="*/ 0 w 150"/>
                  <a:gd name="T21" fmla="*/ 0 h 26"/>
                  <a:gd name="T22" fmla="*/ 0 w 150"/>
                  <a:gd name="T23" fmla="*/ 0 h 26"/>
                  <a:gd name="T24" fmla="*/ 0 w 150"/>
                  <a:gd name="T25" fmla="*/ 0 h 26"/>
                  <a:gd name="T26" fmla="*/ 0 w 150"/>
                  <a:gd name="T27" fmla="*/ 0 h 26"/>
                  <a:gd name="T28" fmla="*/ 0 w 150"/>
                  <a:gd name="T29" fmla="*/ 0 h 26"/>
                  <a:gd name="T30" fmla="*/ 0 w 150"/>
                  <a:gd name="T31" fmla="*/ 0 h 26"/>
                  <a:gd name="T32" fmla="*/ 0 w 150"/>
                  <a:gd name="T33" fmla="*/ 0 h 26"/>
                  <a:gd name="T34" fmla="*/ 0 w 150"/>
                  <a:gd name="T35" fmla="*/ 0 h 26"/>
                  <a:gd name="T36" fmla="*/ 0 w 150"/>
                  <a:gd name="T37" fmla="*/ 0 h 26"/>
                  <a:gd name="T38" fmla="*/ 0 w 150"/>
                  <a:gd name="T39" fmla="*/ 0 h 26"/>
                  <a:gd name="T40" fmla="*/ 0 w 150"/>
                  <a:gd name="T41" fmla="*/ 0 h 26"/>
                  <a:gd name="T42" fmla="*/ 0 w 150"/>
                  <a:gd name="T43" fmla="*/ 0 h 26"/>
                  <a:gd name="T44" fmla="*/ 0 w 150"/>
                  <a:gd name="T45" fmla="*/ 0 h 26"/>
                  <a:gd name="T46" fmla="*/ 0 w 150"/>
                  <a:gd name="T47" fmla="*/ 0 h 26"/>
                  <a:gd name="T48" fmla="*/ 0 w 150"/>
                  <a:gd name="T49" fmla="*/ 0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26">
                    <a:moveTo>
                      <a:pt x="0" y="13"/>
                    </a:moveTo>
                    <a:lnTo>
                      <a:pt x="3" y="9"/>
                    </a:lnTo>
                    <a:lnTo>
                      <a:pt x="9" y="5"/>
                    </a:lnTo>
                    <a:lnTo>
                      <a:pt x="22" y="3"/>
                    </a:lnTo>
                    <a:lnTo>
                      <a:pt x="36" y="1"/>
                    </a:lnTo>
                    <a:lnTo>
                      <a:pt x="55" y="0"/>
                    </a:lnTo>
                    <a:lnTo>
                      <a:pt x="74" y="0"/>
                    </a:lnTo>
                    <a:lnTo>
                      <a:pt x="94" y="0"/>
                    </a:lnTo>
                    <a:lnTo>
                      <a:pt x="112" y="1"/>
                    </a:lnTo>
                    <a:lnTo>
                      <a:pt x="128" y="3"/>
                    </a:lnTo>
                    <a:lnTo>
                      <a:pt x="139" y="5"/>
                    </a:lnTo>
                    <a:lnTo>
                      <a:pt x="147" y="9"/>
                    </a:lnTo>
                    <a:lnTo>
                      <a:pt x="150" y="13"/>
                    </a:lnTo>
                    <a:lnTo>
                      <a:pt x="147" y="16"/>
                    </a:lnTo>
                    <a:lnTo>
                      <a:pt x="139" y="19"/>
                    </a:lnTo>
                    <a:lnTo>
                      <a:pt x="128" y="22"/>
                    </a:lnTo>
                    <a:lnTo>
                      <a:pt x="112" y="23"/>
                    </a:lnTo>
                    <a:lnTo>
                      <a:pt x="94" y="26"/>
                    </a:lnTo>
                    <a:lnTo>
                      <a:pt x="74" y="26"/>
                    </a:lnTo>
                    <a:lnTo>
                      <a:pt x="55" y="26"/>
                    </a:lnTo>
                    <a:lnTo>
                      <a:pt x="36" y="23"/>
                    </a:lnTo>
                    <a:lnTo>
                      <a:pt x="22" y="22"/>
                    </a:lnTo>
                    <a:lnTo>
                      <a:pt x="9" y="19"/>
                    </a:lnTo>
                    <a:lnTo>
                      <a:pt x="3" y="16"/>
                    </a:lnTo>
                    <a:lnTo>
                      <a:pt x="0" y="13"/>
                    </a:lnTo>
                    <a:close/>
                  </a:path>
                </a:pathLst>
              </a:custGeom>
              <a:solidFill>
                <a:srgbClr val="FFFF00"/>
              </a:solidFill>
              <a:ln w="3175">
                <a:solidFill>
                  <a:srgbClr val="000000"/>
                </a:solidFill>
                <a:prstDash val="solid"/>
                <a:round/>
                <a:headEnd/>
                <a:tailEnd/>
              </a:ln>
            </p:spPr>
            <p:txBody>
              <a:bodyPr/>
              <a:lstStyle/>
              <a:p>
                <a:endParaRPr lang="zh-CN" altLang="en-US" sz="1100"/>
              </a:p>
            </p:txBody>
          </p:sp>
          <p:sp>
            <p:nvSpPr>
              <p:cNvPr id="482" name="Freeform 193">
                <a:extLst>
                  <a:ext uri="{FF2B5EF4-FFF2-40B4-BE49-F238E27FC236}">
                    <a16:creationId xmlns:a16="http://schemas.microsoft.com/office/drawing/2014/main" id="{AAA5A3DF-C6B7-454F-9668-CB966919D71E}"/>
                  </a:ext>
                </a:extLst>
              </p:cNvPr>
              <p:cNvSpPr>
                <a:spLocks/>
              </p:cNvSpPr>
              <p:nvPr/>
            </p:nvSpPr>
            <p:spPr bwMode="auto">
              <a:xfrm>
                <a:off x="3096" y="3445"/>
                <a:ext cx="65" cy="53"/>
              </a:xfrm>
              <a:custGeom>
                <a:avLst/>
                <a:gdLst>
                  <a:gd name="T0" fmla="*/ 0 w 194"/>
                  <a:gd name="T1" fmla="*/ 0 h 160"/>
                  <a:gd name="T2" fmla="*/ 0 w 194"/>
                  <a:gd name="T3" fmla="*/ 0 h 160"/>
                  <a:gd name="T4" fmla="*/ 0 w 194"/>
                  <a:gd name="T5" fmla="*/ 0 h 160"/>
                  <a:gd name="T6" fmla="*/ 0 w 194"/>
                  <a:gd name="T7" fmla="*/ 0 h 160"/>
                  <a:gd name="T8" fmla="*/ 0 w 194"/>
                  <a:gd name="T9" fmla="*/ 0 h 160"/>
                  <a:gd name="T10" fmla="*/ 0 w 194"/>
                  <a:gd name="T11" fmla="*/ 0 h 160"/>
                  <a:gd name="T12" fmla="*/ 0 w 194"/>
                  <a:gd name="T13" fmla="*/ 0 h 160"/>
                  <a:gd name="T14" fmla="*/ 0 w 194"/>
                  <a:gd name="T15" fmla="*/ 0 h 160"/>
                  <a:gd name="T16" fmla="*/ 0 w 194"/>
                  <a:gd name="T17" fmla="*/ 0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60">
                    <a:moveTo>
                      <a:pt x="96" y="160"/>
                    </a:moveTo>
                    <a:lnTo>
                      <a:pt x="168" y="160"/>
                    </a:lnTo>
                    <a:lnTo>
                      <a:pt x="194" y="143"/>
                    </a:lnTo>
                    <a:lnTo>
                      <a:pt x="194" y="0"/>
                    </a:lnTo>
                    <a:lnTo>
                      <a:pt x="96" y="0"/>
                    </a:lnTo>
                    <a:lnTo>
                      <a:pt x="0" y="0"/>
                    </a:lnTo>
                    <a:lnTo>
                      <a:pt x="0" y="143"/>
                    </a:lnTo>
                    <a:lnTo>
                      <a:pt x="25" y="160"/>
                    </a:lnTo>
                    <a:lnTo>
                      <a:pt x="96" y="160"/>
                    </a:lnTo>
                    <a:close/>
                  </a:path>
                </a:pathLst>
              </a:custGeom>
              <a:solidFill>
                <a:srgbClr val="9A9A9A"/>
              </a:solidFill>
              <a:ln w="3175">
                <a:solidFill>
                  <a:srgbClr val="000000"/>
                </a:solidFill>
                <a:prstDash val="solid"/>
                <a:round/>
                <a:headEnd/>
                <a:tailEnd/>
              </a:ln>
            </p:spPr>
            <p:txBody>
              <a:bodyPr/>
              <a:lstStyle/>
              <a:p>
                <a:endParaRPr lang="zh-CN" altLang="en-US" sz="1100"/>
              </a:p>
            </p:txBody>
          </p:sp>
          <p:sp>
            <p:nvSpPr>
              <p:cNvPr id="483" name="Freeform 194">
                <a:extLst>
                  <a:ext uri="{FF2B5EF4-FFF2-40B4-BE49-F238E27FC236}">
                    <a16:creationId xmlns:a16="http://schemas.microsoft.com/office/drawing/2014/main" id="{4FB7BBE3-3B79-4B8E-9408-0557A84B4B1B}"/>
                  </a:ext>
                </a:extLst>
              </p:cNvPr>
              <p:cNvSpPr>
                <a:spLocks noEditPoints="1"/>
              </p:cNvSpPr>
              <p:nvPr/>
            </p:nvSpPr>
            <p:spPr bwMode="auto">
              <a:xfrm>
                <a:off x="3097" y="3459"/>
                <a:ext cx="64" cy="32"/>
              </a:xfrm>
              <a:custGeom>
                <a:avLst/>
                <a:gdLst>
                  <a:gd name="T0" fmla="*/ 0 w 193"/>
                  <a:gd name="T1" fmla="*/ 0 h 98"/>
                  <a:gd name="T2" fmla="*/ 0 w 193"/>
                  <a:gd name="T3" fmla="*/ 0 h 98"/>
                  <a:gd name="T4" fmla="*/ 0 w 193"/>
                  <a:gd name="T5" fmla="*/ 0 h 98"/>
                  <a:gd name="T6" fmla="*/ 0 w 193"/>
                  <a:gd name="T7" fmla="*/ 0 h 98"/>
                  <a:gd name="T8" fmla="*/ 0 w 193"/>
                  <a:gd name="T9" fmla="*/ 0 h 98"/>
                  <a:gd name="T10" fmla="*/ 0 w 193"/>
                  <a:gd name="T11" fmla="*/ 0 h 98"/>
                  <a:gd name="T12" fmla="*/ 0 w 193"/>
                  <a:gd name="T13" fmla="*/ 0 h 98"/>
                  <a:gd name="T14" fmla="*/ 0 w 193"/>
                  <a:gd name="T15" fmla="*/ 0 h 98"/>
                  <a:gd name="T16" fmla="*/ 0 w 193"/>
                  <a:gd name="T17" fmla="*/ 0 h 98"/>
                  <a:gd name="T18" fmla="*/ 0 w 193"/>
                  <a:gd name="T19" fmla="*/ 0 h 98"/>
                  <a:gd name="T20" fmla="*/ 0 w 193"/>
                  <a:gd name="T21" fmla="*/ 0 h 98"/>
                  <a:gd name="T22" fmla="*/ 0 w 193"/>
                  <a:gd name="T23" fmla="*/ 0 h 98"/>
                  <a:gd name="T24" fmla="*/ 0 w 193"/>
                  <a:gd name="T25" fmla="*/ 0 h 98"/>
                  <a:gd name="T26" fmla="*/ 0 w 193"/>
                  <a:gd name="T27" fmla="*/ 0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3" h="98">
                    <a:moveTo>
                      <a:pt x="0" y="42"/>
                    </a:moveTo>
                    <a:lnTo>
                      <a:pt x="0" y="12"/>
                    </a:lnTo>
                    <a:lnTo>
                      <a:pt x="50" y="12"/>
                    </a:lnTo>
                    <a:lnTo>
                      <a:pt x="193" y="0"/>
                    </a:lnTo>
                    <a:lnTo>
                      <a:pt x="193" y="29"/>
                    </a:lnTo>
                    <a:lnTo>
                      <a:pt x="51" y="42"/>
                    </a:lnTo>
                    <a:lnTo>
                      <a:pt x="0" y="42"/>
                    </a:lnTo>
                    <a:close/>
                    <a:moveTo>
                      <a:pt x="0" y="98"/>
                    </a:moveTo>
                    <a:lnTo>
                      <a:pt x="0" y="66"/>
                    </a:lnTo>
                    <a:lnTo>
                      <a:pt x="50" y="66"/>
                    </a:lnTo>
                    <a:lnTo>
                      <a:pt x="193" y="56"/>
                    </a:lnTo>
                    <a:lnTo>
                      <a:pt x="193" y="84"/>
                    </a:lnTo>
                    <a:lnTo>
                      <a:pt x="51" y="98"/>
                    </a:lnTo>
                    <a:lnTo>
                      <a:pt x="0" y="98"/>
                    </a:lnTo>
                    <a:close/>
                  </a:path>
                </a:pathLst>
              </a:custGeom>
              <a:solidFill>
                <a:srgbClr val="4D4D4D"/>
              </a:solidFill>
              <a:ln w="3175">
                <a:solidFill>
                  <a:srgbClr val="000000"/>
                </a:solidFill>
                <a:prstDash val="solid"/>
                <a:round/>
                <a:headEnd/>
                <a:tailEnd/>
              </a:ln>
            </p:spPr>
            <p:txBody>
              <a:bodyPr/>
              <a:lstStyle/>
              <a:p>
                <a:endParaRPr lang="zh-CN" altLang="en-US" sz="1100"/>
              </a:p>
            </p:txBody>
          </p:sp>
          <p:sp>
            <p:nvSpPr>
              <p:cNvPr id="484" name="Freeform 195">
                <a:extLst>
                  <a:ext uri="{FF2B5EF4-FFF2-40B4-BE49-F238E27FC236}">
                    <a16:creationId xmlns:a16="http://schemas.microsoft.com/office/drawing/2014/main" id="{F6B3CE71-C89A-4BDC-ABD2-1DAB12BE0A91}"/>
                  </a:ext>
                </a:extLst>
              </p:cNvPr>
              <p:cNvSpPr>
                <a:spLocks/>
              </p:cNvSpPr>
              <p:nvPr/>
            </p:nvSpPr>
            <p:spPr bwMode="auto">
              <a:xfrm>
                <a:off x="3051" y="3273"/>
                <a:ext cx="154" cy="184"/>
              </a:xfrm>
              <a:custGeom>
                <a:avLst/>
                <a:gdLst>
                  <a:gd name="T0" fmla="*/ 0 w 463"/>
                  <a:gd name="T1" fmla="*/ 0 h 550"/>
                  <a:gd name="T2" fmla="*/ 0 w 463"/>
                  <a:gd name="T3" fmla="*/ 0 h 550"/>
                  <a:gd name="T4" fmla="*/ 0 w 463"/>
                  <a:gd name="T5" fmla="*/ 0 h 550"/>
                  <a:gd name="T6" fmla="*/ 0 w 463"/>
                  <a:gd name="T7" fmla="*/ 0 h 550"/>
                  <a:gd name="T8" fmla="*/ 0 w 463"/>
                  <a:gd name="T9" fmla="*/ 0 h 550"/>
                  <a:gd name="T10" fmla="*/ 0 w 463"/>
                  <a:gd name="T11" fmla="*/ 0 h 550"/>
                  <a:gd name="T12" fmla="*/ 0 w 463"/>
                  <a:gd name="T13" fmla="*/ 0 h 550"/>
                  <a:gd name="T14" fmla="*/ 0 w 463"/>
                  <a:gd name="T15" fmla="*/ 0 h 550"/>
                  <a:gd name="T16" fmla="*/ 0 w 463"/>
                  <a:gd name="T17" fmla="*/ 0 h 550"/>
                  <a:gd name="T18" fmla="*/ 0 w 463"/>
                  <a:gd name="T19" fmla="*/ 0 h 550"/>
                  <a:gd name="T20" fmla="*/ 0 w 463"/>
                  <a:gd name="T21" fmla="*/ 0 h 550"/>
                  <a:gd name="T22" fmla="*/ 0 w 463"/>
                  <a:gd name="T23" fmla="*/ 0 h 550"/>
                  <a:gd name="T24" fmla="*/ 0 w 463"/>
                  <a:gd name="T25" fmla="*/ 0 h 550"/>
                  <a:gd name="T26" fmla="*/ 0 w 463"/>
                  <a:gd name="T27" fmla="*/ 0 h 550"/>
                  <a:gd name="T28" fmla="*/ 0 w 463"/>
                  <a:gd name="T29" fmla="*/ 0 h 550"/>
                  <a:gd name="T30" fmla="*/ 0 w 463"/>
                  <a:gd name="T31" fmla="*/ 0 h 550"/>
                  <a:gd name="T32" fmla="*/ 0 w 463"/>
                  <a:gd name="T33" fmla="*/ 0 h 550"/>
                  <a:gd name="T34" fmla="*/ 0 w 463"/>
                  <a:gd name="T35" fmla="*/ 1 h 550"/>
                  <a:gd name="T36" fmla="*/ 0 w 463"/>
                  <a:gd name="T37" fmla="*/ 1 h 550"/>
                  <a:gd name="T38" fmla="*/ 0 w 463"/>
                  <a:gd name="T39" fmla="*/ 1 h 550"/>
                  <a:gd name="T40" fmla="*/ 0 w 463"/>
                  <a:gd name="T41" fmla="*/ 1 h 550"/>
                  <a:gd name="T42" fmla="*/ 0 w 463"/>
                  <a:gd name="T43" fmla="*/ 1 h 550"/>
                  <a:gd name="T44" fmla="*/ 0 w 463"/>
                  <a:gd name="T45" fmla="*/ 1 h 550"/>
                  <a:gd name="T46" fmla="*/ 0 w 463"/>
                  <a:gd name="T47" fmla="*/ 1 h 550"/>
                  <a:gd name="T48" fmla="*/ 0 w 463"/>
                  <a:gd name="T49" fmla="*/ 1 h 550"/>
                  <a:gd name="T50" fmla="*/ 0 w 463"/>
                  <a:gd name="T51" fmla="*/ 1 h 550"/>
                  <a:gd name="T52" fmla="*/ 0 w 463"/>
                  <a:gd name="T53" fmla="*/ 1 h 550"/>
                  <a:gd name="T54" fmla="*/ 1 w 463"/>
                  <a:gd name="T55" fmla="*/ 1 h 550"/>
                  <a:gd name="T56" fmla="*/ 1 w 463"/>
                  <a:gd name="T57" fmla="*/ 0 h 550"/>
                  <a:gd name="T58" fmla="*/ 1 w 463"/>
                  <a:gd name="T59" fmla="*/ 0 h 550"/>
                  <a:gd name="T60" fmla="*/ 1 w 463"/>
                  <a:gd name="T61" fmla="*/ 0 h 550"/>
                  <a:gd name="T62" fmla="*/ 1 w 463"/>
                  <a:gd name="T63" fmla="*/ 0 h 550"/>
                  <a:gd name="T64" fmla="*/ 1 w 463"/>
                  <a:gd name="T65" fmla="*/ 0 h 550"/>
                  <a:gd name="T66" fmla="*/ 1 w 463"/>
                  <a:gd name="T67" fmla="*/ 0 h 550"/>
                  <a:gd name="T68" fmla="*/ 1 w 463"/>
                  <a:gd name="T69" fmla="*/ 0 h 550"/>
                  <a:gd name="T70" fmla="*/ 1 w 463"/>
                  <a:gd name="T71" fmla="*/ 0 h 550"/>
                  <a:gd name="T72" fmla="*/ 1 w 463"/>
                  <a:gd name="T73" fmla="*/ 0 h 550"/>
                  <a:gd name="T74" fmla="*/ 1 w 463"/>
                  <a:gd name="T75" fmla="*/ 0 h 550"/>
                  <a:gd name="T76" fmla="*/ 1 w 463"/>
                  <a:gd name="T77" fmla="*/ 0 h 550"/>
                  <a:gd name="T78" fmla="*/ 1 w 463"/>
                  <a:gd name="T79" fmla="*/ 0 h 550"/>
                  <a:gd name="T80" fmla="*/ 0 w 463"/>
                  <a:gd name="T81" fmla="*/ 0 h 550"/>
                  <a:gd name="T82" fmla="*/ 0 w 463"/>
                  <a:gd name="T83" fmla="*/ 0 h 550"/>
                  <a:gd name="T84" fmla="*/ 0 w 463"/>
                  <a:gd name="T85" fmla="*/ 0 h 550"/>
                  <a:gd name="T86" fmla="*/ 0 w 463"/>
                  <a:gd name="T87" fmla="*/ 0 h 550"/>
                  <a:gd name="T88" fmla="*/ 0 w 463"/>
                  <a:gd name="T89" fmla="*/ 0 h 5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3" h="550">
                    <a:moveTo>
                      <a:pt x="231" y="0"/>
                    </a:moveTo>
                    <a:lnTo>
                      <a:pt x="197" y="1"/>
                    </a:lnTo>
                    <a:lnTo>
                      <a:pt x="163" y="7"/>
                    </a:lnTo>
                    <a:lnTo>
                      <a:pt x="131" y="18"/>
                    </a:lnTo>
                    <a:lnTo>
                      <a:pt x="101" y="32"/>
                    </a:lnTo>
                    <a:lnTo>
                      <a:pt x="73" y="50"/>
                    </a:lnTo>
                    <a:lnTo>
                      <a:pt x="50" y="73"/>
                    </a:lnTo>
                    <a:lnTo>
                      <a:pt x="30" y="96"/>
                    </a:lnTo>
                    <a:lnTo>
                      <a:pt x="16" y="124"/>
                    </a:lnTo>
                    <a:lnTo>
                      <a:pt x="5" y="152"/>
                    </a:lnTo>
                    <a:lnTo>
                      <a:pt x="0" y="182"/>
                    </a:lnTo>
                    <a:lnTo>
                      <a:pt x="0" y="212"/>
                    </a:lnTo>
                    <a:lnTo>
                      <a:pt x="7" y="238"/>
                    </a:lnTo>
                    <a:lnTo>
                      <a:pt x="17" y="263"/>
                    </a:lnTo>
                    <a:lnTo>
                      <a:pt x="32" y="286"/>
                    </a:lnTo>
                    <a:lnTo>
                      <a:pt x="48" y="307"/>
                    </a:lnTo>
                    <a:lnTo>
                      <a:pt x="75" y="339"/>
                    </a:lnTo>
                    <a:lnTo>
                      <a:pt x="97" y="374"/>
                    </a:lnTo>
                    <a:lnTo>
                      <a:pt x="114" y="411"/>
                    </a:lnTo>
                    <a:lnTo>
                      <a:pt x="127" y="447"/>
                    </a:lnTo>
                    <a:lnTo>
                      <a:pt x="134" y="487"/>
                    </a:lnTo>
                    <a:lnTo>
                      <a:pt x="133" y="550"/>
                    </a:lnTo>
                    <a:lnTo>
                      <a:pt x="231" y="550"/>
                    </a:lnTo>
                    <a:lnTo>
                      <a:pt x="330" y="550"/>
                    </a:lnTo>
                    <a:lnTo>
                      <a:pt x="329" y="487"/>
                    </a:lnTo>
                    <a:lnTo>
                      <a:pt x="336" y="447"/>
                    </a:lnTo>
                    <a:lnTo>
                      <a:pt x="348" y="411"/>
                    </a:lnTo>
                    <a:lnTo>
                      <a:pt x="366" y="374"/>
                    </a:lnTo>
                    <a:lnTo>
                      <a:pt x="387" y="339"/>
                    </a:lnTo>
                    <a:lnTo>
                      <a:pt x="413" y="307"/>
                    </a:lnTo>
                    <a:lnTo>
                      <a:pt x="432" y="286"/>
                    </a:lnTo>
                    <a:lnTo>
                      <a:pt x="446" y="263"/>
                    </a:lnTo>
                    <a:lnTo>
                      <a:pt x="456" y="238"/>
                    </a:lnTo>
                    <a:lnTo>
                      <a:pt x="463" y="212"/>
                    </a:lnTo>
                    <a:lnTo>
                      <a:pt x="463" y="182"/>
                    </a:lnTo>
                    <a:lnTo>
                      <a:pt x="458" y="152"/>
                    </a:lnTo>
                    <a:lnTo>
                      <a:pt x="447" y="124"/>
                    </a:lnTo>
                    <a:lnTo>
                      <a:pt x="432" y="96"/>
                    </a:lnTo>
                    <a:lnTo>
                      <a:pt x="412" y="73"/>
                    </a:lnTo>
                    <a:lnTo>
                      <a:pt x="389" y="50"/>
                    </a:lnTo>
                    <a:lnTo>
                      <a:pt x="361" y="32"/>
                    </a:lnTo>
                    <a:lnTo>
                      <a:pt x="331" y="18"/>
                    </a:lnTo>
                    <a:lnTo>
                      <a:pt x="300" y="7"/>
                    </a:lnTo>
                    <a:lnTo>
                      <a:pt x="266" y="1"/>
                    </a:lnTo>
                    <a:lnTo>
                      <a:pt x="231" y="0"/>
                    </a:lnTo>
                    <a:close/>
                  </a:path>
                </a:pathLst>
              </a:custGeom>
              <a:solidFill>
                <a:srgbClr val="FFFF00"/>
              </a:solidFill>
              <a:ln w="3175">
                <a:solidFill>
                  <a:srgbClr val="FFFF66"/>
                </a:solidFill>
                <a:prstDash val="solid"/>
                <a:round/>
                <a:headEnd/>
                <a:tailEnd/>
              </a:ln>
            </p:spPr>
            <p:txBody>
              <a:bodyPr/>
              <a:lstStyle/>
              <a:p>
                <a:endParaRPr lang="zh-CN" altLang="en-US" sz="1100"/>
              </a:p>
            </p:txBody>
          </p:sp>
          <p:sp>
            <p:nvSpPr>
              <p:cNvPr id="485" name="Line 196">
                <a:extLst>
                  <a:ext uri="{FF2B5EF4-FFF2-40B4-BE49-F238E27FC236}">
                    <a16:creationId xmlns:a16="http://schemas.microsoft.com/office/drawing/2014/main" id="{63A35B30-863F-4FAE-966D-4AAB50B3900A}"/>
                  </a:ext>
                </a:extLst>
              </p:cNvPr>
              <p:cNvSpPr>
                <a:spLocks noChangeShapeType="1"/>
              </p:cNvSpPr>
              <p:nvPr/>
            </p:nvSpPr>
            <p:spPr bwMode="auto">
              <a:xfrm flipV="1">
                <a:off x="3149" y="3223"/>
                <a:ext cx="8" cy="42"/>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86" name="Line 197">
                <a:extLst>
                  <a:ext uri="{FF2B5EF4-FFF2-40B4-BE49-F238E27FC236}">
                    <a16:creationId xmlns:a16="http://schemas.microsoft.com/office/drawing/2014/main" id="{4C0BB35F-7924-4CB9-9F9B-A2DECD7564C7}"/>
                  </a:ext>
                </a:extLst>
              </p:cNvPr>
              <p:cNvSpPr>
                <a:spLocks noChangeShapeType="1"/>
              </p:cNvSpPr>
              <p:nvPr/>
            </p:nvSpPr>
            <p:spPr bwMode="auto">
              <a:xfrm flipV="1">
                <a:off x="3170" y="3253"/>
                <a:ext cx="4" cy="1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87" name="Line 198">
                <a:extLst>
                  <a:ext uri="{FF2B5EF4-FFF2-40B4-BE49-F238E27FC236}">
                    <a16:creationId xmlns:a16="http://schemas.microsoft.com/office/drawing/2014/main" id="{068F6B55-3EB1-4913-9F88-294114641236}"/>
                  </a:ext>
                </a:extLst>
              </p:cNvPr>
              <p:cNvSpPr>
                <a:spLocks noChangeShapeType="1"/>
              </p:cNvSpPr>
              <p:nvPr/>
            </p:nvSpPr>
            <p:spPr bwMode="auto">
              <a:xfrm flipV="1">
                <a:off x="3168" y="3239"/>
                <a:ext cx="39" cy="7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88" name="Line 199">
                <a:extLst>
                  <a:ext uri="{FF2B5EF4-FFF2-40B4-BE49-F238E27FC236}">
                    <a16:creationId xmlns:a16="http://schemas.microsoft.com/office/drawing/2014/main" id="{5C972BDC-9030-4B43-8CD2-678AE85C439A}"/>
                  </a:ext>
                </a:extLst>
              </p:cNvPr>
              <p:cNvSpPr>
                <a:spLocks noChangeShapeType="1"/>
              </p:cNvSpPr>
              <p:nvPr/>
            </p:nvSpPr>
            <p:spPr bwMode="auto">
              <a:xfrm flipV="1">
                <a:off x="3204" y="3271"/>
                <a:ext cx="11" cy="1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89" name="Line 200">
                <a:extLst>
                  <a:ext uri="{FF2B5EF4-FFF2-40B4-BE49-F238E27FC236}">
                    <a16:creationId xmlns:a16="http://schemas.microsoft.com/office/drawing/2014/main" id="{D6CADD8A-6235-4DEB-87CE-08722CE1952A}"/>
                  </a:ext>
                </a:extLst>
              </p:cNvPr>
              <p:cNvSpPr>
                <a:spLocks noChangeShapeType="1"/>
              </p:cNvSpPr>
              <p:nvPr/>
            </p:nvSpPr>
            <p:spPr bwMode="auto">
              <a:xfrm flipV="1">
                <a:off x="3210" y="3279"/>
                <a:ext cx="40" cy="2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0" name="Line 201">
                <a:extLst>
                  <a:ext uri="{FF2B5EF4-FFF2-40B4-BE49-F238E27FC236}">
                    <a16:creationId xmlns:a16="http://schemas.microsoft.com/office/drawing/2014/main" id="{69A46ADE-64D3-4DFE-81AA-DCFA4F6C948B}"/>
                  </a:ext>
                </a:extLst>
              </p:cNvPr>
              <p:cNvSpPr>
                <a:spLocks noChangeShapeType="1"/>
              </p:cNvSpPr>
              <p:nvPr/>
            </p:nvSpPr>
            <p:spPr bwMode="auto">
              <a:xfrm flipV="1">
                <a:off x="3223" y="3304"/>
                <a:ext cx="20"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1" name="Line 202">
                <a:extLst>
                  <a:ext uri="{FF2B5EF4-FFF2-40B4-BE49-F238E27FC236}">
                    <a16:creationId xmlns:a16="http://schemas.microsoft.com/office/drawing/2014/main" id="{800B9F23-CD71-40F6-A359-51A2378DC3E4}"/>
                  </a:ext>
                </a:extLst>
              </p:cNvPr>
              <p:cNvSpPr>
                <a:spLocks noChangeShapeType="1"/>
              </p:cNvSpPr>
              <p:nvPr/>
            </p:nvSpPr>
            <p:spPr bwMode="auto">
              <a:xfrm flipV="1">
                <a:off x="3226" y="3313"/>
                <a:ext cx="50"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2" name="Line 203">
                <a:extLst>
                  <a:ext uri="{FF2B5EF4-FFF2-40B4-BE49-F238E27FC236}">
                    <a16:creationId xmlns:a16="http://schemas.microsoft.com/office/drawing/2014/main" id="{7506D3D3-2E09-401D-B857-2F78B595EA9E}"/>
                  </a:ext>
                </a:extLst>
              </p:cNvPr>
              <p:cNvSpPr>
                <a:spLocks noChangeShapeType="1"/>
              </p:cNvSpPr>
              <p:nvPr/>
            </p:nvSpPr>
            <p:spPr bwMode="auto">
              <a:xfrm flipV="1">
                <a:off x="3229" y="3337"/>
                <a:ext cx="24" cy="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3" name="Line 204">
                <a:extLst>
                  <a:ext uri="{FF2B5EF4-FFF2-40B4-BE49-F238E27FC236}">
                    <a16:creationId xmlns:a16="http://schemas.microsoft.com/office/drawing/2014/main" id="{0735ED28-D287-4D5E-BF3A-090A885BF016}"/>
                  </a:ext>
                </a:extLst>
              </p:cNvPr>
              <p:cNvSpPr>
                <a:spLocks noChangeShapeType="1"/>
              </p:cNvSpPr>
              <p:nvPr/>
            </p:nvSpPr>
            <p:spPr bwMode="auto">
              <a:xfrm flipV="1">
                <a:off x="3230" y="3351"/>
                <a:ext cx="55" cy="5"/>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4" name="Line 205">
                <a:extLst>
                  <a:ext uri="{FF2B5EF4-FFF2-40B4-BE49-F238E27FC236}">
                    <a16:creationId xmlns:a16="http://schemas.microsoft.com/office/drawing/2014/main" id="{2742A98E-D58D-4FD7-9626-38E7FFDACDA3}"/>
                  </a:ext>
                </a:extLst>
              </p:cNvPr>
              <p:cNvSpPr>
                <a:spLocks noChangeShapeType="1"/>
              </p:cNvSpPr>
              <p:nvPr/>
            </p:nvSpPr>
            <p:spPr bwMode="auto">
              <a:xfrm>
                <a:off x="3230" y="3371"/>
                <a:ext cx="19"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5" name="Line 206">
                <a:extLst>
                  <a:ext uri="{FF2B5EF4-FFF2-40B4-BE49-F238E27FC236}">
                    <a16:creationId xmlns:a16="http://schemas.microsoft.com/office/drawing/2014/main" id="{BECF1BA8-83FE-43A6-8F3A-D68791B03A81}"/>
                  </a:ext>
                </a:extLst>
              </p:cNvPr>
              <p:cNvSpPr>
                <a:spLocks noChangeShapeType="1"/>
              </p:cNvSpPr>
              <p:nvPr/>
            </p:nvSpPr>
            <p:spPr bwMode="auto">
              <a:xfrm>
                <a:off x="3217" y="3384"/>
                <a:ext cx="66" cy="21"/>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6" name="Line 207">
                <a:extLst>
                  <a:ext uri="{FF2B5EF4-FFF2-40B4-BE49-F238E27FC236}">
                    <a16:creationId xmlns:a16="http://schemas.microsoft.com/office/drawing/2014/main" id="{04575248-1DF0-49D9-A344-1F18DF14F983}"/>
                  </a:ext>
                </a:extLst>
              </p:cNvPr>
              <p:cNvSpPr>
                <a:spLocks noChangeShapeType="1"/>
              </p:cNvSpPr>
              <p:nvPr/>
            </p:nvSpPr>
            <p:spPr bwMode="auto">
              <a:xfrm>
                <a:off x="3209" y="3399"/>
                <a:ext cx="16" cy="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7" name="Line 208">
                <a:extLst>
                  <a:ext uri="{FF2B5EF4-FFF2-40B4-BE49-F238E27FC236}">
                    <a16:creationId xmlns:a16="http://schemas.microsoft.com/office/drawing/2014/main" id="{D5D22A47-3A0A-41E1-AC46-727CB5EE99AC}"/>
                  </a:ext>
                </a:extLst>
              </p:cNvPr>
              <p:cNvSpPr>
                <a:spLocks noChangeShapeType="1"/>
              </p:cNvSpPr>
              <p:nvPr/>
            </p:nvSpPr>
            <p:spPr bwMode="auto">
              <a:xfrm flipH="1" flipV="1">
                <a:off x="3133" y="3234"/>
                <a:ext cx="1"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8" name="Line 209">
                <a:extLst>
                  <a:ext uri="{FF2B5EF4-FFF2-40B4-BE49-F238E27FC236}">
                    <a16:creationId xmlns:a16="http://schemas.microsoft.com/office/drawing/2014/main" id="{36D434F3-D63D-45E5-8D04-C75B9BE75EFB}"/>
                  </a:ext>
                </a:extLst>
              </p:cNvPr>
              <p:cNvSpPr>
                <a:spLocks noChangeShapeType="1"/>
              </p:cNvSpPr>
              <p:nvPr/>
            </p:nvSpPr>
            <p:spPr bwMode="auto">
              <a:xfrm flipH="1" flipV="1">
                <a:off x="3105" y="3221"/>
                <a:ext cx="15" cy="4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99" name="Line 210">
                <a:extLst>
                  <a:ext uri="{FF2B5EF4-FFF2-40B4-BE49-F238E27FC236}">
                    <a16:creationId xmlns:a16="http://schemas.microsoft.com/office/drawing/2014/main" id="{4FD91303-BA4B-4D06-9D38-B0BF2C7C7E15}"/>
                  </a:ext>
                </a:extLst>
              </p:cNvPr>
              <p:cNvSpPr>
                <a:spLocks noChangeShapeType="1"/>
              </p:cNvSpPr>
              <p:nvPr/>
            </p:nvSpPr>
            <p:spPr bwMode="auto">
              <a:xfrm flipH="1" flipV="1">
                <a:off x="3089" y="3252"/>
                <a:ext cx="4" cy="13"/>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0" name="Line 211">
                <a:extLst>
                  <a:ext uri="{FF2B5EF4-FFF2-40B4-BE49-F238E27FC236}">
                    <a16:creationId xmlns:a16="http://schemas.microsoft.com/office/drawing/2014/main" id="{42CF8DB3-9E5C-4907-906A-DA1118935846}"/>
                  </a:ext>
                </a:extLst>
              </p:cNvPr>
              <p:cNvSpPr>
                <a:spLocks noChangeShapeType="1"/>
              </p:cNvSpPr>
              <p:nvPr/>
            </p:nvSpPr>
            <p:spPr bwMode="auto">
              <a:xfrm flipH="1" flipV="1">
                <a:off x="3056" y="3238"/>
                <a:ext cx="21" cy="37"/>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1" name="Line 212">
                <a:extLst>
                  <a:ext uri="{FF2B5EF4-FFF2-40B4-BE49-F238E27FC236}">
                    <a16:creationId xmlns:a16="http://schemas.microsoft.com/office/drawing/2014/main" id="{C43DB5AA-C923-42B9-817A-A60B69208DAD}"/>
                  </a:ext>
                </a:extLst>
              </p:cNvPr>
              <p:cNvSpPr>
                <a:spLocks noChangeShapeType="1"/>
              </p:cNvSpPr>
              <p:nvPr/>
            </p:nvSpPr>
            <p:spPr bwMode="auto">
              <a:xfrm flipH="1" flipV="1">
                <a:off x="3048" y="3270"/>
                <a:ext cx="10" cy="1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2" name="Line 213">
                <a:extLst>
                  <a:ext uri="{FF2B5EF4-FFF2-40B4-BE49-F238E27FC236}">
                    <a16:creationId xmlns:a16="http://schemas.microsoft.com/office/drawing/2014/main" id="{F51D07D7-25EA-4244-9C10-97CF42366832}"/>
                  </a:ext>
                </a:extLst>
              </p:cNvPr>
              <p:cNvSpPr>
                <a:spLocks noChangeShapeType="1"/>
              </p:cNvSpPr>
              <p:nvPr/>
            </p:nvSpPr>
            <p:spPr bwMode="auto">
              <a:xfrm flipH="1" flipV="1">
                <a:off x="3012" y="3277"/>
                <a:ext cx="40" cy="2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3" name="Line 214">
                <a:extLst>
                  <a:ext uri="{FF2B5EF4-FFF2-40B4-BE49-F238E27FC236}">
                    <a16:creationId xmlns:a16="http://schemas.microsoft.com/office/drawing/2014/main" id="{A0E66E46-DC62-4DB8-A498-9F0D84BAEFA5}"/>
                  </a:ext>
                </a:extLst>
              </p:cNvPr>
              <p:cNvSpPr>
                <a:spLocks noChangeShapeType="1"/>
              </p:cNvSpPr>
              <p:nvPr/>
            </p:nvSpPr>
            <p:spPr bwMode="auto">
              <a:xfrm flipH="1" flipV="1">
                <a:off x="3020" y="3303"/>
                <a:ext cx="20" cy="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4" name="Line 215">
                <a:extLst>
                  <a:ext uri="{FF2B5EF4-FFF2-40B4-BE49-F238E27FC236}">
                    <a16:creationId xmlns:a16="http://schemas.microsoft.com/office/drawing/2014/main" id="{86A558BA-FF09-4EBB-B5D2-905B94FD6357}"/>
                  </a:ext>
                </a:extLst>
              </p:cNvPr>
              <p:cNvSpPr>
                <a:spLocks noChangeShapeType="1"/>
              </p:cNvSpPr>
              <p:nvPr/>
            </p:nvSpPr>
            <p:spPr bwMode="auto">
              <a:xfrm flipH="1" flipV="1">
                <a:off x="2986" y="3312"/>
                <a:ext cx="51" cy="1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5" name="Line 216">
                <a:extLst>
                  <a:ext uri="{FF2B5EF4-FFF2-40B4-BE49-F238E27FC236}">
                    <a16:creationId xmlns:a16="http://schemas.microsoft.com/office/drawing/2014/main" id="{3FE7F203-FCCE-4F34-B877-39E9B528EDE4}"/>
                  </a:ext>
                </a:extLst>
              </p:cNvPr>
              <p:cNvSpPr>
                <a:spLocks noChangeShapeType="1"/>
              </p:cNvSpPr>
              <p:nvPr/>
            </p:nvSpPr>
            <p:spPr bwMode="auto">
              <a:xfrm flipH="1" flipV="1">
                <a:off x="3009" y="3336"/>
                <a:ext cx="25" cy="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6" name="Line 217">
                <a:extLst>
                  <a:ext uri="{FF2B5EF4-FFF2-40B4-BE49-F238E27FC236}">
                    <a16:creationId xmlns:a16="http://schemas.microsoft.com/office/drawing/2014/main" id="{4B347574-6289-43BF-8BC6-95EB859C4F2D}"/>
                  </a:ext>
                </a:extLst>
              </p:cNvPr>
              <p:cNvSpPr>
                <a:spLocks noChangeShapeType="1"/>
              </p:cNvSpPr>
              <p:nvPr/>
            </p:nvSpPr>
            <p:spPr bwMode="auto">
              <a:xfrm flipH="1" flipV="1">
                <a:off x="2978" y="3351"/>
                <a:ext cx="55" cy="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7" name="Line 218">
                <a:extLst>
                  <a:ext uri="{FF2B5EF4-FFF2-40B4-BE49-F238E27FC236}">
                    <a16:creationId xmlns:a16="http://schemas.microsoft.com/office/drawing/2014/main" id="{3E6252F3-DAE5-4F27-A85D-8EC1A54B4948}"/>
                  </a:ext>
                </a:extLst>
              </p:cNvPr>
              <p:cNvSpPr>
                <a:spLocks noChangeShapeType="1"/>
              </p:cNvSpPr>
              <p:nvPr/>
            </p:nvSpPr>
            <p:spPr bwMode="auto">
              <a:xfrm flipH="1">
                <a:off x="3014" y="3370"/>
                <a:ext cx="19" cy="4"/>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8" name="Line 219">
                <a:extLst>
                  <a:ext uri="{FF2B5EF4-FFF2-40B4-BE49-F238E27FC236}">
                    <a16:creationId xmlns:a16="http://schemas.microsoft.com/office/drawing/2014/main" id="{745B2D8B-F80A-4BC0-BB88-DA1F096EE100}"/>
                  </a:ext>
                </a:extLst>
              </p:cNvPr>
              <p:cNvSpPr>
                <a:spLocks noChangeShapeType="1"/>
              </p:cNvSpPr>
              <p:nvPr/>
            </p:nvSpPr>
            <p:spPr bwMode="auto">
              <a:xfrm flipH="1">
                <a:off x="2980" y="3382"/>
                <a:ext cx="66"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09" name="Line 220">
                <a:extLst>
                  <a:ext uri="{FF2B5EF4-FFF2-40B4-BE49-F238E27FC236}">
                    <a16:creationId xmlns:a16="http://schemas.microsoft.com/office/drawing/2014/main" id="{3E1DA3B3-18B0-449B-A909-85AC94724324}"/>
                  </a:ext>
                </a:extLst>
              </p:cNvPr>
              <p:cNvSpPr>
                <a:spLocks noChangeShapeType="1"/>
              </p:cNvSpPr>
              <p:nvPr/>
            </p:nvSpPr>
            <p:spPr bwMode="auto">
              <a:xfrm flipH="1">
                <a:off x="3038" y="3398"/>
                <a:ext cx="16" cy="9"/>
              </a:xfrm>
              <a:prstGeom prst="line">
                <a:avLst/>
              </a:prstGeom>
              <a:noFill/>
              <a:ln w="31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0" name="Line 221">
                <a:extLst>
                  <a:ext uri="{FF2B5EF4-FFF2-40B4-BE49-F238E27FC236}">
                    <a16:creationId xmlns:a16="http://schemas.microsoft.com/office/drawing/2014/main" id="{0D7F2C74-5FA5-4FB3-93CC-B8705D396A0E}"/>
                  </a:ext>
                </a:extLst>
              </p:cNvPr>
              <p:cNvSpPr>
                <a:spLocks noChangeShapeType="1"/>
              </p:cNvSpPr>
              <p:nvPr/>
            </p:nvSpPr>
            <p:spPr bwMode="auto">
              <a:xfrm>
                <a:off x="3224" y="3624"/>
                <a:ext cx="1" cy="187"/>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1" name="Line 222">
                <a:extLst>
                  <a:ext uri="{FF2B5EF4-FFF2-40B4-BE49-F238E27FC236}">
                    <a16:creationId xmlns:a16="http://schemas.microsoft.com/office/drawing/2014/main" id="{CAA7BC85-906A-459F-B5E2-FFFF9B71AD64}"/>
                  </a:ext>
                </a:extLst>
              </p:cNvPr>
              <p:cNvSpPr>
                <a:spLocks noChangeShapeType="1"/>
              </p:cNvSpPr>
              <p:nvPr/>
            </p:nvSpPr>
            <p:spPr bwMode="auto">
              <a:xfrm>
                <a:off x="3162" y="3681"/>
                <a:ext cx="1" cy="93"/>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2" name="Line 223">
                <a:extLst>
                  <a:ext uri="{FF2B5EF4-FFF2-40B4-BE49-F238E27FC236}">
                    <a16:creationId xmlns:a16="http://schemas.microsoft.com/office/drawing/2014/main" id="{C542F593-3ABE-4CEC-9E7F-D5A22C437A45}"/>
                  </a:ext>
                </a:extLst>
              </p:cNvPr>
              <p:cNvSpPr>
                <a:spLocks noChangeShapeType="1"/>
              </p:cNvSpPr>
              <p:nvPr/>
            </p:nvSpPr>
            <p:spPr bwMode="auto">
              <a:xfrm>
                <a:off x="3101" y="3624"/>
                <a:ext cx="1" cy="187"/>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3" name="Line 224">
                <a:extLst>
                  <a:ext uri="{FF2B5EF4-FFF2-40B4-BE49-F238E27FC236}">
                    <a16:creationId xmlns:a16="http://schemas.microsoft.com/office/drawing/2014/main" id="{A0F84A7A-01A2-42AA-905E-EF6EE14F0BE8}"/>
                  </a:ext>
                </a:extLst>
              </p:cNvPr>
              <p:cNvSpPr>
                <a:spLocks noChangeShapeType="1"/>
              </p:cNvSpPr>
              <p:nvPr/>
            </p:nvSpPr>
            <p:spPr bwMode="auto">
              <a:xfrm>
                <a:off x="3039" y="3681"/>
                <a:ext cx="1" cy="93"/>
              </a:xfrm>
              <a:prstGeom prst="line">
                <a:avLst/>
              </a:prstGeom>
              <a:noFill/>
              <a:ln w="25400">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4" name="Freeform 225">
                <a:extLst>
                  <a:ext uri="{FF2B5EF4-FFF2-40B4-BE49-F238E27FC236}">
                    <a16:creationId xmlns:a16="http://schemas.microsoft.com/office/drawing/2014/main" id="{B1C9CF65-4069-4111-92B0-112E6EC51F40}"/>
                  </a:ext>
                </a:extLst>
              </p:cNvPr>
              <p:cNvSpPr>
                <a:spLocks/>
              </p:cNvSpPr>
              <p:nvPr/>
            </p:nvSpPr>
            <p:spPr bwMode="auto">
              <a:xfrm>
                <a:off x="3131" y="3484"/>
                <a:ext cx="236" cy="234"/>
              </a:xfrm>
              <a:custGeom>
                <a:avLst/>
                <a:gdLst>
                  <a:gd name="T0" fmla="*/ 0 w 708"/>
                  <a:gd name="T1" fmla="*/ 1 h 702"/>
                  <a:gd name="T2" fmla="*/ 1 w 708"/>
                  <a:gd name="T3" fmla="*/ 1 h 702"/>
                  <a:gd name="T4" fmla="*/ 1 w 708"/>
                  <a:gd name="T5" fmla="*/ 0 h 702"/>
                  <a:gd name="T6" fmla="*/ 0 w 708"/>
                  <a:gd name="T7" fmla="*/ 0 h 702"/>
                  <a:gd name="T8" fmla="*/ 0 w 708"/>
                  <a:gd name="T9" fmla="*/ 0 h 7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8" h="702">
                    <a:moveTo>
                      <a:pt x="308" y="702"/>
                    </a:moveTo>
                    <a:lnTo>
                      <a:pt x="708" y="702"/>
                    </a:lnTo>
                    <a:lnTo>
                      <a:pt x="708" y="165"/>
                    </a:lnTo>
                    <a:lnTo>
                      <a:pt x="0" y="165"/>
                    </a:lnTo>
                    <a:lnTo>
                      <a:pt x="0" y="0"/>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5" name="Freeform 226">
                <a:extLst>
                  <a:ext uri="{FF2B5EF4-FFF2-40B4-BE49-F238E27FC236}">
                    <a16:creationId xmlns:a16="http://schemas.microsoft.com/office/drawing/2014/main" id="{4F5948F0-7EBE-4EA4-AC6B-CA856CB10548}"/>
                  </a:ext>
                </a:extLst>
              </p:cNvPr>
              <p:cNvSpPr>
                <a:spLocks/>
              </p:cNvSpPr>
              <p:nvPr/>
            </p:nvSpPr>
            <p:spPr bwMode="auto">
              <a:xfrm>
                <a:off x="2926" y="3456"/>
                <a:ext cx="185" cy="262"/>
              </a:xfrm>
              <a:custGeom>
                <a:avLst/>
                <a:gdLst>
                  <a:gd name="T0" fmla="*/ 1 w 554"/>
                  <a:gd name="T1" fmla="*/ 0 h 787"/>
                  <a:gd name="T2" fmla="*/ 0 w 554"/>
                  <a:gd name="T3" fmla="*/ 0 h 787"/>
                  <a:gd name="T4" fmla="*/ 0 w 554"/>
                  <a:gd name="T5" fmla="*/ 1 h 787"/>
                  <a:gd name="T6" fmla="*/ 0 w 554"/>
                  <a:gd name="T7" fmla="*/ 1 h 7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4" h="787">
                    <a:moveTo>
                      <a:pt x="554" y="0"/>
                    </a:moveTo>
                    <a:lnTo>
                      <a:pt x="0" y="0"/>
                    </a:lnTo>
                    <a:lnTo>
                      <a:pt x="0" y="787"/>
                    </a:lnTo>
                    <a:lnTo>
                      <a:pt x="308" y="787"/>
                    </a:lnTo>
                  </a:path>
                </a:pathLst>
              </a:custGeom>
              <a:noFill/>
              <a:ln w="25400">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8" name="Freeform 229">
                <a:extLst>
                  <a:ext uri="{FF2B5EF4-FFF2-40B4-BE49-F238E27FC236}">
                    <a16:creationId xmlns:a16="http://schemas.microsoft.com/office/drawing/2014/main" id="{A4FCF619-973C-4982-B29A-0F8B46E30E97}"/>
                  </a:ext>
                </a:extLst>
              </p:cNvPr>
              <p:cNvSpPr>
                <a:spLocks/>
              </p:cNvSpPr>
              <p:nvPr/>
            </p:nvSpPr>
            <p:spPr bwMode="auto">
              <a:xfrm>
                <a:off x="2988" y="2931"/>
                <a:ext cx="287" cy="281"/>
              </a:xfrm>
              <a:custGeom>
                <a:avLst/>
                <a:gdLst>
                  <a:gd name="T0" fmla="*/ 1 w 863"/>
                  <a:gd name="T1" fmla="*/ 1 h 843"/>
                  <a:gd name="T2" fmla="*/ 1 w 863"/>
                  <a:gd name="T3" fmla="*/ 1 h 843"/>
                  <a:gd name="T4" fmla="*/ 1 w 863"/>
                  <a:gd name="T5" fmla="*/ 1 h 843"/>
                  <a:gd name="T6" fmla="*/ 1 w 863"/>
                  <a:gd name="T7" fmla="*/ 0 h 843"/>
                  <a:gd name="T8" fmla="*/ 0 w 863"/>
                  <a:gd name="T9" fmla="*/ 0 h 843"/>
                  <a:gd name="T10" fmla="*/ 0 w 863"/>
                  <a:gd name="T11" fmla="*/ 1 h 843"/>
                  <a:gd name="T12" fmla="*/ 0 w 863"/>
                  <a:gd name="T13" fmla="*/ 1 h 843"/>
                  <a:gd name="T14" fmla="*/ 1 w 863"/>
                  <a:gd name="T15" fmla="*/ 1 h 8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3" h="843">
                    <a:moveTo>
                      <a:pt x="431" y="843"/>
                    </a:moveTo>
                    <a:lnTo>
                      <a:pt x="863" y="463"/>
                    </a:lnTo>
                    <a:lnTo>
                      <a:pt x="577" y="463"/>
                    </a:lnTo>
                    <a:lnTo>
                      <a:pt x="577" y="0"/>
                    </a:lnTo>
                    <a:lnTo>
                      <a:pt x="285" y="0"/>
                    </a:lnTo>
                    <a:lnTo>
                      <a:pt x="285" y="463"/>
                    </a:lnTo>
                    <a:lnTo>
                      <a:pt x="0" y="463"/>
                    </a:lnTo>
                    <a:lnTo>
                      <a:pt x="431" y="843"/>
                    </a:lnTo>
                    <a:close/>
                  </a:path>
                </a:pathLst>
              </a:custGeom>
              <a:solidFill>
                <a:srgbClr val="FAF4FF"/>
              </a:solidFill>
              <a:ln w="3175">
                <a:solidFill>
                  <a:srgbClr val="000000"/>
                </a:solidFill>
                <a:prstDash val="solid"/>
                <a:round/>
                <a:headEnd/>
                <a:tailEnd/>
              </a:ln>
            </p:spPr>
            <p:txBody>
              <a:bodyPr/>
              <a:lstStyle/>
              <a:p>
                <a:endParaRPr lang="zh-CN" altLang="en-US" sz="1100"/>
              </a:p>
            </p:txBody>
          </p:sp>
        </p:grpSp>
        <p:grpSp>
          <p:nvGrpSpPr>
            <p:cNvPr id="519" name="Group 238">
              <a:extLst>
                <a:ext uri="{FF2B5EF4-FFF2-40B4-BE49-F238E27FC236}">
                  <a16:creationId xmlns:a16="http://schemas.microsoft.com/office/drawing/2014/main" id="{92337908-F8E2-42CC-A59B-99BAEBB58F8D}"/>
                </a:ext>
              </a:extLst>
            </p:cNvPr>
            <p:cNvGrpSpPr>
              <a:grpSpLocks/>
            </p:cNvGrpSpPr>
            <p:nvPr/>
          </p:nvGrpSpPr>
          <p:grpSpPr bwMode="auto">
            <a:xfrm>
              <a:off x="10545164" y="3910454"/>
              <a:ext cx="1516842" cy="1311639"/>
              <a:chOff x="3748" y="2844"/>
              <a:chExt cx="2157" cy="726"/>
            </a:xfrm>
          </p:grpSpPr>
          <p:sp>
            <p:nvSpPr>
              <p:cNvPr id="520" name="Freeform 233">
                <a:extLst>
                  <a:ext uri="{FF2B5EF4-FFF2-40B4-BE49-F238E27FC236}">
                    <a16:creationId xmlns:a16="http://schemas.microsoft.com/office/drawing/2014/main" id="{EAE2527F-E549-418F-9920-F4162AB539FA}"/>
                  </a:ext>
                </a:extLst>
              </p:cNvPr>
              <p:cNvSpPr>
                <a:spLocks/>
              </p:cNvSpPr>
              <p:nvPr/>
            </p:nvSpPr>
            <p:spPr bwMode="auto">
              <a:xfrm>
                <a:off x="3748" y="3140"/>
                <a:ext cx="646" cy="225"/>
              </a:xfrm>
              <a:custGeom>
                <a:avLst/>
                <a:gdLst>
                  <a:gd name="T0" fmla="*/ 3 w 1938"/>
                  <a:gd name="T1" fmla="*/ 1 h 1020"/>
                  <a:gd name="T2" fmla="*/ 2 w 1938"/>
                  <a:gd name="T3" fmla="*/ 0 h 1020"/>
                  <a:gd name="T4" fmla="*/ 2 w 1938"/>
                  <a:gd name="T5" fmla="*/ 0 h 1020"/>
                  <a:gd name="T6" fmla="*/ 0 w 1938"/>
                  <a:gd name="T7" fmla="*/ 0 h 1020"/>
                  <a:gd name="T8" fmla="*/ 0 w 1938"/>
                  <a:gd name="T9" fmla="*/ 1 h 1020"/>
                  <a:gd name="T10" fmla="*/ 2 w 1938"/>
                  <a:gd name="T11" fmla="*/ 1 h 1020"/>
                  <a:gd name="T12" fmla="*/ 2 w 1938"/>
                  <a:gd name="T13" fmla="*/ 1 h 1020"/>
                  <a:gd name="T14" fmla="*/ 3 w 1938"/>
                  <a:gd name="T15" fmla="*/ 1 h 10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38" h="1020">
                    <a:moveTo>
                      <a:pt x="1938" y="509"/>
                    </a:moveTo>
                    <a:lnTo>
                      <a:pt x="1428" y="0"/>
                    </a:lnTo>
                    <a:lnTo>
                      <a:pt x="1428" y="337"/>
                    </a:lnTo>
                    <a:lnTo>
                      <a:pt x="0" y="337"/>
                    </a:lnTo>
                    <a:lnTo>
                      <a:pt x="0" y="684"/>
                    </a:lnTo>
                    <a:lnTo>
                      <a:pt x="1428" y="684"/>
                    </a:lnTo>
                    <a:lnTo>
                      <a:pt x="1428" y="1020"/>
                    </a:lnTo>
                    <a:lnTo>
                      <a:pt x="1938" y="509"/>
                    </a:lnTo>
                    <a:close/>
                  </a:path>
                </a:pathLst>
              </a:custGeom>
              <a:solidFill>
                <a:srgbClr val="FF0000"/>
              </a:solidFill>
              <a:ln w="3175">
                <a:solidFill>
                  <a:srgbClr val="000000"/>
                </a:solidFill>
                <a:prstDash val="solid"/>
                <a:round/>
                <a:headEnd/>
                <a:tailEnd/>
              </a:ln>
            </p:spPr>
            <p:txBody>
              <a:bodyPr/>
              <a:lstStyle/>
              <a:p>
                <a:endParaRPr lang="zh-CN" altLang="en-US" sz="1600"/>
              </a:p>
            </p:txBody>
          </p:sp>
          <p:sp>
            <p:nvSpPr>
              <p:cNvPr id="521" name="Rectangle 234">
                <a:extLst>
                  <a:ext uri="{FF2B5EF4-FFF2-40B4-BE49-F238E27FC236}">
                    <a16:creationId xmlns:a16="http://schemas.microsoft.com/office/drawing/2014/main" id="{4786A7E8-C973-4C67-A43E-50F0F3466B19}"/>
                  </a:ext>
                </a:extLst>
              </p:cNvPr>
              <p:cNvSpPr>
                <a:spLocks noChangeArrowheads="1"/>
              </p:cNvSpPr>
              <p:nvPr/>
            </p:nvSpPr>
            <p:spPr bwMode="auto">
              <a:xfrm>
                <a:off x="4498" y="2844"/>
                <a:ext cx="88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第六个</a:t>
                </a:r>
                <a:endParaRPr lang="zh-CN" altLang="en-US" sz="1600">
                  <a:solidFill>
                    <a:srgbClr val="FFFF66"/>
                  </a:solidFill>
                </a:endParaRPr>
              </a:p>
            </p:txBody>
          </p:sp>
          <p:sp>
            <p:nvSpPr>
              <p:cNvPr id="522" name="Rectangle 235">
                <a:extLst>
                  <a:ext uri="{FF2B5EF4-FFF2-40B4-BE49-F238E27FC236}">
                    <a16:creationId xmlns:a16="http://schemas.microsoft.com/office/drawing/2014/main" id="{CA759ABD-EEFD-43E3-9AFE-3EEE2CDFA134}"/>
                  </a:ext>
                </a:extLst>
              </p:cNvPr>
              <p:cNvSpPr>
                <a:spLocks noChangeArrowheads="1"/>
              </p:cNvSpPr>
              <p:nvPr/>
            </p:nvSpPr>
            <p:spPr bwMode="auto">
              <a:xfrm>
                <a:off x="4549" y="3024"/>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灯泡</a:t>
                </a:r>
                <a:endParaRPr lang="zh-CN" altLang="en-US" sz="1600" dirty="0">
                  <a:solidFill>
                    <a:srgbClr val="FFFF66"/>
                  </a:solidFill>
                </a:endParaRPr>
              </a:p>
            </p:txBody>
          </p:sp>
          <p:sp>
            <p:nvSpPr>
              <p:cNvPr id="523" name="Rectangle 236">
                <a:extLst>
                  <a:ext uri="{FF2B5EF4-FFF2-40B4-BE49-F238E27FC236}">
                    <a16:creationId xmlns:a16="http://schemas.microsoft.com/office/drawing/2014/main" id="{B939E8C1-8BFE-4DE8-ADE2-1F211DF5CB72}"/>
                  </a:ext>
                </a:extLst>
              </p:cNvPr>
              <p:cNvSpPr>
                <a:spLocks noChangeArrowheads="1"/>
              </p:cNvSpPr>
              <p:nvPr/>
            </p:nvSpPr>
            <p:spPr bwMode="auto">
              <a:xfrm>
                <a:off x="4570" y="3189"/>
                <a:ext cx="133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是坏</a:t>
                </a:r>
                <a:endParaRPr lang="zh-CN" altLang="en-US" sz="1600" dirty="0">
                  <a:solidFill>
                    <a:srgbClr val="FFFF66"/>
                  </a:solidFill>
                </a:endParaRPr>
              </a:p>
            </p:txBody>
          </p:sp>
          <p:sp>
            <p:nvSpPr>
              <p:cNvPr id="524" name="Rectangle 237">
                <a:extLst>
                  <a:ext uri="{FF2B5EF4-FFF2-40B4-BE49-F238E27FC236}">
                    <a16:creationId xmlns:a16="http://schemas.microsoft.com/office/drawing/2014/main" id="{2F2BE275-743C-4CA4-BCA0-F044C695B28E}"/>
                  </a:ext>
                </a:extLst>
              </p:cNvPr>
              <p:cNvSpPr>
                <a:spLocks noChangeArrowheads="1"/>
              </p:cNvSpPr>
              <p:nvPr/>
            </p:nvSpPr>
            <p:spPr bwMode="auto">
              <a:xfrm>
                <a:off x="4570" y="3362"/>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灯泡</a:t>
                </a:r>
                <a:endParaRPr lang="zh-CN" altLang="en-US" sz="1600">
                  <a:solidFill>
                    <a:srgbClr val="FFFF66"/>
                  </a:solidFill>
                </a:endParaRPr>
              </a:p>
            </p:txBody>
          </p:sp>
        </p:grpSp>
        <p:sp>
          <p:nvSpPr>
            <p:cNvPr id="525" name="Text Box 9">
              <a:extLst>
                <a:ext uri="{FF2B5EF4-FFF2-40B4-BE49-F238E27FC236}">
                  <a16:creationId xmlns:a16="http://schemas.microsoft.com/office/drawing/2014/main" id="{37961418-2B12-4539-801D-1D49EFE2244E}"/>
                </a:ext>
              </a:extLst>
            </p:cNvPr>
            <p:cNvSpPr txBox="1">
              <a:spLocks noChangeArrowheads="1"/>
            </p:cNvSpPr>
            <p:nvPr/>
          </p:nvSpPr>
          <p:spPr bwMode="auto">
            <a:xfrm>
              <a:off x="7474609" y="5074181"/>
              <a:ext cx="45192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zh-CN" altLang="en-US" sz="2000" b="1" dirty="0">
                  <a:solidFill>
                    <a:srgbClr val="10F879"/>
                  </a:solidFill>
                  <a:latin typeface="微软雅黑" panose="020B0503020204020204" pitchFamily="34" charset="-122"/>
                  <a:ea typeface="微软雅黑" panose="020B0503020204020204" pitchFamily="34" charset="-122"/>
                </a:rPr>
                <a:t>一共测了</a:t>
              </a:r>
              <a:r>
                <a:rPr lang="en-US" altLang="zh-CN" sz="2000" b="1" dirty="0">
                  <a:solidFill>
                    <a:srgbClr val="10F879"/>
                  </a:solidFill>
                  <a:latin typeface="微软雅黑" panose="020B0503020204020204" pitchFamily="34" charset="-122"/>
                  <a:ea typeface="微软雅黑" panose="020B0503020204020204" pitchFamily="34" charset="-122"/>
                </a:rPr>
                <a:t>3</a:t>
              </a:r>
              <a:r>
                <a:rPr lang="zh-CN" altLang="en-US" sz="2000" b="1" dirty="0">
                  <a:solidFill>
                    <a:srgbClr val="10F879"/>
                  </a:solidFill>
                  <a:latin typeface="微软雅黑" panose="020B0503020204020204" pitchFamily="34" charset="-122"/>
                  <a:ea typeface="微软雅黑" panose="020B0503020204020204" pitchFamily="34" charset="-122"/>
                </a:rPr>
                <a:t>次，共得3比特信息</a:t>
              </a:r>
            </a:p>
            <a:p>
              <a:pPr algn="l" eaLnBrk="1" hangingPunct="1">
                <a:lnSpc>
                  <a:spcPct val="90000"/>
                </a:lnSpc>
                <a:spcBef>
                  <a:spcPct val="20000"/>
                </a:spcBef>
              </a:pPr>
              <a:endParaRPr lang="zh-CN" altLang="en-US" sz="2000" dirty="0">
                <a:solidFill>
                  <a:srgbClr val="FF9933"/>
                </a:solidFill>
                <a:latin typeface="微软雅黑" panose="020B0503020204020204" pitchFamily="34" charset="-122"/>
                <a:ea typeface="微软雅黑" panose="020B0503020204020204" pitchFamily="34" charset="-122"/>
              </a:endParaRPr>
            </a:p>
          </p:txBody>
        </p:sp>
      </p:grpSp>
      <p:sp>
        <p:nvSpPr>
          <p:cNvPr id="527" name="文本框 526">
            <a:extLst>
              <a:ext uri="{FF2B5EF4-FFF2-40B4-BE49-F238E27FC236}">
                <a16:creationId xmlns:a16="http://schemas.microsoft.com/office/drawing/2014/main" id="{13232A82-9F1E-4F92-8686-A0093771CD0F}"/>
              </a:ext>
            </a:extLst>
          </p:cNvPr>
          <p:cNvSpPr txBox="1"/>
          <p:nvPr/>
        </p:nvSpPr>
        <p:spPr>
          <a:xfrm>
            <a:off x="6423822" y="5677913"/>
            <a:ext cx="5542682" cy="923330"/>
          </a:xfrm>
          <a:prstGeom prst="rect">
            <a:avLst/>
          </a:prstGeom>
          <a:solidFill>
            <a:schemeClr val="accent6">
              <a:lumMod val="40000"/>
              <a:lumOff val="60000"/>
            </a:schemeClr>
          </a:solidFill>
        </p:spPr>
        <p:txBody>
          <a:bodyPr wrap="square">
            <a:spAutoFit/>
          </a:bodyPr>
          <a:lstStyle/>
          <a:p>
            <a:r>
              <a:rPr lang="en-US" altLang="zh-CN" dirty="0"/>
              <a:t>【</a:t>
            </a:r>
            <a:r>
              <a:rPr lang="zh-CN" altLang="en-US" dirty="0"/>
              <a:t>思考</a:t>
            </a:r>
            <a:r>
              <a:rPr lang="en-US" altLang="zh-CN" dirty="0"/>
              <a:t>】</a:t>
            </a:r>
            <a:r>
              <a:rPr lang="zh-CN" altLang="en-US" dirty="0"/>
              <a:t>有</a:t>
            </a:r>
            <a:r>
              <a:rPr lang="en-US" altLang="zh-CN" dirty="0"/>
              <a:t>27</a:t>
            </a:r>
            <a:r>
              <a:rPr lang="zh-CN" altLang="en-US" dirty="0"/>
              <a:t>个大小形状相同小球，知其中有</a:t>
            </a:r>
            <a:r>
              <a:rPr lang="en-US" altLang="zh-CN" dirty="0"/>
              <a:t>1</a:t>
            </a:r>
            <a:r>
              <a:rPr lang="zh-CN" altLang="en-US" dirty="0"/>
              <a:t>重球。问若用无砝码天平来判断，最多称几次可找出此重球？当完全解除不定度后所得信息量是否要比上述例自大？</a:t>
            </a:r>
          </a:p>
        </p:txBody>
      </p:sp>
      <p:sp>
        <p:nvSpPr>
          <p:cNvPr id="279" name="文本框 278">
            <a:extLst>
              <a:ext uri="{FF2B5EF4-FFF2-40B4-BE49-F238E27FC236}">
                <a16:creationId xmlns:a16="http://schemas.microsoft.com/office/drawing/2014/main" id="{03234F8B-9783-441E-A2FC-3B3043C81737}"/>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80" name="内容占位符 2">
            <a:extLst>
              <a:ext uri="{FF2B5EF4-FFF2-40B4-BE49-F238E27FC236}">
                <a16:creationId xmlns:a16="http://schemas.microsoft.com/office/drawing/2014/main" id="{806FFA93-B24E-42DB-8AAC-AF35851922E0}"/>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Tree>
    <p:extLst>
      <p:ext uri="{BB962C8B-B14F-4D97-AF65-F5344CB8AC3E}">
        <p14:creationId xmlns:p14="http://schemas.microsoft.com/office/powerpoint/2010/main" val="355663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1" nodeType="click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500" fill="hold"/>
                                        <p:tgtEl>
                                          <p:spTgt spid="63"/>
                                        </p:tgtEl>
                                        <p:attrNameLst>
                                          <p:attrName>ppt_x</p:attrName>
                                        </p:attrNameLst>
                                      </p:cBhvr>
                                      <p:tavLst>
                                        <p:tav tm="0">
                                          <p:val>
                                            <p:strVal val="#ppt_x"/>
                                          </p:val>
                                        </p:tav>
                                        <p:tav tm="100000">
                                          <p:val>
                                            <p:strVal val="#ppt_x"/>
                                          </p:val>
                                        </p:tav>
                                      </p:tavLst>
                                    </p:anim>
                                    <p:anim calcmode="lin" valueType="num">
                                      <p:cBhvr additive="base">
                                        <p:cTn id="23" dur="500" fill="hold"/>
                                        <p:tgtEl>
                                          <p:spTgt spid="6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additive="base">
                                        <p:cTn id="26" dur="500" fill="hold"/>
                                        <p:tgtEl>
                                          <p:spTgt spid="64"/>
                                        </p:tgtEl>
                                        <p:attrNameLst>
                                          <p:attrName>ppt_x</p:attrName>
                                        </p:attrNameLst>
                                      </p:cBhvr>
                                      <p:tavLst>
                                        <p:tav tm="0">
                                          <p:val>
                                            <p:strVal val="#ppt_x"/>
                                          </p:val>
                                        </p:tav>
                                        <p:tav tm="100000">
                                          <p:val>
                                            <p:strVal val="#ppt_x"/>
                                          </p:val>
                                        </p:tav>
                                      </p:tavLst>
                                    </p:anim>
                                    <p:anim calcmode="lin" valueType="num">
                                      <p:cBhvr additive="base">
                                        <p:cTn id="2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additive="base">
                                        <p:cTn id="32" dur="500" fill="hold"/>
                                        <p:tgtEl>
                                          <p:spTgt spid="69"/>
                                        </p:tgtEl>
                                        <p:attrNameLst>
                                          <p:attrName>ppt_x</p:attrName>
                                        </p:attrNameLst>
                                      </p:cBhvr>
                                      <p:tavLst>
                                        <p:tav tm="0">
                                          <p:val>
                                            <p:strVal val="#ppt_x"/>
                                          </p:val>
                                        </p:tav>
                                        <p:tav tm="100000">
                                          <p:val>
                                            <p:strVal val="#ppt_x"/>
                                          </p:val>
                                        </p:tav>
                                      </p:tavLst>
                                    </p:anim>
                                    <p:anim calcmode="lin" valueType="num">
                                      <p:cBhvr additive="base">
                                        <p:cTn id="3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61" grpId="0"/>
      <p:bldP spid="63" grpId="1"/>
      <p:bldP spid="69" grpId="1"/>
      <p:bldP spid="5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283413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a:extLst>
              <a:ext uri="{FF2B5EF4-FFF2-40B4-BE49-F238E27FC236}">
                <a16:creationId xmlns:a16="http://schemas.microsoft.com/office/drawing/2014/main" id="{401AF77E-2062-443C-B113-5D12AEE920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B6D559CA-73CE-4FCD-AE0B-48BB9E13D7D6}" type="slidenum">
              <a:rPr lang="en-US" altLang="zh-CN" sz="1800"/>
              <a:pPr>
                <a:spcBef>
                  <a:spcPct val="0"/>
                </a:spcBef>
                <a:buClrTx/>
                <a:buFontTx/>
                <a:buNone/>
              </a:pPr>
              <a:t>30</a:t>
            </a:fld>
            <a:endParaRPr lang="en-US" altLang="zh-CN" sz="1800"/>
          </a:p>
        </p:txBody>
      </p:sp>
      <p:sp>
        <p:nvSpPr>
          <p:cNvPr id="11267" name="Rectangle 2">
            <a:extLst>
              <a:ext uri="{FF2B5EF4-FFF2-40B4-BE49-F238E27FC236}">
                <a16:creationId xmlns:a16="http://schemas.microsoft.com/office/drawing/2014/main" id="{D9344601-8A88-4960-9B51-3F761CE7AE7A}"/>
              </a:ext>
            </a:extLst>
          </p:cNvPr>
          <p:cNvSpPr>
            <a:spLocks noGrp="1" noChangeArrowheads="1"/>
          </p:cNvSpPr>
          <p:nvPr>
            <p:ph type="title"/>
          </p:nvPr>
        </p:nvSpPr>
        <p:spPr>
          <a:xfrm>
            <a:off x="1284289" y="350398"/>
            <a:ext cx="7467600" cy="812800"/>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数据通信系统模型</a:t>
            </a:r>
          </a:p>
        </p:txBody>
      </p:sp>
      <p:grpSp>
        <p:nvGrpSpPr>
          <p:cNvPr id="11268" name="Group 217">
            <a:extLst>
              <a:ext uri="{FF2B5EF4-FFF2-40B4-BE49-F238E27FC236}">
                <a16:creationId xmlns:a16="http://schemas.microsoft.com/office/drawing/2014/main" id="{8B362F66-9044-4400-942A-8485A5FD9187}"/>
              </a:ext>
            </a:extLst>
          </p:cNvPr>
          <p:cNvGrpSpPr>
            <a:grpSpLocks/>
          </p:cNvGrpSpPr>
          <p:nvPr/>
        </p:nvGrpSpPr>
        <p:grpSpPr bwMode="auto">
          <a:xfrm>
            <a:off x="931915" y="1335254"/>
            <a:ext cx="9144000" cy="5299075"/>
            <a:chOff x="0" y="730"/>
            <a:chExt cx="5760" cy="3338"/>
          </a:xfrm>
        </p:grpSpPr>
        <p:sp>
          <p:nvSpPr>
            <p:cNvPr id="11269" name="Line 137">
              <a:extLst>
                <a:ext uri="{FF2B5EF4-FFF2-40B4-BE49-F238E27FC236}">
                  <a16:creationId xmlns:a16="http://schemas.microsoft.com/office/drawing/2014/main" id="{9A13214A-53ED-4A4D-A211-B9DF35A152EB}"/>
                </a:ext>
              </a:extLst>
            </p:cNvPr>
            <p:cNvSpPr>
              <a:spLocks noChangeShapeType="1"/>
            </p:cNvSpPr>
            <p:nvPr/>
          </p:nvSpPr>
          <p:spPr bwMode="auto">
            <a:xfrm>
              <a:off x="1616" y="1538"/>
              <a:ext cx="219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0" name="Line 138">
              <a:extLst>
                <a:ext uri="{FF2B5EF4-FFF2-40B4-BE49-F238E27FC236}">
                  <a16:creationId xmlns:a16="http://schemas.microsoft.com/office/drawing/2014/main" id="{B4A6B6A5-684C-4CAC-9127-12E0DA5E3CC6}"/>
                </a:ext>
              </a:extLst>
            </p:cNvPr>
            <p:cNvSpPr>
              <a:spLocks noChangeShapeType="1"/>
            </p:cNvSpPr>
            <p:nvPr/>
          </p:nvSpPr>
          <p:spPr bwMode="auto">
            <a:xfrm>
              <a:off x="857" y="1538"/>
              <a:ext cx="534" cy="2"/>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 name="Rectangle 139">
              <a:extLst>
                <a:ext uri="{FF2B5EF4-FFF2-40B4-BE49-F238E27FC236}">
                  <a16:creationId xmlns:a16="http://schemas.microsoft.com/office/drawing/2014/main" id="{9782B54B-E4EC-426F-A50F-65DACC7335EC}"/>
                </a:ext>
              </a:extLst>
            </p:cNvPr>
            <p:cNvSpPr>
              <a:spLocks noChangeArrowheads="1"/>
            </p:cNvSpPr>
            <p:nvPr/>
          </p:nvSpPr>
          <p:spPr bwMode="auto">
            <a:xfrm>
              <a:off x="1069" y="1675"/>
              <a:ext cx="85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sp>
          <p:nvSpPr>
            <p:cNvPr id="11272" name="Line 140">
              <a:extLst>
                <a:ext uri="{FF2B5EF4-FFF2-40B4-BE49-F238E27FC236}">
                  <a16:creationId xmlns:a16="http://schemas.microsoft.com/office/drawing/2014/main" id="{04647CB6-54D0-4904-AA11-1C46DE44C6B8}"/>
                </a:ext>
              </a:extLst>
            </p:cNvPr>
            <p:cNvSpPr>
              <a:spLocks noChangeShapeType="1"/>
            </p:cNvSpPr>
            <p:nvPr/>
          </p:nvSpPr>
          <p:spPr bwMode="auto">
            <a:xfrm>
              <a:off x="4165" y="1538"/>
              <a:ext cx="581" cy="0"/>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73" name="Group 141">
              <a:extLst>
                <a:ext uri="{FF2B5EF4-FFF2-40B4-BE49-F238E27FC236}">
                  <a16:creationId xmlns:a16="http://schemas.microsoft.com/office/drawing/2014/main" id="{7F9B2EDF-B319-441C-A5C7-785E2E90A8B7}"/>
                </a:ext>
              </a:extLst>
            </p:cNvPr>
            <p:cNvGrpSpPr>
              <a:grpSpLocks/>
            </p:cNvGrpSpPr>
            <p:nvPr/>
          </p:nvGrpSpPr>
          <p:grpSpPr bwMode="auto">
            <a:xfrm>
              <a:off x="2293" y="1203"/>
              <a:ext cx="997" cy="636"/>
              <a:chOff x="385" y="2795"/>
              <a:chExt cx="1769" cy="816"/>
            </a:xfrm>
          </p:grpSpPr>
          <p:sp>
            <p:nvSpPr>
              <p:cNvPr id="11344" name="Oval 142">
                <a:extLst>
                  <a:ext uri="{FF2B5EF4-FFF2-40B4-BE49-F238E27FC236}">
                    <a16:creationId xmlns:a16="http://schemas.microsoft.com/office/drawing/2014/main" id="{DFACEC61-ACD8-4361-9BDC-5B166D8D7153}"/>
                  </a:ext>
                </a:extLst>
              </p:cNvPr>
              <p:cNvSpPr>
                <a:spLocks noChangeArrowheads="1"/>
              </p:cNvSpPr>
              <p:nvPr/>
            </p:nvSpPr>
            <p:spPr bwMode="auto">
              <a:xfrm>
                <a:off x="1590" y="3061"/>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5" name="Oval 143">
                <a:extLst>
                  <a:ext uri="{FF2B5EF4-FFF2-40B4-BE49-F238E27FC236}">
                    <a16:creationId xmlns:a16="http://schemas.microsoft.com/office/drawing/2014/main" id="{E524B511-244C-407A-BF94-21730DB962E8}"/>
                  </a:ext>
                </a:extLst>
              </p:cNvPr>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6" name="Oval 144">
                <a:extLst>
                  <a:ext uri="{FF2B5EF4-FFF2-40B4-BE49-F238E27FC236}">
                    <a16:creationId xmlns:a16="http://schemas.microsoft.com/office/drawing/2014/main" id="{AB539036-39A9-4E12-8281-1BB2304EFF80}"/>
                  </a:ext>
                </a:extLst>
              </p:cNvPr>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7" name="Oval 145">
                <a:extLst>
                  <a:ext uri="{FF2B5EF4-FFF2-40B4-BE49-F238E27FC236}">
                    <a16:creationId xmlns:a16="http://schemas.microsoft.com/office/drawing/2014/main" id="{C195A3BF-7A03-4A0F-84DF-7B0EBD00F095}"/>
                  </a:ext>
                </a:extLst>
              </p:cNvPr>
              <p:cNvSpPr>
                <a:spLocks noChangeArrowheads="1"/>
              </p:cNvSpPr>
              <p:nvPr/>
            </p:nvSpPr>
            <p:spPr bwMode="auto">
              <a:xfrm>
                <a:off x="385" y="3084"/>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8" name="Oval 146">
                <a:extLst>
                  <a:ext uri="{FF2B5EF4-FFF2-40B4-BE49-F238E27FC236}">
                    <a16:creationId xmlns:a16="http://schemas.microsoft.com/office/drawing/2014/main" id="{C813C997-E523-4903-A199-4B564F39072C}"/>
                  </a:ext>
                </a:extLst>
              </p:cNvPr>
              <p:cNvSpPr>
                <a:spLocks noChangeArrowheads="1"/>
              </p:cNvSpPr>
              <p:nvPr/>
            </p:nvSpPr>
            <p:spPr bwMode="auto">
              <a:xfrm>
                <a:off x="566" y="2884"/>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9" name="Oval 147">
                <a:extLst>
                  <a:ext uri="{FF2B5EF4-FFF2-40B4-BE49-F238E27FC236}">
                    <a16:creationId xmlns:a16="http://schemas.microsoft.com/office/drawing/2014/main" id="{07655C0C-A5ED-4E79-A3C5-C937A265AAA3}"/>
                  </a:ext>
                </a:extLst>
              </p:cNvPr>
              <p:cNvSpPr>
                <a:spLocks noChangeArrowheads="1"/>
              </p:cNvSpPr>
              <p:nvPr/>
            </p:nvSpPr>
            <p:spPr bwMode="auto">
              <a:xfrm>
                <a:off x="992" y="2795"/>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0" name="Oval 148">
                <a:extLst>
                  <a:ext uri="{FF2B5EF4-FFF2-40B4-BE49-F238E27FC236}">
                    <a16:creationId xmlns:a16="http://schemas.microsoft.com/office/drawing/2014/main" id="{2FDD157C-B063-4772-804D-988FEBE11947}"/>
                  </a:ext>
                </a:extLst>
              </p:cNvPr>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1" name="Oval 149">
                <a:extLst>
                  <a:ext uri="{FF2B5EF4-FFF2-40B4-BE49-F238E27FC236}">
                    <a16:creationId xmlns:a16="http://schemas.microsoft.com/office/drawing/2014/main" id="{9910D26E-71D6-4A97-9F18-754D5F4446F3}"/>
                  </a:ext>
                </a:extLst>
              </p:cNvPr>
              <p:cNvSpPr>
                <a:spLocks noChangeArrowheads="1"/>
              </p:cNvSpPr>
              <p:nvPr/>
            </p:nvSpPr>
            <p:spPr bwMode="auto">
              <a:xfrm>
                <a:off x="704" y="2987"/>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2" name="Oval 150">
                <a:extLst>
                  <a:ext uri="{FF2B5EF4-FFF2-40B4-BE49-F238E27FC236}">
                    <a16:creationId xmlns:a16="http://schemas.microsoft.com/office/drawing/2014/main" id="{FD127E3B-1759-4D1B-AC8A-0BE10625630F}"/>
                  </a:ext>
                </a:extLst>
              </p:cNvPr>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3" name="Oval 151">
                <a:extLst>
                  <a:ext uri="{FF2B5EF4-FFF2-40B4-BE49-F238E27FC236}">
                    <a16:creationId xmlns:a16="http://schemas.microsoft.com/office/drawing/2014/main" id="{1BBD0C20-73A2-4B40-B1BE-8A0DC9EE68EB}"/>
                  </a:ext>
                </a:extLst>
              </p:cNvPr>
              <p:cNvSpPr>
                <a:spLocks noChangeArrowheads="1"/>
              </p:cNvSpPr>
              <p:nvPr/>
            </p:nvSpPr>
            <p:spPr bwMode="auto">
              <a:xfrm>
                <a:off x="1004" y="2810"/>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4" name="Oval 152">
                <a:extLst>
                  <a:ext uri="{FF2B5EF4-FFF2-40B4-BE49-F238E27FC236}">
                    <a16:creationId xmlns:a16="http://schemas.microsoft.com/office/drawing/2014/main" id="{EE403F38-4A93-43F0-8F81-0359DA92BF8A}"/>
                  </a:ext>
                </a:extLst>
              </p:cNvPr>
              <p:cNvSpPr>
                <a:spLocks noChangeArrowheads="1"/>
              </p:cNvSpPr>
              <p:nvPr/>
            </p:nvSpPr>
            <p:spPr bwMode="auto">
              <a:xfrm>
                <a:off x="577" y="2899"/>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5" name="Oval 153">
                <a:extLst>
                  <a:ext uri="{FF2B5EF4-FFF2-40B4-BE49-F238E27FC236}">
                    <a16:creationId xmlns:a16="http://schemas.microsoft.com/office/drawing/2014/main" id="{338064EC-445D-43E0-854C-AE968C20210D}"/>
                  </a:ext>
                </a:extLst>
              </p:cNvPr>
              <p:cNvSpPr>
                <a:spLocks noChangeArrowheads="1"/>
              </p:cNvSpPr>
              <p:nvPr/>
            </p:nvSpPr>
            <p:spPr bwMode="auto">
              <a:xfrm>
                <a:off x="396" y="3100"/>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6" name="Oval 154">
                <a:extLst>
                  <a:ext uri="{FF2B5EF4-FFF2-40B4-BE49-F238E27FC236}">
                    <a16:creationId xmlns:a16="http://schemas.microsoft.com/office/drawing/2014/main" id="{6E71504D-9BD0-4086-B5FF-C96391FD203D}"/>
                  </a:ext>
                </a:extLst>
              </p:cNvPr>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7" name="Oval 155">
                <a:extLst>
                  <a:ext uri="{FF2B5EF4-FFF2-40B4-BE49-F238E27FC236}">
                    <a16:creationId xmlns:a16="http://schemas.microsoft.com/office/drawing/2014/main" id="{BEA32EB9-CBAB-4362-918C-0E17209D62AD}"/>
                  </a:ext>
                </a:extLst>
              </p:cNvPr>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8" name="Oval 156">
                <a:extLst>
                  <a:ext uri="{FF2B5EF4-FFF2-40B4-BE49-F238E27FC236}">
                    <a16:creationId xmlns:a16="http://schemas.microsoft.com/office/drawing/2014/main" id="{566D81E6-C5E4-4C92-8ADB-406D4BC1E4BE}"/>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9" name="Oval 157">
                <a:extLst>
                  <a:ext uri="{FF2B5EF4-FFF2-40B4-BE49-F238E27FC236}">
                    <a16:creationId xmlns:a16="http://schemas.microsoft.com/office/drawing/2014/main" id="{B1D1C370-0873-41C5-BA81-E6C1EFEB3579}"/>
                  </a:ext>
                </a:extLst>
              </p:cNvPr>
              <p:cNvSpPr>
                <a:spLocks noChangeArrowheads="1"/>
              </p:cNvSpPr>
              <p:nvPr/>
            </p:nvSpPr>
            <p:spPr bwMode="auto">
              <a:xfrm>
                <a:off x="513" y="3218"/>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60" name="Freeform 158">
                <a:extLst>
                  <a:ext uri="{FF2B5EF4-FFF2-40B4-BE49-F238E27FC236}">
                    <a16:creationId xmlns:a16="http://schemas.microsoft.com/office/drawing/2014/main" id="{E5B20685-6B08-4280-9D5B-75FD9F0BC922}"/>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52 w 1447"/>
                  <a:gd name="T21" fmla="*/ 1 h 1128"/>
                  <a:gd name="T22" fmla="*/ 340 w 1447"/>
                  <a:gd name="T23" fmla="*/ 1 h 1128"/>
                  <a:gd name="T24" fmla="*/ 380 w 1447"/>
                  <a:gd name="T25" fmla="*/ 1 h 1128"/>
                  <a:gd name="T26" fmla="*/ 404 w 1447"/>
                  <a:gd name="T27" fmla="*/ 1 h 1128"/>
                  <a:gd name="T28" fmla="*/ 476 w 1447"/>
                  <a:gd name="T29" fmla="*/ 1 h 1128"/>
                  <a:gd name="T30" fmla="*/ 569 w 1447"/>
                  <a:gd name="T31" fmla="*/ 0 h 1128"/>
                  <a:gd name="T32" fmla="*/ 915 w 1447"/>
                  <a:gd name="T33" fmla="*/ 1 h 1128"/>
                  <a:gd name="T34" fmla="*/ 1212 w 1447"/>
                  <a:gd name="T35" fmla="*/ 1 h 1128"/>
                  <a:gd name="T36" fmla="*/ 1236 w 1447"/>
                  <a:gd name="T37" fmla="*/ 1 h 1128"/>
                  <a:gd name="T38" fmla="*/ 1260 w 1447"/>
                  <a:gd name="T39" fmla="*/ 1 h 1128"/>
                  <a:gd name="T40" fmla="*/ 1417 w 1447"/>
                  <a:gd name="T41" fmla="*/ 1 h 1128"/>
                  <a:gd name="T42" fmla="*/ 1504 w 1447"/>
                  <a:gd name="T43" fmla="*/ 1 h 1128"/>
                  <a:gd name="T44" fmla="*/ 1552 w 1447"/>
                  <a:gd name="T45" fmla="*/ 1 h 1128"/>
                  <a:gd name="T46" fmla="*/ 1568 w 1447"/>
                  <a:gd name="T47" fmla="*/ 1 h 1128"/>
                  <a:gd name="T48" fmla="*/ 1600 w 1447"/>
                  <a:gd name="T49" fmla="*/ 1 h 1128"/>
                  <a:gd name="T50" fmla="*/ 1624 w 1447"/>
                  <a:gd name="T51" fmla="*/ 1 h 1128"/>
                  <a:gd name="T52" fmla="*/ 1643 w 1447"/>
                  <a:gd name="T53" fmla="*/ 1 h 1128"/>
                  <a:gd name="T54" fmla="*/ 1643 w 1447"/>
                  <a:gd name="T55" fmla="*/ 1 h 1128"/>
                  <a:gd name="T56" fmla="*/ 1624 w 1447"/>
                  <a:gd name="T57" fmla="*/ 1 h 1128"/>
                  <a:gd name="T58" fmla="*/ 1576 w 1447"/>
                  <a:gd name="T59" fmla="*/ 1 h 1128"/>
                  <a:gd name="T60" fmla="*/ 1560 w 1447"/>
                  <a:gd name="T61" fmla="*/ 1 h 1128"/>
                  <a:gd name="T62" fmla="*/ 1512 w 1447"/>
                  <a:gd name="T63" fmla="*/ 1 h 1128"/>
                  <a:gd name="T64" fmla="*/ 1407 w 1447"/>
                  <a:gd name="T65" fmla="*/ 1 h 1128"/>
                  <a:gd name="T66" fmla="*/ 1343 w 1447"/>
                  <a:gd name="T67" fmla="*/ 1 h 1128"/>
                  <a:gd name="T68" fmla="*/ 1268 w 1447"/>
                  <a:gd name="T69" fmla="*/ 1 h 1128"/>
                  <a:gd name="T70" fmla="*/ 492 w 1447"/>
                  <a:gd name="T71" fmla="*/ 1 h 1128"/>
                  <a:gd name="T72" fmla="*/ 412 w 1447"/>
                  <a:gd name="T73" fmla="*/ 1 h 1128"/>
                  <a:gd name="T74" fmla="*/ 356 w 1447"/>
                  <a:gd name="T75" fmla="*/ 1 h 1128"/>
                  <a:gd name="T76" fmla="*/ 292 w 1447"/>
                  <a:gd name="T77" fmla="*/ 1 h 1128"/>
                  <a:gd name="T78" fmla="*/ 252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a:lstStyle/>
              <a:p>
                <a:endParaRPr lang="zh-CN" altLang="en-US"/>
              </a:p>
            </p:txBody>
          </p:sp>
        </p:grpSp>
        <p:sp>
          <p:nvSpPr>
            <p:cNvPr id="11274" name="Rectangle 159">
              <a:extLst>
                <a:ext uri="{FF2B5EF4-FFF2-40B4-BE49-F238E27FC236}">
                  <a16:creationId xmlns:a16="http://schemas.microsoft.com/office/drawing/2014/main" id="{2EFD63D8-8967-4F0D-913F-D03452B0FFF9}"/>
                </a:ext>
              </a:extLst>
            </p:cNvPr>
            <p:cNvSpPr>
              <a:spLocks noChangeArrowheads="1"/>
            </p:cNvSpPr>
            <p:nvPr/>
          </p:nvSpPr>
          <p:spPr bwMode="auto">
            <a:xfrm>
              <a:off x="434" y="1721"/>
              <a:ext cx="54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75" name="Rectangle 160">
              <a:extLst>
                <a:ext uri="{FF2B5EF4-FFF2-40B4-BE49-F238E27FC236}">
                  <a16:creationId xmlns:a16="http://schemas.microsoft.com/office/drawing/2014/main" id="{D4A9F7F8-2E7D-403F-AA9B-2F51E912E916}"/>
                </a:ext>
              </a:extLst>
            </p:cNvPr>
            <p:cNvSpPr>
              <a:spLocks noChangeArrowheads="1"/>
            </p:cNvSpPr>
            <p:nvPr/>
          </p:nvSpPr>
          <p:spPr bwMode="auto">
            <a:xfrm>
              <a:off x="2404" y="1428"/>
              <a:ext cx="8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公用电话网</a:t>
              </a:r>
            </a:p>
          </p:txBody>
        </p:sp>
        <p:pic>
          <p:nvPicPr>
            <p:cNvPr id="11276" name="Picture 161">
              <a:extLst>
                <a:ext uri="{FF2B5EF4-FFF2-40B4-BE49-F238E27FC236}">
                  <a16:creationId xmlns:a16="http://schemas.microsoft.com/office/drawing/2014/main" id="{C56CDDBD-D848-4B65-825D-ED44D4575C0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 y="1388"/>
              <a:ext cx="53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62">
              <a:extLst>
                <a:ext uri="{FF2B5EF4-FFF2-40B4-BE49-F238E27FC236}">
                  <a16:creationId xmlns:a16="http://schemas.microsoft.com/office/drawing/2014/main" id="{FC23D480-9700-411B-9052-613E053D28E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 y="1296"/>
              <a:ext cx="44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78" name="Rectangle 163">
              <a:extLst>
                <a:ext uri="{FF2B5EF4-FFF2-40B4-BE49-F238E27FC236}">
                  <a16:creationId xmlns:a16="http://schemas.microsoft.com/office/drawing/2014/main" id="{A8D4460F-3FDC-4511-BDD3-607E91BF3B15}"/>
                </a:ext>
              </a:extLst>
            </p:cNvPr>
            <p:cNvSpPr>
              <a:spLocks noChangeArrowheads="1"/>
            </p:cNvSpPr>
            <p:nvPr/>
          </p:nvSpPr>
          <p:spPr bwMode="auto">
            <a:xfrm>
              <a:off x="3584" y="1693"/>
              <a:ext cx="8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grpSp>
          <p:nvGrpSpPr>
            <p:cNvPr id="11279" name="Group 164">
              <a:extLst>
                <a:ext uri="{FF2B5EF4-FFF2-40B4-BE49-F238E27FC236}">
                  <a16:creationId xmlns:a16="http://schemas.microsoft.com/office/drawing/2014/main" id="{F0DEB093-EC0F-4D4B-9E74-98794BDF0704}"/>
                </a:ext>
              </a:extLst>
            </p:cNvPr>
            <p:cNvGrpSpPr>
              <a:grpSpLocks/>
            </p:cNvGrpSpPr>
            <p:nvPr/>
          </p:nvGrpSpPr>
          <p:grpSpPr bwMode="auto">
            <a:xfrm>
              <a:off x="1751" y="1265"/>
              <a:ext cx="411" cy="214"/>
              <a:chOff x="2315" y="3965"/>
              <a:chExt cx="496" cy="254"/>
            </a:xfrm>
          </p:grpSpPr>
          <p:sp>
            <p:nvSpPr>
              <p:cNvPr id="11340" name="Freeform 165">
                <a:extLst>
                  <a:ext uri="{FF2B5EF4-FFF2-40B4-BE49-F238E27FC236}">
                    <a16:creationId xmlns:a16="http://schemas.microsoft.com/office/drawing/2014/main" id="{4E285CA1-059E-449C-ABC9-A7AC82851C1E}"/>
                  </a:ext>
                </a:extLst>
              </p:cNvPr>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1" name="Freeform 166">
                <a:extLst>
                  <a:ext uri="{FF2B5EF4-FFF2-40B4-BE49-F238E27FC236}">
                    <a16:creationId xmlns:a16="http://schemas.microsoft.com/office/drawing/2014/main" id="{C13D1270-D5C3-47BB-83C1-A79D5D68223F}"/>
                  </a:ext>
                </a:extLst>
              </p:cNvPr>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2" name="Freeform 167">
                <a:extLst>
                  <a:ext uri="{FF2B5EF4-FFF2-40B4-BE49-F238E27FC236}">
                    <a16:creationId xmlns:a16="http://schemas.microsoft.com/office/drawing/2014/main" id="{EB19A6A0-C411-4804-84B3-BC79F68146C9}"/>
                  </a:ext>
                </a:extLst>
              </p:cNvPr>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3" name="Freeform 168">
                <a:extLst>
                  <a:ext uri="{FF2B5EF4-FFF2-40B4-BE49-F238E27FC236}">
                    <a16:creationId xmlns:a16="http://schemas.microsoft.com/office/drawing/2014/main" id="{722A0E64-2505-4AF6-8F4B-561FABF14AD5}"/>
                  </a:ext>
                </a:extLst>
              </p:cNvPr>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0" name="Freeform 169">
              <a:extLst>
                <a:ext uri="{FF2B5EF4-FFF2-40B4-BE49-F238E27FC236}">
                  <a16:creationId xmlns:a16="http://schemas.microsoft.com/office/drawing/2014/main" id="{DD4B09C1-A38E-4FBD-8712-BBFC82878C7F}"/>
                </a:ext>
              </a:extLst>
            </p:cNvPr>
            <p:cNvSpPr>
              <a:spLocks/>
            </p:cNvSpPr>
            <p:nvPr/>
          </p:nvSpPr>
          <p:spPr bwMode="auto">
            <a:xfrm>
              <a:off x="926" y="1329"/>
              <a:ext cx="467"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1" name="Rectangle 170">
              <a:extLst>
                <a:ext uri="{FF2B5EF4-FFF2-40B4-BE49-F238E27FC236}">
                  <a16:creationId xmlns:a16="http://schemas.microsoft.com/office/drawing/2014/main" id="{BB096655-4ACF-4925-B8A9-42C6233A0773}"/>
                </a:ext>
              </a:extLst>
            </p:cNvPr>
            <p:cNvSpPr>
              <a:spLocks noChangeArrowheads="1"/>
            </p:cNvSpPr>
            <p:nvPr/>
          </p:nvSpPr>
          <p:spPr bwMode="auto">
            <a:xfrm>
              <a:off x="751" y="1022"/>
              <a:ext cx="9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2" name="Rectangle 171">
              <a:extLst>
                <a:ext uri="{FF2B5EF4-FFF2-40B4-BE49-F238E27FC236}">
                  <a16:creationId xmlns:a16="http://schemas.microsoft.com/office/drawing/2014/main" id="{ED02856F-871A-4FA3-8902-5216890B02E0}"/>
                </a:ext>
              </a:extLst>
            </p:cNvPr>
            <p:cNvSpPr>
              <a:spLocks noChangeArrowheads="1"/>
            </p:cNvSpPr>
            <p:nvPr/>
          </p:nvSpPr>
          <p:spPr bwMode="auto">
            <a:xfrm>
              <a:off x="4075" y="1022"/>
              <a:ext cx="89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3" name="Rectangle 172">
              <a:extLst>
                <a:ext uri="{FF2B5EF4-FFF2-40B4-BE49-F238E27FC236}">
                  <a16:creationId xmlns:a16="http://schemas.microsoft.com/office/drawing/2014/main" id="{1BDE61CC-287C-4CB2-8847-F0502A90B2C3}"/>
                </a:ext>
              </a:extLst>
            </p:cNvPr>
            <p:cNvSpPr>
              <a:spLocks noChangeArrowheads="1"/>
            </p:cNvSpPr>
            <p:nvPr/>
          </p:nvSpPr>
          <p:spPr bwMode="auto">
            <a:xfrm>
              <a:off x="1658" y="1022"/>
              <a:ext cx="75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a:t>
              </a:r>
            </a:p>
          </p:txBody>
        </p:sp>
        <p:sp>
          <p:nvSpPr>
            <p:cNvPr id="11284" name="Rectangle 173">
              <a:extLst>
                <a:ext uri="{FF2B5EF4-FFF2-40B4-BE49-F238E27FC236}">
                  <a16:creationId xmlns:a16="http://schemas.microsoft.com/office/drawing/2014/main" id="{20935C88-168E-46FB-AD79-F586C2F559DA}"/>
                </a:ext>
              </a:extLst>
            </p:cNvPr>
            <p:cNvSpPr>
              <a:spLocks noChangeArrowheads="1"/>
            </p:cNvSpPr>
            <p:nvPr/>
          </p:nvSpPr>
          <p:spPr bwMode="auto">
            <a:xfrm>
              <a:off x="3294" y="1022"/>
              <a:ext cx="76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 </a:t>
              </a:r>
            </a:p>
          </p:txBody>
        </p:sp>
        <p:sp>
          <p:nvSpPr>
            <p:cNvPr id="11285" name="Rectangle 174">
              <a:extLst>
                <a:ext uri="{FF2B5EF4-FFF2-40B4-BE49-F238E27FC236}">
                  <a16:creationId xmlns:a16="http://schemas.microsoft.com/office/drawing/2014/main" id="{FC3F7CFA-A280-4A57-B388-23DAF12B9BC0}"/>
                </a:ext>
              </a:extLst>
            </p:cNvPr>
            <p:cNvSpPr>
              <a:spLocks noChangeArrowheads="1"/>
            </p:cNvSpPr>
            <p:nvPr/>
          </p:nvSpPr>
          <p:spPr bwMode="auto">
            <a:xfrm>
              <a:off x="187" y="1326"/>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6" name="Rectangle 175">
              <a:extLst>
                <a:ext uri="{FF2B5EF4-FFF2-40B4-BE49-F238E27FC236}">
                  <a16:creationId xmlns:a16="http://schemas.microsoft.com/office/drawing/2014/main" id="{B61AF4FB-362E-44C8-96CF-EC3ABA0BED11}"/>
                </a:ext>
              </a:extLst>
            </p:cNvPr>
            <p:cNvSpPr>
              <a:spLocks noChangeArrowheads="1"/>
            </p:cNvSpPr>
            <p:nvPr/>
          </p:nvSpPr>
          <p:spPr bwMode="auto">
            <a:xfrm>
              <a:off x="5059" y="1352"/>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7" name="Freeform 176">
              <a:extLst>
                <a:ext uri="{FF2B5EF4-FFF2-40B4-BE49-F238E27FC236}">
                  <a16:creationId xmlns:a16="http://schemas.microsoft.com/office/drawing/2014/main" id="{7CA7264A-4B2C-40A6-BEE6-A06769525C74}"/>
                </a:ext>
              </a:extLst>
            </p:cNvPr>
            <p:cNvSpPr>
              <a:spLocks/>
            </p:cNvSpPr>
            <p:nvPr/>
          </p:nvSpPr>
          <p:spPr bwMode="auto">
            <a:xfrm>
              <a:off x="4189" y="1342"/>
              <a:ext cx="468"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288" name="Group 177">
              <a:extLst>
                <a:ext uri="{FF2B5EF4-FFF2-40B4-BE49-F238E27FC236}">
                  <a16:creationId xmlns:a16="http://schemas.microsoft.com/office/drawing/2014/main" id="{E03B41A4-4754-4E1D-88F8-22D7FE3B71AA}"/>
                </a:ext>
              </a:extLst>
            </p:cNvPr>
            <p:cNvGrpSpPr>
              <a:grpSpLocks/>
            </p:cNvGrpSpPr>
            <p:nvPr/>
          </p:nvGrpSpPr>
          <p:grpSpPr bwMode="auto">
            <a:xfrm>
              <a:off x="3396" y="1265"/>
              <a:ext cx="412" cy="214"/>
              <a:chOff x="2315" y="3965"/>
              <a:chExt cx="496" cy="254"/>
            </a:xfrm>
          </p:grpSpPr>
          <p:sp>
            <p:nvSpPr>
              <p:cNvPr id="11336" name="Freeform 178">
                <a:extLst>
                  <a:ext uri="{FF2B5EF4-FFF2-40B4-BE49-F238E27FC236}">
                    <a16:creationId xmlns:a16="http://schemas.microsoft.com/office/drawing/2014/main" id="{B78CB5D1-2A57-43C1-B3E2-62B736591988}"/>
                  </a:ext>
                </a:extLst>
              </p:cNvPr>
              <p:cNvSpPr>
                <a:spLocks/>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7" name="Freeform 179">
                <a:extLst>
                  <a:ext uri="{FF2B5EF4-FFF2-40B4-BE49-F238E27FC236}">
                    <a16:creationId xmlns:a16="http://schemas.microsoft.com/office/drawing/2014/main" id="{8B2CA6F7-EDE7-4FC0-B770-AACCE0D3278F}"/>
                  </a:ext>
                </a:extLst>
              </p:cNvPr>
              <p:cNvSpPr>
                <a:spLocks/>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8" name="Freeform 180">
                <a:extLst>
                  <a:ext uri="{FF2B5EF4-FFF2-40B4-BE49-F238E27FC236}">
                    <a16:creationId xmlns:a16="http://schemas.microsoft.com/office/drawing/2014/main" id="{C9B619D1-7066-4576-9DF7-231E3F16EA6F}"/>
                  </a:ext>
                </a:extLst>
              </p:cNvPr>
              <p:cNvSpPr>
                <a:spLocks/>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9" name="Freeform 181">
                <a:extLst>
                  <a:ext uri="{FF2B5EF4-FFF2-40B4-BE49-F238E27FC236}">
                    <a16:creationId xmlns:a16="http://schemas.microsoft.com/office/drawing/2014/main" id="{612E3580-92A3-4FFF-B2FC-41E4B6FF795D}"/>
                  </a:ext>
                </a:extLst>
              </p:cNvPr>
              <p:cNvSpPr>
                <a:spLocks/>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9" name="Line 183">
              <a:extLst>
                <a:ext uri="{FF2B5EF4-FFF2-40B4-BE49-F238E27FC236}">
                  <a16:creationId xmlns:a16="http://schemas.microsoft.com/office/drawing/2014/main" id="{6047020E-2BC8-4F25-B686-81634B31BCA2}"/>
                </a:ext>
              </a:extLst>
            </p:cNvPr>
            <p:cNvSpPr>
              <a:spLocks noChangeShapeType="1"/>
            </p:cNvSpPr>
            <p:nvPr/>
          </p:nvSpPr>
          <p:spPr bwMode="auto">
            <a:xfrm>
              <a:off x="249" y="890"/>
              <a:ext cx="5213" cy="5"/>
            </a:xfrm>
            <a:prstGeom prst="line">
              <a:avLst/>
            </a:prstGeom>
            <a:noFill/>
            <a:ln w="28575">
              <a:solidFill>
                <a:schemeClr val="accent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290" name="Group 187">
              <a:extLst>
                <a:ext uri="{FF2B5EF4-FFF2-40B4-BE49-F238E27FC236}">
                  <a16:creationId xmlns:a16="http://schemas.microsoft.com/office/drawing/2014/main" id="{B3BD995E-608C-4FC2-AD4F-0B7067B1ECEF}"/>
                </a:ext>
              </a:extLst>
            </p:cNvPr>
            <p:cNvGrpSpPr>
              <a:grpSpLocks/>
            </p:cNvGrpSpPr>
            <p:nvPr/>
          </p:nvGrpSpPr>
          <p:grpSpPr bwMode="auto">
            <a:xfrm>
              <a:off x="276" y="3318"/>
              <a:ext cx="1788" cy="237"/>
              <a:chOff x="273" y="2523"/>
              <a:chExt cx="1788" cy="237"/>
            </a:xfrm>
          </p:grpSpPr>
          <p:sp>
            <p:nvSpPr>
              <p:cNvPr id="11334" name="Line 188">
                <a:extLst>
                  <a:ext uri="{FF2B5EF4-FFF2-40B4-BE49-F238E27FC236}">
                    <a16:creationId xmlns:a16="http://schemas.microsoft.com/office/drawing/2014/main" id="{BBD6852F-D755-4A43-AD12-6E97AC06AAF8}"/>
                  </a:ext>
                </a:extLst>
              </p:cNvPr>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5" name="Rectangle 189">
                <a:extLst>
                  <a:ext uri="{FF2B5EF4-FFF2-40B4-BE49-F238E27FC236}">
                    <a16:creationId xmlns:a16="http://schemas.microsoft.com/office/drawing/2014/main" id="{E95D3C23-8E31-490A-877E-7DBA33C0395D}"/>
                  </a:ext>
                </a:extLst>
              </p:cNvPr>
              <p:cNvSpPr>
                <a:spLocks noChangeArrowheads="1"/>
              </p:cNvSpPr>
              <p:nvPr/>
            </p:nvSpPr>
            <p:spPr bwMode="auto">
              <a:xfrm>
                <a:off x="854" y="2523"/>
                <a:ext cx="620" cy="237"/>
              </a:xfrm>
              <a:prstGeom prst="rect">
                <a:avLst/>
              </a:prstGeom>
              <a:solidFill>
                <a:srgbClr val="FFFF66"/>
              </a:solidFill>
              <a:ln w="12700">
                <a:solidFill>
                  <a:srgbClr val="333399"/>
                </a:solidFill>
                <a:miter lim="800000"/>
                <a:headEnd/>
                <a:tailEnd/>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源系统</a:t>
                </a:r>
              </a:p>
            </p:txBody>
          </p:sp>
        </p:grpSp>
        <p:grpSp>
          <p:nvGrpSpPr>
            <p:cNvPr id="11291" name="Group 190">
              <a:extLst>
                <a:ext uri="{FF2B5EF4-FFF2-40B4-BE49-F238E27FC236}">
                  <a16:creationId xmlns:a16="http://schemas.microsoft.com/office/drawing/2014/main" id="{B19266E2-80B9-498C-B310-DAAA5C6A3A3E}"/>
                </a:ext>
              </a:extLst>
            </p:cNvPr>
            <p:cNvGrpSpPr>
              <a:grpSpLocks/>
            </p:cNvGrpSpPr>
            <p:nvPr/>
          </p:nvGrpSpPr>
          <p:grpSpPr bwMode="auto">
            <a:xfrm>
              <a:off x="3494" y="3332"/>
              <a:ext cx="1789" cy="237"/>
              <a:chOff x="3491" y="2533"/>
              <a:chExt cx="1789" cy="237"/>
            </a:xfrm>
          </p:grpSpPr>
          <p:sp>
            <p:nvSpPr>
              <p:cNvPr id="11332" name="Line 191">
                <a:extLst>
                  <a:ext uri="{FF2B5EF4-FFF2-40B4-BE49-F238E27FC236}">
                    <a16:creationId xmlns:a16="http://schemas.microsoft.com/office/drawing/2014/main" id="{41AB380D-8069-47C6-A606-7C81C927CE06}"/>
                  </a:ext>
                </a:extLst>
              </p:cNvPr>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3" name="Rectangle 192">
                <a:extLst>
                  <a:ext uri="{FF2B5EF4-FFF2-40B4-BE49-F238E27FC236}">
                    <a16:creationId xmlns:a16="http://schemas.microsoft.com/office/drawing/2014/main" id="{2C855AA4-EA91-4EAA-AC83-3E5548454977}"/>
                  </a:ext>
                </a:extLst>
              </p:cNvPr>
              <p:cNvSpPr>
                <a:spLocks noChangeArrowheads="1"/>
              </p:cNvSpPr>
              <p:nvPr/>
            </p:nvSpPr>
            <p:spPr bwMode="auto">
              <a:xfrm>
                <a:off x="4028" y="2533"/>
                <a:ext cx="712" cy="237"/>
              </a:xfrm>
              <a:prstGeom prst="rect">
                <a:avLst/>
              </a:prstGeom>
              <a:solidFill>
                <a:srgbClr val="FFCCFF"/>
              </a:solidFill>
              <a:ln w="12700">
                <a:solidFill>
                  <a:srgbClr val="333399"/>
                </a:solidFill>
                <a:miter lim="800000"/>
                <a:headEnd/>
                <a:tailEnd/>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目的系统</a:t>
                </a:r>
              </a:p>
            </p:txBody>
          </p:sp>
        </p:grpSp>
        <p:sp>
          <p:nvSpPr>
            <p:cNvPr id="11292" name="Line 194">
              <a:extLst>
                <a:ext uri="{FF2B5EF4-FFF2-40B4-BE49-F238E27FC236}">
                  <a16:creationId xmlns:a16="http://schemas.microsoft.com/office/drawing/2014/main" id="{B9A3A224-8DCA-4ACB-B9FF-9055ED51E15B}"/>
                </a:ext>
              </a:extLst>
            </p:cNvPr>
            <p:cNvSpPr>
              <a:spLocks noChangeShapeType="1"/>
            </p:cNvSpPr>
            <p:nvPr/>
          </p:nvSpPr>
          <p:spPr bwMode="auto">
            <a:xfrm>
              <a:off x="2064" y="3459"/>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93" name="Rectangle 195">
              <a:extLst>
                <a:ext uri="{FF2B5EF4-FFF2-40B4-BE49-F238E27FC236}">
                  <a16:creationId xmlns:a16="http://schemas.microsoft.com/office/drawing/2014/main" id="{A70961E3-45CB-4B62-94C2-5109786BCA29}"/>
                </a:ext>
              </a:extLst>
            </p:cNvPr>
            <p:cNvSpPr>
              <a:spLocks noChangeArrowheads="1"/>
            </p:cNvSpPr>
            <p:nvPr/>
          </p:nvSpPr>
          <p:spPr bwMode="auto">
            <a:xfrm>
              <a:off x="2421" y="3332"/>
              <a:ext cx="734" cy="237"/>
            </a:xfrm>
            <a:prstGeom prst="rect">
              <a:avLst/>
            </a:prstGeom>
            <a:solidFill>
              <a:srgbClr val="CCFFFF"/>
            </a:solidFill>
            <a:ln w="12700">
              <a:solidFill>
                <a:srgbClr val="333399"/>
              </a:solidFill>
              <a:miter lim="800000"/>
              <a:headEnd/>
              <a:tailEnd/>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传输系统</a:t>
              </a:r>
            </a:p>
          </p:txBody>
        </p:sp>
        <p:sp>
          <p:nvSpPr>
            <p:cNvPr id="11294" name="Line 196">
              <a:extLst>
                <a:ext uri="{FF2B5EF4-FFF2-40B4-BE49-F238E27FC236}">
                  <a16:creationId xmlns:a16="http://schemas.microsoft.com/office/drawing/2014/main" id="{01113DD5-85B7-4834-A986-97C102020A69}"/>
                </a:ext>
              </a:extLst>
            </p:cNvPr>
            <p:cNvSpPr>
              <a:spLocks noChangeShapeType="1"/>
            </p:cNvSpPr>
            <p:nvPr/>
          </p:nvSpPr>
          <p:spPr bwMode="auto">
            <a:xfrm>
              <a:off x="3483" y="1960"/>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pic>
          <p:nvPicPr>
            <p:cNvPr id="11295" name="Picture 197">
              <a:extLst>
                <a:ext uri="{FF2B5EF4-FFF2-40B4-BE49-F238E27FC236}">
                  <a16:creationId xmlns:a16="http://schemas.microsoft.com/office/drawing/2014/main" id="{F5B24AAE-E21E-4C8A-B6A2-B218FBC9FA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 y="1420"/>
              <a:ext cx="53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198">
              <a:extLst>
                <a:ext uri="{FF2B5EF4-FFF2-40B4-BE49-F238E27FC236}">
                  <a16:creationId xmlns:a16="http://schemas.microsoft.com/office/drawing/2014/main" id="{7A1EB6C9-F62B-463D-B865-5FAC9FF987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 y="1296"/>
              <a:ext cx="44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97" name="Rectangle 202">
              <a:extLst>
                <a:ext uri="{FF2B5EF4-FFF2-40B4-BE49-F238E27FC236}">
                  <a16:creationId xmlns:a16="http://schemas.microsoft.com/office/drawing/2014/main" id="{A9565DB2-B2AF-40AB-B3BD-BD2BC9F4B66D}"/>
                </a:ext>
              </a:extLst>
            </p:cNvPr>
            <p:cNvSpPr>
              <a:spLocks noChangeArrowheads="1"/>
            </p:cNvSpPr>
            <p:nvPr/>
          </p:nvSpPr>
          <p:spPr bwMode="auto">
            <a:xfrm>
              <a:off x="4637" y="1719"/>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98" name="Text Box 203">
              <a:extLst>
                <a:ext uri="{FF2B5EF4-FFF2-40B4-BE49-F238E27FC236}">
                  <a16:creationId xmlns:a16="http://schemas.microsoft.com/office/drawing/2014/main" id="{482EB6B1-5A22-42EA-9792-B8D616722048}"/>
                </a:ext>
              </a:extLst>
            </p:cNvPr>
            <p:cNvSpPr txBox="1">
              <a:spLocks noChangeArrowheads="1"/>
            </p:cNvSpPr>
            <p:nvPr/>
          </p:nvSpPr>
          <p:spPr bwMode="auto">
            <a:xfrm>
              <a:off x="1845" y="3743"/>
              <a:ext cx="196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0339D3"/>
                  </a:solidFill>
                  <a:ea typeface="黑体" panose="02010609060101010101" pitchFamily="49" charset="-122"/>
                </a:rPr>
                <a:t>数据通信系统模型</a:t>
              </a:r>
            </a:p>
          </p:txBody>
        </p:sp>
        <p:sp>
          <p:nvSpPr>
            <p:cNvPr id="11299" name="Rectangle 209">
              <a:extLst>
                <a:ext uri="{FF2B5EF4-FFF2-40B4-BE49-F238E27FC236}">
                  <a16:creationId xmlns:a16="http://schemas.microsoft.com/office/drawing/2014/main" id="{472F32D9-B6C7-4FDC-827B-E23DAE374FF4}"/>
                </a:ext>
              </a:extLst>
            </p:cNvPr>
            <p:cNvSpPr>
              <a:spLocks noChangeArrowheads="1"/>
            </p:cNvSpPr>
            <p:nvPr/>
          </p:nvSpPr>
          <p:spPr bwMode="auto">
            <a:xfrm>
              <a:off x="5168" y="2435"/>
              <a:ext cx="59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grpSp>
          <p:nvGrpSpPr>
            <p:cNvPr id="11300" name="Group 212">
              <a:extLst>
                <a:ext uri="{FF2B5EF4-FFF2-40B4-BE49-F238E27FC236}">
                  <a16:creationId xmlns:a16="http://schemas.microsoft.com/office/drawing/2014/main" id="{34CED9B1-FAB7-41DE-A099-7C61514589BB}"/>
                </a:ext>
              </a:extLst>
            </p:cNvPr>
            <p:cNvGrpSpPr>
              <a:grpSpLocks/>
            </p:cNvGrpSpPr>
            <p:nvPr/>
          </p:nvGrpSpPr>
          <p:grpSpPr bwMode="auto">
            <a:xfrm>
              <a:off x="0" y="2160"/>
              <a:ext cx="5479" cy="960"/>
              <a:chOff x="68" y="2425"/>
              <a:chExt cx="5479" cy="960"/>
            </a:xfrm>
          </p:grpSpPr>
          <p:sp>
            <p:nvSpPr>
              <p:cNvPr id="11303" name="Line 211">
                <a:extLst>
                  <a:ext uri="{FF2B5EF4-FFF2-40B4-BE49-F238E27FC236}">
                    <a16:creationId xmlns:a16="http://schemas.microsoft.com/office/drawing/2014/main" id="{EC91F55F-C8A4-4501-87E1-961FC18B057D}"/>
                  </a:ext>
                </a:extLst>
              </p:cNvPr>
              <p:cNvSpPr>
                <a:spLocks noChangeShapeType="1"/>
              </p:cNvSpPr>
              <p:nvPr/>
            </p:nvSpPr>
            <p:spPr bwMode="auto">
              <a:xfrm rot="16200000" flipV="1">
                <a:off x="2643" y="3043"/>
                <a:ext cx="33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07">
                <a:extLst>
                  <a:ext uri="{FF2B5EF4-FFF2-40B4-BE49-F238E27FC236}">
                    <a16:creationId xmlns:a16="http://schemas.microsoft.com/office/drawing/2014/main" id="{F526D9E5-406E-4053-80E5-24B25A450ED8}"/>
                  </a:ext>
                </a:extLst>
              </p:cNvPr>
              <p:cNvGrpSpPr>
                <a:grpSpLocks/>
              </p:cNvGrpSpPr>
              <p:nvPr/>
            </p:nvGrpSpPr>
            <p:grpSpPr bwMode="auto">
              <a:xfrm>
                <a:off x="2507" y="2425"/>
                <a:ext cx="646" cy="458"/>
                <a:chOff x="2463" y="2931"/>
                <a:chExt cx="646" cy="458"/>
              </a:xfrm>
            </p:grpSpPr>
            <p:sp>
              <p:nvSpPr>
                <p:cNvPr id="11330" name="AutoShape 108">
                  <a:extLst>
                    <a:ext uri="{FF2B5EF4-FFF2-40B4-BE49-F238E27FC236}">
                      <a16:creationId xmlns:a16="http://schemas.microsoft.com/office/drawing/2014/main" id="{C9077411-501D-4B0E-8115-E4E4C471FE90}"/>
                    </a:ext>
                  </a:extLst>
                </p:cNvPr>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31" name="Rectangle 109">
                  <a:extLst>
                    <a:ext uri="{FF2B5EF4-FFF2-40B4-BE49-F238E27FC236}">
                      <a16:creationId xmlns:a16="http://schemas.microsoft.com/office/drawing/2014/main" id="{B7EBF363-3CD5-4FE0-95B7-3C72ECD66C35}"/>
                    </a:ext>
                  </a:extLst>
                </p:cNvPr>
                <p:cNvSpPr>
                  <a:spLocks noChangeArrowheads="1"/>
                </p:cNvSpPr>
                <p:nvPr/>
              </p:nvSpPr>
              <p:spPr bwMode="auto">
                <a:xfrm>
                  <a:off x="2546" y="2985"/>
                  <a:ext cx="50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a:t>
                  </a:r>
                </a:p>
                <a:p>
                  <a:pPr>
                    <a:spcBef>
                      <a:spcPct val="0"/>
                    </a:spcBef>
                    <a:buClrTx/>
                    <a:buFontTx/>
                    <a:buNone/>
                  </a:pPr>
                  <a:r>
                    <a:rPr lang="zh-CN" altLang="en-US" sz="1800">
                      <a:solidFill>
                        <a:srgbClr val="333399"/>
                      </a:solidFill>
                      <a:ea typeface="黑体" panose="02010609060101010101" pitchFamily="49" charset="-122"/>
                    </a:rPr>
                    <a:t>系统</a:t>
                  </a:r>
                </a:p>
              </p:txBody>
            </p:sp>
          </p:grpSp>
          <p:sp>
            <p:nvSpPr>
              <p:cNvPr id="11305" name="Rectangle 111">
                <a:extLst>
                  <a:ext uri="{FF2B5EF4-FFF2-40B4-BE49-F238E27FC236}">
                    <a16:creationId xmlns:a16="http://schemas.microsoft.com/office/drawing/2014/main" id="{5E783B55-3A16-4D60-98D3-014A5595F28A}"/>
                  </a:ext>
                </a:extLst>
              </p:cNvPr>
              <p:cNvSpPr>
                <a:spLocks noChangeArrowheads="1"/>
              </p:cNvSpPr>
              <p:nvPr/>
            </p:nvSpPr>
            <p:spPr bwMode="auto">
              <a:xfrm>
                <a:off x="68" y="2704"/>
                <a:ext cx="54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sp>
            <p:nvSpPr>
              <p:cNvPr id="11306" name="Line 112">
                <a:extLst>
                  <a:ext uri="{FF2B5EF4-FFF2-40B4-BE49-F238E27FC236}">
                    <a16:creationId xmlns:a16="http://schemas.microsoft.com/office/drawing/2014/main" id="{A0925846-6243-4814-9727-5272947DA2BE}"/>
                  </a:ext>
                </a:extLst>
              </p:cNvPr>
              <p:cNvSpPr>
                <a:spLocks noChangeShapeType="1"/>
              </p:cNvSpPr>
              <p:nvPr/>
            </p:nvSpPr>
            <p:spPr bwMode="auto">
              <a:xfrm>
                <a:off x="138" y="2667"/>
                <a:ext cx="313"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7" name="Line 115">
                <a:extLst>
                  <a:ext uri="{FF2B5EF4-FFF2-40B4-BE49-F238E27FC236}">
                    <a16:creationId xmlns:a16="http://schemas.microsoft.com/office/drawing/2014/main" id="{0C05F1C8-5670-4410-93AF-0A7A67506A01}"/>
                  </a:ext>
                </a:extLst>
              </p:cNvPr>
              <p:cNvSpPr>
                <a:spLocks noChangeShapeType="1"/>
              </p:cNvSpPr>
              <p:nvPr/>
            </p:nvSpPr>
            <p:spPr bwMode="auto">
              <a:xfrm>
                <a:off x="954" y="2654"/>
                <a:ext cx="34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8" name="Rectangle 117">
                <a:extLst>
                  <a:ext uri="{FF2B5EF4-FFF2-40B4-BE49-F238E27FC236}">
                    <a16:creationId xmlns:a16="http://schemas.microsoft.com/office/drawing/2014/main" id="{7D4F6B07-F34E-4E17-AB95-86D6D6D67E30}"/>
                  </a:ext>
                </a:extLst>
              </p:cNvPr>
              <p:cNvSpPr>
                <a:spLocks noChangeArrowheads="1"/>
              </p:cNvSpPr>
              <p:nvPr/>
            </p:nvSpPr>
            <p:spPr bwMode="auto">
              <a:xfrm>
                <a:off x="1882" y="2704"/>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S</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09" name="Line 118">
                <a:extLst>
                  <a:ext uri="{FF2B5EF4-FFF2-40B4-BE49-F238E27FC236}">
                    <a16:creationId xmlns:a16="http://schemas.microsoft.com/office/drawing/2014/main" id="{C167156D-51BA-4669-87DB-1117E336CF12}"/>
                  </a:ext>
                </a:extLst>
              </p:cNvPr>
              <p:cNvSpPr>
                <a:spLocks noChangeShapeType="1"/>
              </p:cNvSpPr>
              <p:nvPr/>
            </p:nvSpPr>
            <p:spPr bwMode="auto">
              <a:xfrm flipV="1">
                <a:off x="1833" y="2657"/>
                <a:ext cx="682" cy="2"/>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0" name="Line 121">
                <a:extLst>
                  <a:ext uri="{FF2B5EF4-FFF2-40B4-BE49-F238E27FC236}">
                    <a16:creationId xmlns:a16="http://schemas.microsoft.com/office/drawing/2014/main" id="{0FC7CDB2-26CC-4CBC-B6BA-E1CFAB064F98}"/>
                  </a:ext>
                </a:extLst>
              </p:cNvPr>
              <p:cNvSpPr>
                <a:spLocks noChangeShapeType="1"/>
              </p:cNvSpPr>
              <p:nvPr/>
            </p:nvSpPr>
            <p:spPr bwMode="auto">
              <a:xfrm>
                <a:off x="3135" y="2654"/>
                <a:ext cx="714"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1" name="Line 124">
                <a:extLst>
                  <a:ext uri="{FF2B5EF4-FFF2-40B4-BE49-F238E27FC236}">
                    <a16:creationId xmlns:a16="http://schemas.microsoft.com/office/drawing/2014/main" id="{3CAADA70-CA2F-4BA3-AA97-E766B38F5DF5}"/>
                  </a:ext>
                </a:extLst>
              </p:cNvPr>
              <p:cNvSpPr>
                <a:spLocks noChangeShapeType="1"/>
              </p:cNvSpPr>
              <p:nvPr/>
            </p:nvSpPr>
            <p:spPr bwMode="auto">
              <a:xfrm>
                <a:off x="4362" y="2654"/>
                <a:ext cx="33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12" name="Group 125">
                <a:extLst>
                  <a:ext uri="{FF2B5EF4-FFF2-40B4-BE49-F238E27FC236}">
                    <a16:creationId xmlns:a16="http://schemas.microsoft.com/office/drawing/2014/main" id="{97A909CE-553C-4F75-B70E-93245F7A0A39}"/>
                  </a:ext>
                </a:extLst>
              </p:cNvPr>
              <p:cNvGrpSpPr>
                <a:grpSpLocks/>
              </p:cNvGrpSpPr>
              <p:nvPr/>
            </p:nvGrpSpPr>
            <p:grpSpPr bwMode="auto">
              <a:xfrm>
                <a:off x="451" y="2425"/>
                <a:ext cx="536" cy="458"/>
                <a:chOff x="407" y="2931"/>
                <a:chExt cx="536" cy="458"/>
              </a:xfrm>
            </p:grpSpPr>
            <p:sp>
              <p:nvSpPr>
                <p:cNvPr id="11328" name="AutoShape 126">
                  <a:extLst>
                    <a:ext uri="{FF2B5EF4-FFF2-40B4-BE49-F238E27FC236}">
                      <a16:creationId xmlns:a16="http://schemas.microsoft.com/office/drawing/2014/main" id="{C1BF537D-4022-4FD6-871F-F2D19A7D26DD}"/>
                    </a:ext>
                  </a:extLst>
                </p:cNvPr>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9" name="Rectangle 127">
                  <a:extLst>
                    <a:ext uri="{FF2B5EF4-FFF2-40B4-BE49-F238E27FC236}">
                      <a16:creationId xmlns:a16="http://schemas.microsoft.com/office/drawing/2014/main" id="{AE700B35-761F-4AC5-A619-9B3D27247F55}"/>
                    </a:ext>
                  </a:extLst>
                </p:cNvPr>
                <p:cNvSpPr>
                  <a:spLocks noChangeArrowheads="1"/>
                </p:cNvSpPr>
                <p:nvPr/>
              </p:nvSpPr>
              <p:spPr bwMode="auto">
                <a:xfrm>
                  <a:off x="449" y="3059"/>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源点</a:t>
                  </a:r>
                </a:p>
              </p:txBody>
            </p:sp>
          </p:grpSp>
          <p:grpSp>
            <p:nvGrpSpPr>
              <p:cNvPr id="11313" name="Group 131">
                <a:extLst>
                  <a:ext uri="{FF2B5EF4-FFF2-40B4-BE49-F238E27FC236}">
                    <a16:creationId xmlns:a16="http://schemas.microsoft.com/office/drawing/2014/main" id="{DD205E40-5993-40EB-8F95-8758BB8A5B60}"/>
                  </a:ext>
                </a:extLst>
              </p:cNvPr>
              <p:cNvGrpSpPr>
                <a:grpSpLocks/>
              </p:cNvGrpSpPr>
              <p:nvPr/>
            </p:nvGrpSpPr>
            <p:grpSpPr bwMode="auto">
              <a:xfrm>
                <a:off x="1272" y="2425"/>
                <a:ext cx="581" cy="458"/>
                <a:chOff x="1228" y="2931"/>
                <a:chExt cx="581" cy="458"/>
              </a:xfrm>
            </p:grpSpPr>
            <p:sp>
              <p:nvSpPr>
                <p:cNvPr id="11326" name="AutoShape 132">
                  <a:extLst>
                    <a:ext uri="{FF2B5EF4-FFF2-40B4-BE49-F238E27FC236}">
                      <a16:creationId xmlns:a16="http://schemas.microsoft.com/office/drawing/2014/main" id="{6407972D-9FDE-46E2-86D9-365998CD824C}"/>
                    </a:ext>
                  </a:extLst>
                </p:cNvPr>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7" name="Rectangle 133">
                  <a:extLst>
                    <a:ext uri="{FF2B5EF4-FFF2-40B4-BE49-F238E27FC236}">
                      <a16:creationId xmlns:a16="http://schemas.microsoft.com/office/drawing/2014/main" id="{5069BFEF-5812-4BF1-9480-50178C800CB1}"/>
                    </a:ext>
                  </a:extLst>
                </p:cNvPr>
                <p:cNvSpPr>
                  <a:spLocks noChangeArrowheads="1"/>
                </p:cNvSpPr>
                <p:nvPr/>
              </p:nvSpPr>
              <p:spPr bwMode="auto">
                <a:xfrm>
                  <a:off x="1228" y="3068"/>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发送器</a:t>
                  </a:r>
                </a:p>
              </p:txBody>
            </p:sp>
          </p:grpSp>
          <p:grpSp>
            <p:nvGrpSpPr>
              <p:cNvPr id="11314" name="Group 134">
                <a:extLst>
                  <a:ext uri="{FF2B5EF4-FFF2-40B4-BE49-F238E27FC236}">
                    <a16:creationId xmlns:a16="http://schemas.microsoft.com/office/drawing/2014/main" id="{5CDC6308-0CE5-4596-B3CF-8674CEB510DB}"/>
                  </a:ext>
                </a:extLst>
              </p:cNvPr>
              <p:cNvGrpSpPr>
                <a:grpSpLocks/>
              </p:cNvGrpSpPr>
              <p:nvPr/>
            </p:nvGrpSpPr>
            <p:grpSpPr bwMode="auto">
              <a:xfrm>
                <a:off x="3822" y="2425"/>
                <a:ext cx="581" cy="458"/>
                <a:chOff x="3778" y="2931"/>
                <a:chExt cx="581" cy="458"/>
              </a:xfrm>
            </p:grpSpPr>
            <p:sp>
              <p:nvSpPr>
                <p:cNvPr id="11324" name="AutoShape 135">
                  <a:extLst>
                    <a:ext uri="{FF2B5EF4-FFF2-40B4-BE49-F238E27FC236}">
                      <a16:creationId xmlns:a16="http://schemas.microsoft.com/office/drawing/2014/main" id="{8AD17A98-D91C-4563-958E-12E84B819F95}"/>
                    </a:ext>
                  </a:extLst>
                </p:cNvPr>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5" name="Rectangle 136">
                  <a:extLst>
                    <a:ext uri="{FF2B5EF4-FFF2-40B4-BE49-F238E27FC236}">
                      <a16:creationId xmlns:a16="http://schemas.microsoft.com/office/drawing/2014/main" id="{7C374167-3C31-4F51-B994-6568B1A47C96}"/>
                    </a:ext>
                  </a:extLst>
                </p:cNvPr>
                <p:cNvSpPr>
                  <a:spLocks noChangeArrowheads="1"/>
                </p:cNvSpPr>
                <p:nvPr/>
              </p:nvSpPr>
              <p:spPr bwMode="auto">
                <a:xfrm>
                  <a:off x="3778" y="3059"/>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接收器</a:t>
                  </a:r>
                </a:p>
              </p:txBody>
            </p:sp>
          </p:grpSp>
          <p:sp>
            <p:nvSpPr>
              <p:cNvPr id="11315" name="Line 201">
                <a:extLst>
                  <a:ext uri="{FF2B5EF4-FFF2-40B4-BE49-F238E27FC236}">
                    <a16:creationId xmlns:a16="http://schemas.microsoft.com/office/drawing/2014/main" id="{24C8704F-1741-40F8-92FB-826AE454EDAB}"/>
                  </a:ext>
                </a:extLst>
              </p:cNvPr>
              <p:cNvSpPr>
                <a:spLocks noChangeShapeType="1"/>
              </p:cNvSpPr>
              <p:nvPr/>
            </p:nvSpPr>
            <p:spPr bwMode="auto">
              <a:xfrm>
                <a:off x="5212" y="2654"/>
                <a:ext cx="335"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6" name="AutoShape 205">
                <a:extLst>
                  <a:ext uri="{FF2B5EF4-FFF2-40B4-BE49-F238E27FC236}">
                    <a16:creationId xmlns:a16="http://schemas.microsoft.com/office/drawing/2014/main" id="{211EF922-269C-4176-8A26-C032E122D9C2}"/>
                  </a:ext>
                </a:extLst>
              </p:cNvPr>
              <p:cNvSpPr>
                <a:spLocks noChangeArrowheads="1"/>
              </p:cNvSpPr>
              <p:nvPr/>
            </p:nvSpPr>
            <p:spPr bwMode="auto">
              <a:xfrm>
                <a:off x="2517" y="3104"/>
                <a:ext cx="646" cy="281"/>
              </a:xfrm>
              <a:prstGeom prst="cube">
                <a:avLst>
                  <a:gd name="adj" fmla="val 13069"/>
                </a:avLst>
              </a:prstGeom>
              <a:solidFill>
                <a:srgbClr val="DDDDDD"/>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17" name="Rectangle 206">
                <a:extLst>
                  <a:ext uri="{FF2B5EF4-FFF2-40B4-BE49-F238E27FC236}">
                    <a16:creationId xmlns:a16="http://schemas.microsoft.com/office/drawing/2014/main" id="{4454199F-7098-42B7-AAEB-2DB021A51C63}"/>
                  </a:ext>
                </a:extLst>
              </p:cNvPr>
              <p:cNvSpPr>
                <a:spLocks noChangeArrowheads="1"/>
              </p:cNvSpPr>
              <p:nvPr/>
            </p:nvSpPr>
            <p:spPr bwMode="auto">
              <a:xfrm>
                <a:off x="2623" y="3150"/>
                <a:ext cx="4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噪声</a:t>
                </a:r>
              </a:p>
            </p:txBody>
          </p:sp>
          <p:sp>
            <p:nvSpPr>
              <p:cNvPr id="11318" name="Rectangle 207">
                <a:extLst>
                  <a:ext uri="{FF2B5EF4-FFF2-40B4-BE49-F238E27FC236}">
                    <a16:creationId xmlns:a16="http://schemas.microsoft.com/office/drawing/2014/main" id="{AD6FFEC6-BC7E-42AD-985F-701501B517EB}"/>
                  </a:ext>
                </a:extLst>
              </p:cNvPr>
              <p:cNvSpPr>
                <a:spLocks noChangeArrowheads="1"/>
              </p:cNvSpPr>
              <p:nvPr/>
            </p:nvSpPr>
            <p:spPr bwMode="auto">
              <a:xfrm>
                <a:off x="943"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19" name="Rectangle 208">
                <a:extLst>
                  <a:ext uri="{FF2B5EF4-FFF2-40B4-BE49-F238E27FC236}">
                    <a16:creationId xmlns:a16="http://schemas.microsoft.com/office/drawing/2014/main" id="{7775164C-7973-48DF-A71F-E4CB130F8B6A}"/>
                  </a:ext>
                </a:extLst>
              </p:cNvPr>
              <p:cNvSpPr>
                <a:spLocks noChangeArrowheads="1"/>
              </p:cNvSpPr>
              <p:nvPr/>
            </p:nvSpPr>
            <p:spPr bwMode="auto">
              <a:xfrm>
                <a:off x="3192" y="2691"/>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r</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20" name="Rectangle 210">
                <a:extLst>
                  <a:ext uri="{FF2B5EF4-FFF2-40B4-BE49-F238E27FC236}">
                    <a16:creationId xmlns:a16="http://schemas.microsoft.com/office/drawing/2014/main" id="{84138280-09EA-43CD-B67C-4C2706FC1787}"/>
                  </a:ext>
                </a:extLst>
              </p:cNvPr>
              <p:cNvSpPr>
                <a:spLocks noChangeArrowheads="1"/>
              </p:cNvSpPr>
              <p:nvPr/>
            </p:nvSpPr>
            <p:spPr bwMode="auto">
              <a:xfrm>
                <a:off x="4340"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grpSp>
            <p:nvGrpSpPr>
              <p:cNvPr id="11321" name="Group 128">
                <a:extLst>
                  <a:ext uri="{FF2B5EF4-FFF2-40B4-BE49-F238E27FC236}">
                    <a16:creationId xmlns:a16="http://schemas.microsoft.com/office/drawing/2014/main" id="{8BF3D557-4F41-4042-8770-0CCDCB5A9DD1}"/>
                  </a:ext>
                </a:extLst>
              </p:cNvPr>
              <p:cNvGrpSpPr>
                <a:grpSpLocks/>
              </p:cNvGrpSpPr>
              <p:nvPr/>
            </p:nvGrpSpPr>
            <p:grpSpPr bwMode="auto">
              <a:xfrm>
                <a:off x="4698" y="2425"/>
                <a:ext cx="536" cy="458"/>
                <a:chOff x="4654" y="2931"/>
                <a:chExt cx="536" cy="458"/>
              </a:xfrm>
            </p:grpSpPr>
            <p:sp>
              <p:nvSpPr>
                <p:cNvPr id="11322" name="AutoShape 129">
                  <a:extLst>
                    <a:ext uri="{FF2B5EF4-FFF2-40B4-BE49-F238E27FC236}">
                      <a16:creationId xmlns:a16="http://schemas.microsoft.com/office/drawing/2014/main" id="{DBB3FA42-A0F4-47C2-A454-09470A81324F}"/>
                    </a:ext>
                  </a:extLst>
                </p:cNvPr>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3" name="Rectangle 130">
                  <a:extLst>
                    <a:ext uri="{FF2B5EF4-FFF2-40B4-BE49-F238E27FC236}">
                      <a16:creationId xmlns:a16="http://schemas.microsoft.com/office/drawing/2014/main" id="{B1077976-613C-4443-919D-A90BB15FE7D3}"/>
                    </a:ext>
                  </a:extLst>
                </p:cNvPr>
                <p:cNvSpPr>
                  <a:spLocks noChangeArrowheads="1"/>
                </p:cNvSpPr>
                <p:nvPr/>
              </p:nvSpPr>
              <p:spPr bwMode="auto">
                <a:xfrm>
                  <a:off x="4699" y="3068"/>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终点</a:t>
                  </a:r>
                </a:p>
              </p:txBody>
            </p:sp>
          </p:grpSp>
        </p:grpSp>
        <p:sp>
          <p:nvSpPr>
            <p:cNvPr id="11301" name="Line 213">
              <a:extLst>
                <a:ext uri="{FF2B5EF4-FFF2-40B4-BE49-F238E27FC236}">
                  <a16:creationId xmlns:a16="http://schemas.microsoft.com/office/drawing/2014/main" id="{70812A4B-9CE8-4674-8BCC-31F7A530EB33}"/>
                </a:ext>
              </a:extLst>
            </p:cNvPr>
            <p:cNvSpPr>
              <a:spLocks noChangeShapeType="1"/>
            </p:cNvSpPr>
            <p:nvPr/>
          </p:nvSpPr>
          <p:spPr bwMode="auto">
            <a:xfrm>
              <a:off x="2068" y="1966"/>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1302" name="Text Box 216">
              <a:extLst>
                <a:ext uri="{FF2B5EF4-FFF2-40B4-BE49-F238E27FC236}">
                  <a16:creationId xmlns:a16="http://schemas.microsoft.com/office/drawing/2014/main" id="{6C14C3DD-CACB-4F10-B069-7B5D426EF13B}"/>
                </a:ext>
              </a:extLst>
            </p:cNvPr>
            <p:cNvSpPr txBox="1">
              <a:spLocks noChangeArrowheads="1"/>
            </p:cNvSpPr>
            <p:nvPr/>
          </p:nvSpPr>
          <p:spPr bwMode="auto">
            <a:xfrm>
              <a:off x="2381" y="730"/>
              <a:ext cx="90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chemeClr val="accent2"/>
                  </a:solidFill>
                  <a:ea typeface="黑体" panose="02010609060101010101" pitchFamily="49" charset="-122"/>
                </a:rPr>
                <a:t>通信系统</a:t>
              </a:r>
            </a:p>
          </p:txBody>
        </p:sp>
      </p:grpSp>
      <p:sp>
        <p:nvSpPr>
          <p:cNvPr id="98" name="文本框 97">
            <a:extLst>
              <a:ext uri="{FF2B5EF4-FFF2-40B4-BE49-F238E27FC236}">
                <a16:creationId xmlns:a16="http://schemas.microsoft.com/office/drawing/2014/main" id="{03372A6C-5F84-4780-BDF6-7C322B899B6C}"/>
              </a:ext>
            </a:extLst>
          </p:cNvPr>
          <p:cNvSpPr txBox="1"/>
          <p:nvPr/>
        </p:nvSpPr>
        <p:spPr>
          <a:xfrm>
            <a:off x="10215615" y="2551225"/>
            <a:ext cx="1862087" cy="1938992"/>
          </a:xfrm>
          <a:prstGeom prst="rect">
            <a:avLst/>
          </a:prstGeom>
          <a:solidFill>
            <a:schemeClr val="accent6">
              <a:lumMod val="40000"/>
              <a:lumOff val="60000"/>
            </a:schemeClr>
          </a:solidFill>
        </p:spPr>
        <p:txBody>
          <a:bodyPr wrap="square">
            <a:spAutoFit/>
          </a:bodyPr>
          <a:lstStyle/>
          <a:p>
            <a:pPr eaLnBrk="1" hangingPunct="1"/>
            <a:r>
              <a:rPr lang="zh-CN" altLang="en-US" sz="2000" dirty="0">
                <a:latin typeface="微软雅黑" panose="020B0503020204020204" pitchFamily="34" charset="-122"/>
                <a:ea typeface="微软雅黑" panose="020B0503020204020204" pitchFamily="34" charset="-122"/>
              </a:rPr>
              <a:t>数据通信离不开计算机，因此常把数据通信与计算机通信这两名词混用。</a:t>
            </a:r>
            <a:endParaRPr lang="en-US" altLang="zh-CN" sz="2000" dirty="0">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4CAED6F2-A754-4103-B915-742B041DDA1E}"/>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1172753" y="320781"/>
            <a:ext cx="10515600" cy="879086"/>
          </a:xfrm>
        </p:spPr>
        <p:txBody>
          <a:bodyPr>
            <a:normAutofit/>
          </a:bodyPr>
          <a:lstStyle/>
          <a:p>
            <a:pPr marL="0" indent="0">
              <a:lnSpc>
                <a:spcPct val="110000"/>
              </a:lnSpc>
              <a:buNone/>
            </a:pPr>
            <a:r>
              <a:rPr kumimoji="1" lang="zh-CN" altLang="en-US" sz="4000" dirty="0"/>
              <a:t>通信、消息、信息、数据、信号</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31</a:t>
            </a:fld>
            <a:endParaRPr kumimoji="1" lang="zh-CN" altLang="en-US" dirty="0"/>
          </a:p>
        </p:txBody>
      </p:sp>
      <p:sp>
        <p:nvSpPr>
          <p:cNvPr id="6" name="文本框 5">
            <a:extLst>
              <a:ext uri="{FF2B5EF4-FFF2-40B4-BE49-F238E27FC236}">
                <a16:creationId xmlns:a16="http://schemas.microsoft.com/office/drawing/2014/main" id="{8319FED6-598A-4E72-8A4A-E46FEB6BF15C}"/>
              </a:ext>
            </a:extLst>
          </p:cNvPr>
          <p:cNvSpPr txBox="1"/>
          <p:nvPr/>
        </p:nvSpPr>
        <p:spPr>
          <a:xfrm>
            <a:off x="598505" y="1469784"/>
            <a:ext cx="6297549" cy="5266057"/>
          </a:xfrm>
          <a:prstGeom prst="rect">
            <a:avLst/>
          </a:prstGeom>
          <a:noFill/>
        </p:spPr>
        <p:txBody>
          <a:bodyPr wrap="square">
            <a:spAutoFit/>
          </a:bodyPr>
          <a:lstStyle/>
          <a:p>
            <a:pPr marL="342900" indent="-342900">
              <a:lnSpc>
                <a:spcPct val="110000"/>
              </a:lnSpc>
              <a:buFont typeface="Wingdings" panose="05000000000000000000" pitchFamily="2" charset="2"/>
              <a:buChar char="Ø"/>
            </a:pPr>
            <a:r>
              <a:rPr lang="zh-CN" altLang="en-US" sz="2400" b="1" dirty="0">
                <a:solidFill>
                  <a:srgbClr val="5B307E"/>
                </a:solidFill>
                <a:latin typeface="Microsoft YaHei" panose="020B0503020204020204" pitchFamily="34" charset="-122"/>
                <a:ea typeface="Microsoft YaHei" panose="020B0503020204020204" pitchFamily="34" charset="-122"/>
              </a:rPr>
              <a:t>通信</a:t>
            </a:r>
            <a:r>
              <a:rPr lang="zh-CN" altLang="en-US" sz="2400" dirty="0">
                <a:latin typeface="Microsoft YaHei" panose="020B0503020204020204" pitchFamily="34" charset="-122"/>
                <a:ea typeface="Microsoft YaHei" panose="020B0503020204020204" pitchFamily="34" charset="-122"/>
              </a:rPr>
              <a:t>是在源点与终点之间传递消息或者信息，但信息和消息有着不同的概念</a:t>
            </a:r>
            <a:endParaRPr lang="en-US" altLang="zh-CN" sz="2400" b="1" dirty="0">
              <a:solidFill>
                <a:srgbClr val="5B307E"/>
              </a:solidFill>
              <a:latin typeface="Microsoft YaHei" panose="020B0503020204020204" pitchFamily="34" charset="-122"/>
              <a:ea typeface="Microsoft YaHei" panose="020B0503020204020204" pitchFamily="34" charset="-122"/>
            </a:endParaRPr>
          </a:p>
          <a:p>
            <a:pPr marL="342900" indent="-342900">
              <a:lnSpc>
                <a:spcPct val="110000"/>
              </a:lnSpc>
              <a:buFont typeface="Wingdings" panose="05000000000000000000" pitchFamily="2" charset="2"/>
              <a:buChar char="Ø"/>
            </a:pPr>
            <a:r>
              <a:rPr lang="zh-CN" altLang="en-US" sz="2400" b="1" dirty="0">
                <a:solidFill>
                  <a:srgbClr val="5B307E"/>
                </a:solidFill>
                <a:latin typeface="Microsoft YaHei" panose="020B0503020204020204" pitchFamily="34" charset="-122"/>
                <a:ea typeface="Microsoft YaHei" panose="020B0503020204020204" pitchFamily="34" charset="-122"/>
              </a:rPr>
              <a:t>消息</a:t>
            </a:r>
            <a:r>
              <a:rPr lang="zh-CN" altLang="en-US" sz="2400" dirty="0">
                <a:latin typeface="Microsoft YaHei" panose="020B0503020204020204" pitchFamily="34" charset="-122"/>
                <a:ea typeface="Microsoft YaHei" panose="020B0503020204020204" pitchFamily="34" charset="-122"/>
              </a:rPr>
              <a:t>是指能向人们表达客观物质运动和主观思维活动的文字、符号、数据、语音和图像等</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10000"/>
              </a:lnSpc>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消息两个特点 ：</a:t>
            </a:r>
            <a:endParaRPr lang="en-US" altLang="zh-CN" sz="2400" dirty="0">
              <a:latin typeface="Microsoft YaHei" panose="020B0503020204020204" pitchFamily="34" charset="-122"/>
              <a:ea typeface="Microsoft YaHei" panose="020B0503020204020204" pitchFamily="34" charset="-122"/>
            </a:endParaRPr>
          </a:p>
          <a:p>
            <a:pPr>
              <a:lnSpc>
                <a:spcPct val="110000"/>
              </a:lnSpc>
            </a:pPr>
            <a:r>
              <a:rPr lang="zh-CN" altLang="en-US" sz="2400" dirty="0">
                <a:latin typeface="Microsoft YaHei" panose="020B0503020204020204" pitchFamily="34" charset="-122"/>
                <a:ea typeface="Microsoft YaHei" panose="020B0503020204020204" pitchFamily="34" charset="-122"/>
              </a:rPr>
              <a:t>    ①能被通信双方所理解</a:t>
            </a:r>
            <a:endParaRPr lang="en-US" altLang="zh-CN" sz="2400" dirty="0">
              <a:latin typeface="Microsoft YaHei" panose="020B0503020204020204" pitchFamily="34" charset="-122"/>
              <a:ea typeface="Microsoft YaHei" panose="020B0503020204020204" pitchFamily="34" charset="-122"/>
            </a:endParaRPr>
          </a:p>
          <a:p>
            <a:pPr>
              <a:lnSpc>
                <a:spcPct val="110000"/>
              </a:lnSpc>
            </a:pPr>
            <a:r>
              <a:rPr lang="zh-CN" altLang="en-US" sz="2400" dirty="0">
                <a:latin typeface="Microsoft YaHei" panose="020B0503020204020204" pitchFamily="34" charset="-122"/>
                <a:ea typeface="Microsoft YaHei" panose="020B0503020204020204" pitchFamily="34" charset="-122"/>
              </a:rPr>
              <a:t>    ②可以相互传递</a:t>
            </a:r>
            <a:endParaRPr lang="en-US" altLang="zh-CN" sz="2400" dirty="0">
              <a:latin typeface="Microsoft YaHei" panose="020B0503020204020204" pitchFamily="34" charset="-122"/>
              <a:ea typeface="Microsoft YaHei" panose="020B0503020204020204" pitchFamily="34" charset="-122"/>
            </a:endParaRPr>
          </a:p>
          <a:p>
            <a:endParaRPr lang="en-US" altLang="zh-CN" sz="2400" dirty="0">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信息</a:t>
            </a:r>
            <a:r>
              <a:rPr lang="zh-CN" altLang="en-US" sz="2400" dirty="0">
                <a:latin typeface="微软雅黑" panose="020B0503020204020204" pitchFamily="34" charset="-122"/>
                <a:ea typeface="微软雅黑" panose="020B0503020204020204" pitchFamily="34" charset="-122"/>
              </a:rPr>
              <a:t>是指包含在消息中对通信者有意义的那部分内容</a:t>
            </a:r>
            <a:endParaRPr lang="en-US" altLang="zh-CN" sz="24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消息是信息的载体，消息中可能含有信息</a:t>
            </a:r>
          </a:p>
          <a:p>
            <a:endParaRPr lang="zh-CN" altLang="en-US" sz="2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F7D9C23A-192E-4594-A5B1-06D5ED9647D6}"/>
              </a:ext>
            </a:extLst>
          </p:cNvPr>
          <p:cNvSpPr txBox="1"/>
          <p:nvPr/>
        </p:nvSpPr>
        <p:spPr>
          <a:xfrm>
            <a:off x="6708647" y="4318297"/>
            <a:ext cx="5159699" cy="2354491"/>
          </a:xfrm>
          <a:prstGeom prst="rect">
            <a:avLst/>
          </a:prstGeom>
          <a:solidFill>
            <a:schemeClr val="accent6">
              <a:lumMod val="20000"/>
              <a:lumOff val="80000"/>
            </a:schemeClr>
          </a:solidFill>
        </p:spPr>
        <p:txBody>
          <a:bodyPr wrap="square">
            <a:spAutoFit/>
          </a:bodyPr>
          <a:lstStyle/>
          <a:p>
            <a:pPr algn="just"/>
            <a:r>
              <a:rPr lang="zh-CN" altLang="en-US" sz="2100" dirty="0">
                <a:latin typeface="微软雅黑" panose="020B0503020204020204" pitchFamily="34" charset="-122"/>
                <a:ea typeface="微软雅黑" panose="020B0503020204020204" pitchFamily="34" charset="-122"/>
              </a:rPr>
              <a:t>举例：比如一个人想要学计算机网络的课程，那么无论是书本，还是老师上课的视频，或者上课的音频，这都是消息，而转化到学习者大脑里就是知识了，他可以通过以上各种方式学习，到大脑里就是信息。 而将电子书、视频或音频传给他的过程就是数据传输的过程。 </a:t>
            </a:r>
          </a:p>
        </p:txBody>
      </p:sp>
      <p:pic>
        <p:nvPicPr>
          <p:cNvPr id="18" name="图片 17">
            <a:extLst>
              <a:ext uri="{FF2B5EF4-FFF2-40B4-BE49-F238E27FC236}">
                <a16:creationId xmlns:a16="http://schemas.microsoft.com/office/drawing/2014/main" id="{2EDC647A-7C77-443F-8D78-BB31A9CCA009}"/>
              </a:ext>
            </a:extLst>
          </p:cNvPr>
          <p:cNvPicPr>
            <a:picLocks noChangeAspect="1"/>
          </p:cNvPicPr>
          <p:nvPr/>
        </p:nvPicPr>
        <p:blipFill rotWithShape="1">
          <a:blip r:embed="rId3"/>
          <a:srcRect t="6838" b="3683"/>
          <a:stretch/>
        </p:blipFill>
        <p:spPr>
          <a:xfrm>
            <a:off x="6708647" y="1362457"/>
            <a:ext cx="5159699" cy="2624328"/>
          </a:xfrm>
          <a:prstGeom prst="rect">
            <a:avLst/>
          </a:prstGeom>
        </p:spPr>
      </p:pic>
      <p:sp>
        <p:nvSpPr>
          <p:cNvPr id="10" name="文本框 9">
            <a:extLst>
              <a:ext uri="{FF2B5EF4-FFF2-40B4-BE49-F238E27FC236}">
                <a16:creationId xmlns:a16="http://schemas.microsoft.com/office/drawing/2014/main" id="{241D0780-C2B6-479B-94AB-47100AB0E950}"/>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14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DE63DFCB-C82B-4A9E-9721-EF13E884337E}"/>
              </a:ext>
            </a:extLst>
          </p:cNvPr>
          <p:cNvSpPr/>
          <p:nvPr/>
        </p:nvSpPr>
        <p:spPr>
          <a:xfrm>
            <a:off x="5835193" y="1414957"/>
            <a:ext cx="5986019" cy="4477732"/>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32</a:t>
            </a:fld>
            <a:endParaRPr kumimoji="1" lang="zh-CN" altLang="en-US" dirty="0"/>
          </a:p>
        </p:txBody>
      </p:sp>
      <p:sp>
        <p:nvSpPr>
          <p:cNvPr id="10" name="文本框 9">
            <a:extLst>
              <a:ext uri="{FF2B5EF4-FFF2-40B4-BE49-F238E27FC236}">
                <a16:creationId xmlns:a16="http://schemas.microsoft.com/office/drawing/2014/main" id="{0203DF38-E47A-40F3-95C4-637B55681F17}"/>
              </a:ext>
            </a:extLst>
          </p:cNvPr>
          <p:cNvSpPr txBox="1"/>
          <p:nvPr/>
        </p:nvSpPr>
        <p:spPr>
          <a:xfrm>
            <a:off x="631351" y="1405252"/>
            <a:ext cx="5203842" cy="4801314"/>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数据</a:t>
            </a:r>
            <a:r>
              <a:rPr lang="zh-CN" altLang="en-US" sz="2400" dirty="0">
                <a:latin typeface="微软雅黑" panose="020B0503020204020204" pitchFamily="34" charset="-122"/>
                <a:ea typeface="微软雅黑" panose="020B0503020204020204" pitchFamily="34" charset="-122"/>
              </a:rPr>
              <a:t>是对某一事实的不经解释并赋予一定含义的数字、字母、文字等符号及其组合的原始表达</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数据是消息的一种表示形式，是传达某种意义或信息的实体。</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在通信系统中，消息是通过电信号来传递的</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b="1" dirty="0">
              <a:solidFill>
                <a:srgbClr val="5B307E"/>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信号是消息的载体</a:t>
            </a:r>
            <a:r>
              <a:rPr lang="zh-CN" altLang="en-US" sz="2400" dirty="0">
                <a:latin typeface="微软雅黑" panose="020B0503020204020204" pitchFamily="34" charset="-122"/>
                <a:ea typeface="微软雅黑" panose="020B0503020204020204" pitchFamily="34" charset="-122"/>
              </a:rPr>
              <a:t>（比如电信号、光信号等）</a:t>
            </a:r>
            <a:endParaRPr lang="en-US" altLang="zh-CN"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2" name="内容占位符 2">
            <a:extLst>
              <a:ext uri="{FF2B5EF4-FFF2-40B4-BE49-F238E27FC236}">
                <a16:creationId xmlns:a16="http://schemas.microsoft.com/office/drawing/2014/main" id="{36701868-1F66-4AD8-95A9-09992D5289EA}"/>
              </a:ext>
            </a:extLst>
          </p:cNvPr>
          <p:cNvSpPr>
            <a:spLocks noGrp="1"/>
          </p:cNvSpPr>
          <p:nvPr>
            <p:ph idx="1"/>
          </p:nvPr>
        </p:nvSpPr>
        <p:spPr>
          <a:xfrm>
            <a:off x="1172753" y="320781"/>
            <a:ext cx="10515600" cy="879086"/>
          </a:xfrm>
        </p:spPr>
        <p:txBody>
          <a:bodyPr>
            <a:normAutofit/>
          </a:bodyPr>
          <a:lstStyle/>
          <a:p>
            <a:pPr marL="0" indent="0">
              <a:lnSpc>
                <a:spcPct val="130000"/>
              </a:lnSpc>
              <a:buNone/>
            </a:pPr>
            <a:r>
              <a:rPr kumimoji="1" lang="zh-CN" altLang="en-US" sz="4000" dirty="0"/>
              <a:t>通信、消息、信息、数据、信号</a:t>
            </a:r>
          </a:p>
        </p:txBody>
      </p:sp>
      <p:grpSp>
        <p:nvGrpSpPr>
          <p:cNvPr id="9" name="组合 8">
            <a:extLst>
              <a:ext uri="{FF2B5EF4-FFF2-40B4-BE49-F238E27FC236}">
                <a16:creationId xmlns:a16="http://schemas.microsoft.com/office/drawing/2014/main" id="{BFC27C67-34EC-4F82-B64A-7CC2178E884A}"/>
              </a:ext>
            </a:extLst>
          </p:cNvPr>
          <p:cNvGrpSpPr/>
          <p:nvPr/>
        </p:nvGrpSpPr>
        <p:grpSpPr>
          <a:xfrm>
            <a:off x="6147160" y="1468081"/>
            <a:ext cx="5674052" cy="4137884"/>
            <a:chOff x="6014301" y="2031117"/>
            <a:chExt cx="5920032" cy="4137884"/>
          </a:xfrm>
        </p:grpSpPr>
        <p:pic>
          <p:nvPicPr>
            <p:cNvPr id="11" name="图片 10">
              <a:extLst>
                <a:ext uri="{FF2B5EF4-FFF2-40B4-BE49-F238E27FC236}">
                  <a16:creationId xmlns:a16="http://schemas.microsoft.com/office/drawing/2014/main" id="{604F566F-5C92-48DD-9659-E9834D4A049E}"/>
                </a:ext>
              </a:extLst>
            </p:cNvPr>
            <p:cNvPicPr>
              <a:picLocks noChangeAspect="1"/>
            </p:cNvPicPr>
            <p:nvPr/>
          </p:nvPicPr>
          <p:blipFill>
            <a:blip r:embed="rId3">
              <a:duotone>
                <a:schemeClr val="accent6">
                  <a:shade val="45000"/>
                  <a:satMod val="135000"/>
                </a:schemeClr>
                <a:prstClr val="white"/>
              </a:duotone>
            </a:blip>
            <a:stretch>
              <a:fillRect/>
            </a:stretch>
          </p:blipFill>
          <p:spPr>
            <a:xfrm>
              <a:off x="6730490" y="2606651"/>
              <a:ext cx="5203843" cy="3562350"/>
            </a:xfrm>
            <a:prstGeom prst="rect">
              <a:avLst/>
            </a:prstGeom>
          </p:spPr>
        </p:pic>
        <p:sp>
          <p:nvSpPr>
            <p:cNvPr id="6" name="文本框 5">
              <a:extLst>
                <a:ext uri="{FF2B5EF4-FFF2-40B4-BE49-F238E27FC236}">
                  <a16:creationId xmlns:a16="http://schemas.microsoft.com/office/drawing/2014/main" id="{6106564A-0901-4D11-BCB5-2C3FB6CC6B89}"/>
                </a:ext>
              </a:extLst>
            </p:cNvPr>
            <p:cNvSpPr txBox="1"/>
            <p:nvPr/>
          </p:nvSpPr>
          <p:spPr>
            <a:xfrm>
              <a:off x="9115719" y="2031117"/>
              <a:ext cx="527901" cy="369332"/>
            </a:xfrm>
            <a:prstGeom prst="rect">
              <a:avLst/>
            </a:prstGeom>
            <a:noFill/>
          </p:spPr>
          <p:txBody>
            <a:bodyPr wrap="square" rtlCol="0">
              <a:spAutoFit/>
            </a:bodyPr>
            <a:lstStyle/>
            <a:p>
              <a:r>
                <a:rPr lang="en-US" altLang="zh-CN" b="1" dirty="0">
                  <a:solidFill>
                    <a:schemeClr val="accent2">
                      <a:lumMod val="75000"/>
                    </a:schemeClr>
                  </a:solidFill>
                  <a:latin typeface="微软雅黑" panose="020B0503020204020204" pitchFamily="34" charset="-122"/>
                  <a:ea typeface="微软雅黑" panose="020B0503020204020204" pitchFamily="34" charset="-122"/>
                </a:rPr>
                <a:t>A</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4EEFADA-3CEE-47F7-869A-819DDD8809F7}"/>
                </a:ext>
              </a:extLst>
            </p:cNvPr>
            <p:cNvSpPr txBox="1"/>
            <p:nvPr/>
          </p:nvSpPr>
          <p:spPr>
            <a:xfrm>
              <a:off x="6014301" y="2031117"/>
              <a:ext cx="961534" cy="369332"/>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字母</a:t>
              </a:r>
            </a:p>
          </p:txBody>
        </p:sp>
        <p:sp>
          <p:nvSpPr>
            <p:cNvPr id="14" name="文本框 13">
              <a:extLst>
                <a:ext uri="{FF2B5EF4-FFF2-40B4-BE49-F238E27FC236}">
                  <a16:creationId xmlns:a16="http://schemas.microsoft.com/office/drawing/2014/main" id="{326EF988-ADC0-41D7-867C-C7E5D0B183FE}"/>
                </a:ext>
              </a:extLst>
            </p:cNvPr>
            <p:cNvSpPr txBox="1"/>
            <p:nvPr/>
          </p:nvSpPr>
          <p:spPr>
            <a:xfrm>
              <a:off x="6014301" y="2705249"/>
              <a:ext cx="961534" cy="369332"/>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编码</a:t>
              </a:r>
            </a:p>
          </p:txBody>
        </p:sp>
        <p:sp>
          <p:nvSpPr>
            <p:cNvPr id="16" name="文本框 15">
              <a:extLst>
                <a:ext uri="{FF2B5EF4-FFF2-40B4-BE49-F238E27FC236}">
                  <a16:creationId xmlns:a16="http://schemas.microsoft.com/office/drawing/2014/main" id="{44AB94FE-9598-4E84-BD10-E8DB2E00106D}"/>
                </a:ext>
              </a:extLst>
            </p:cNvPr>
            <p:cNvSpPr txBox="1"/>
            <p:nvPr/>
          </p:nvSpPr>
          <p:spPr>
            <a:xfrm>
              <a:off x="6014301" y="3742430"/>
              <a:ext cx="961534" cy="646331"/>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数字</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信号</a:t>
              </a:r>
            </a:p>
          </p:txBody>
        </p:sp>
        <p:sp>
          <p:nvSpPr>
            <p:cNvPr id="18" name="文本框 17">
              <a:extLst>
                <a:ext uri="{FF2B5EF4-FFF2-40B4-BE49-F238E27FC236}">
                  <a16:creationId xmlns:a16="http://schemas.microsoft.com/office/drawing/2014/main" id="{CCA7A6C4-5414-443B-BA97-F7AB5CEC68CE}"/>
                </a:ext>
              </a:extLst>
            </p:cNvPr>
            <p:cNvSpPr txBox="1"/>
            <p:nvPr/>
          </p:nvSpPr>
          <p:spPr>
            <a:xfrm>
              <a:off x="6014301" y="5149214"/>
              <a:ext cx="961534" cy="646331"/>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模拟</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信号</a:t>
              </a:r>
            </a:p>
          </p:txBody>
        </p:sp>
      </p:grpSp>
      <p:sp>
        <p:nvSpPr>
          <p:cNvPr id="15" name="文本框 14">
            <a:extLst>
              <a:ext uri="{FF2B5EF4-FFF2-40B4-BE49-F238E27FC236}">
                <a16:creationId xmlns:a16="http://schemas.microsoft.com/office/drawing/2014/main" id="{EF19FDE9-5731-4808-B1A0-44B4B44A40AD}"/>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4683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sp>
        <p:nvSpPr>
          <p:cNvPr id="11" name="Rectangle 3">
            <a:extLst>
              <a:ext uri="{FF2B5EF4-FFF2-40B4-BE49-F238E27FC236}">
                <a16:creationId xmlns:a16="http://schemas.microsoft.com/office/drawing/2014/main" id="{CFA787DB-2E9B-4921-92AE-D9663B654065}"/>
              </a:ext>
            </a:extLst>
          </p:cNvPr>
          <p:cNvSpPr txBox="1">
            <a:spLocks noChangeArrowheads="1"/>
          </p:cNvSpPr>
          <p:nvPr/>
        </p:nvSpPr>
        <p:spPr>
          <a:xfrm>
            <a:off x="576073" y="1506139"/>
            <a:ext cx="6986016" cy="44105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pPr>
            <a:r>
              <a:rPr kumimoji="1" lang="zh-CN" altLang="en-US" sz="2400" dirty="0">
                <a:latin typeface="微软雅黑" panose="020B0503020204020204" pitchFamily="34" charset="-122"/>
                <a:ea typeface="微软雅黑" panose="020B0503020204020204" pitchFamily="34" charset="-122"/>
              </a:rPr>
              <a:t>当信息被表示为数据时，数据中就包含了信息</a:t>
            </a:r>
            <a:endParaRPr kumimoji="1" lang="en-US" altLang="zh-CN" sz="2400" dirty="0">
              <a:latin typeface="微软雅黑" panose="020B0503020204020204" pitchFamily="34" charset="-122"/>
              <a:ea typeface="微软雅黑" panose="020B0503020204020204" pitchFamily="34" charset="-122"/>
            </a:endParaRPr>
          </a:p>
          <a:p>
            <a:pPr>
              <a:lnSpc>
                <a:spcPts val="3600"/>
              </a:lnSpc>
            </a:pPr>
            <a:r>
              <a:rPr kumimoji="1" lang="zh-CN" altLang="en-US" sz="2400" dirty="0">
                <a:latin typeface="微软雅黑" panose="020B0503020204020204" pitchFamily="34" charset="-122"/>
                <a:ea typeface="微软雅黑" panose="020B0503020204020204" pitchFamily="34" charset="-122"/>
              </a:rPr>
              <a:t>信息可以通过解释数据来产生</a:t>
            </a:r>
          </a:p>
          <a:p>
            <a:pPr>
              <a:lnSpc>
                <a:spcPts val="3600"/>
              </a:lnSpc>
            </a:pPr>
            <a:r>
              <a:rPr kumimoji="1" lang="zh-CN" altLang="en-US" sz="2400" dirty="0">
                <a:latin typeface="微软雅黑" panose="020B0503020204020204" pitchFamily="34" charset="-122"/>
                <a:ea typeface="微软雅黑" panose="020B0503020204020204" pitchFamily="34" charset="-122"/>
              </a:rPr>
              <a:t>信息强调“处理”和“使用”两个方面，尤其是“使用”。一份资料在使用之前其中的内容隶属于数制范畴，仅当它被使用之后才转化为信息</a:t>
            </a:r>
          </a:p>
          <a:p>
            <a:pPr>
              <a:lnSpc>
                <a:spcPts val="3600"/>
              </a:lnSpc>
            </a:pPr>
            <a:r>
              <a:rPr kumimoji="1" lang="zh-CN" altLang="en-US" sz="2400" dirty="0">
                <a:latin typeface="微软雅黑" panose="020B0503020204020204" pitchFamily="34" charset="-122"/>
                <a:ea typeface="微软雅黑" panose="020B0503020204020204" pitchFamily="34" charset="-122"/>
              </a:rPr>
              <a:t>数据分为</a:t>
            </a:r>
            <a:r>
              <a:rPr kumimoji="1" lang="zh-CN" altLang="en-US" sz="2400" dirty="0">
                <a:solidFill>
                  <a:srgbClr val="C00000"/>
                </a:solidFill>
                <a:latin typeface="微软雅黑" panose="020B0503020204020204" pitchFamily="34" charset="-122"/>
                <a:ea typeface="微软雅黑" panose="020B0503020204020204" pitchFamily="34" charset="-122"/>
              </a:rPr>
              <a:t>模拟数据</a:t>
            </a:r>
            <a:r>
              <a:rPr kumimoji="1" lang="zh-CN" altLang="en-US" sz="2400" dirty="0">
                <a:latin typeface="微软雅黑" panose="020B0503020204020204" pitchFamily="34" charset="-122"/>
                <a:ea typeface="微软雅黑" panose="020B0503020204020204" pitchFamily="34" charset="-122"/>
              </a:rPr>
              <a:t>和</a:t>
            </a:r>
            <a:r>
              <a:rPr kumimoji="1" lang="zh-CN" altLang="en-US" sz="2400" dirty="0">
                <a:solidFill>
                  <a:srgbClr val="C00000"/>
                </a:solidFill>
                <a:latin typeface="微软雅黑" panose="020B0503020204020204" pitchFamily="34" charset="-122"/>
                <a:ea typeface="微软雅黑" panose="020B0503020204020204" pitchFamily="34" charset="-122"/>
              </a:rPr>
              <a:t>数字数据</a:t>
            </a:r>
            <a:r>
              <a:rPr kumimoji="1" lang="zh-CN" altLang="en-US" sz="2400" dirty="0">
                <a:latin typeface="微软雅黑" panose="020B0503020204020204" pitchFamily="34" charset="-122"/>
                <a:ea typeface="微软雅黑" panose="020B0503020204020204" pitchFamily="34" charset="-122"/>
              </a:rPr>
              <a:t>。模拟数据在一段时间内具有连续的值</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如声音等</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，而数字数据则具有离散的值</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如文本等</a:t>
            </a:r>
            <a:r>
              <a:rPr kumimoji="1" lang="en-US" altLang="zh-CN"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928DAA19-7C44-4B8B-835D-3534643E7C3F}"/>
              </a:ext>
            </a:extLst>
          </p:cNvPr>
          <p:cNvGrpSpPr/>
          <p:nvPr/>
        </p:nvGrpSpPr>
        <p:grpSpPr>
          <a:xfrm>
            <a:off x="7757541" y="1775069"/>
            <a:ext cx="3858386" cy="1539597"/>
            <a:chOff x="8091487" y="1645996"/>
            <a:chExt cx="3119438" cy="1352550"/>
          </a:xfrm>
        </p:grpSpPr>
        <p:pic>
          <p:nvPicPr>
            <p:cNvPr id="6" name="图片 5">
              <a:extLst>
                <a:ext uri="{FF2B5EF4-FFF2-40B4-BE49-F238E27FC236}">
                  <a16:creationId xmlns:a16="http://schemas.microsoft.com/office/drawing/2014/main" id="{FC883666-C0D8-4D52-BEAE-8E29D50023DA}"/>
                </a:ext>
              </a:extLst>
            </p:cNvPr>
            <p:cNvPicPr>
              <a:picLocks noChangeAspect="1"/>
            </p:cNvPicPr>
            <p:nvPr/>
          </p:nvPicPr>
          <p:blipFill rotWithShape="1">
            <a:blip r:embed="rId3"/>
            <a:srcRect t="16355" b="17290"/>
            <a:stretch/>
          </p:blipFill>
          <p:spPr>
            <a:xfrm>
              <a:off x="9172575" y="1645996"/>
              <a:ext cx="2038350" cy="1352550"/>
            </a:xfrm>
            <a:prstGeom prst="rect">
              <a:avLst/>
            </a:prstGeom>
          </p:spPr>
        </p:pic>
        <p:pic>
          <p:nvPicPr>
            <p:cNvPr id="8" name="图片 7">
              <a:extLst>
                <a:ext uri="{FF2B5EF4-FFF2-40B4-BE49-F238E27FC236}">
                  <a16:creationId xmlns:a16="http://schemas.microsoft.com/office/drawing/2014/main" id="{40FA178A-7FB3-4C18-85F8-8F33FAF9FDC8}"/>
                </a:ext>
              </a:extLst>
            </p:cNvPr>
            <p:cNvPicPr>
              <a:picLocks noChangeAspect="1"/>
            </p:cNvPicPr>
            <p:nvPr/>
          </p:nvPicPr>
          <p:blipFill>
            <a:blip r:embed="rId4"/>
            <a:stretch>
              <a:fillRect/>
            </a:stretch>
          </p:blipFill>
          <p:spPr>
            <a:xfrm>
              <a:off x="8091487" y="1645996"/>
              <a:ext cx="1038225" cy="1352550"/>
            </a:xfrm>
            <a:prstGeom prst="rect">
              <a:avLst/>
            </a:prstGeom>
          </p:spPr>
        </p:pic>
      </p:grpSp>
      <p:pic>
        <p:nvPicPr>
          <p:cNvPr id="10" name="图片 9">
            <a:extLst>
              <a:ext uri="{FF2B5EF4-FFF2-40B4-BE49-F238E27FC236}">
                <a16:creationId xmlns:a16="http://schemas.microsoft.com/office/drawing/2014/main" id="{0A7D46E0-47D3-4FDF-A8E0-D8A17C3C7A9A}"/>
              </a:ext>
            </a:extLst>
          </p:cNvPr>
          <p:cNvPicPr>
            <a:picLocks noChangeAspect="1"/>
          </p:cNvPicPr>
          <p:nvPr/>
        </p:nvPicPr>
        <p:blipFill rotWithShape="1">
          <a:blip r:embed="rId5"/>
          <a:srcRect l="11019" r="12889" b="12786"/>
          <a:stretch/>
        </p:blipFill>
        <p:spPr>
          <a:xfrm>
            <a:off x="7791258" y="4283912"/>
            <a:ext cx="3824669" cy="1539597"/>
          </a:xfrm>
          <a:prstGeom prst="rect">
            <a:avLst/>
          </a:prstGeom>
        </p:spPr>
      </p:pic>
      <p:sp>
        <p:nvSpPr>
          <p:cNvPr id="13" name="文本框 12">
            <a:extLst>
              <a:ext uri="{FF2B5EF4-FFF2-40B4-BE49-F238E27FC236}">
                <a16:creationId xmlns:a16="http://schemas.microsoft.com/office/drawing/2014/main" id="{6097C3FD-E991-4587-B4AA-028DC182674B}"/>
              </a:ext>
            </a:extLst>
          </p:cNvPr>
          <p:cNvSpPr txBox="1"/>
          <p:nvPr/>
        </p:nvSpPr>
        <p:spPr>
          <a:xfrm>
            <a:off x="9020370" y="3498197"/>
            <a:ext cx="1422078" cy="461665"/>
          </a:xfrm>
          <a:prstGeom prst="rect">
            <a:avLst/>
          </a:prstGeom>
          <a:noFill/>
        </p:spPr>
        <p:txBody>
          <a:bodyPr wrap="square">
            <a:spAutoFit/>
          </a:bodyPr>
          <a:lstStyle/>
          <a:p>
            <a:r>
              <a:rPr lang="zh-CN" altLang="en-US" sz="2400" dirty="0">
                <a:ea typeface="黑体" panose="02010609060101010101" pitchFamily="49" charset="-122"/>
              </a:rPr>
              <a:t>模拟数据</a:t>
            </a:r>
            <a:endParaRPr lang="zh-CN" altLang="en-US"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4E7E76D-74D8-409F-8336-F31A051CC282}"/>
              </a:ext>
            </a:extLst>
          </p:cNvPr>
          <p:cNvSpPr txBox="1"/>
          <p:nvPr/>
        </p:nvSpPr>
        <p:spPr>
          <a:xfrm>
            <a:off x="9094723" y="5916726"/>
            <a:ext cx="1422078" cy="461665"/>
          </a:xfrm>
          <a:prstGeom prst="rect">
            <a:avLst/>
          </a:prstGeom>
          <a:noFill/>
        </p:spPr>
        <p:txBody>
          <a:bodyPr wrap="square">
            <a:spAutoFit/>
          </a:bodyPr>
          <a:lstStyle/>
          <a:p>
            <a:r>
              <a:rPr lang="zh-CN" altLang="en-US" sz="2400" dirty="0">
                <a:ea typeface="黑体" panose="02010609060101010101" pitchFamily="49" charset="-122"/>
              </a:rPr>
              <a:t>数字数据</a:t>
            </a:r>
            <a:endParaRPr lang="zh-CN" altLang="en-US" sz="2400" dirty="0">
              <a:latin typeface="微软雅黑" panose="020B0503020204020204" pitchFamily="34" charset="-122"/>
              <a:ea typeface="微软雅黑" panose="020B0503020204020204" pitchFamily="34" charset="-122"/>
            </a:endParaRPr>
          </a:p>
        </p:txBody>
      </p:sp>
      <p:sp>
        <p:nvSpPr>
          <p:cNvPr id="17" name="内容占位符 2">
            <a:extLst>
              <a:ext uri="{FF2B5EF4-FFF2-40B4-BE49-F238E27FC236}">
                <a16:creationId xmlns:a16="http://schemas.microsoft.com/office/drawing/2014/main" id="{755B6D5D-7B84-4906-A7BE-184D03AE3AB6}"/>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信息与数据</a:t>
            </a:r>
          </a:p>
        </p:txBody>
      </p:sp>
      <p:sp>
        <p:nvSpPr>
          <p:cNvPr id="16" name="文本框 15">
            <a:extLst>
              <a:ext uri="{FF2B5EF4-FFF2-40B4-BE49-F238E27FC236}">
                <a16:creationId xmlns:a16="http://schemas.microsoft.com/office/drawing/2014/main" id="{39E306AA-B4C2-4072-889A-6423760DFB29}"/>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9806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96726724-6275-40AF-94B0-B009C4088BB5}"/>
              </a:ext>
            </a:extLst>
          </p:cNvPr>
          <p:cNvSpPr txBox="1">
            <a:spLocks noChangeArrowheads="1"/>
          </p:cNvSpPr>
          <p:nvPr/>
        </p:nvSpPr>
        <p:spPr>
          <a:xfrm>
            <a:off x="567122" y="1290305"/>
            <a:ext cx="6951264" cy="52984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100"/>
              </a:lnSpc>
            </a:pPr>
            <a:r>
              <a:rPr lang="zh-CN" altLang="en-US" sz="2400" dirty="0">
                <a:latin typeface="微软雅黑" panose="020B0503020204020204" pitchFamily="34" charset="-122"/>
                <a:ea typeface="微软雅黑" panose="020B0503020204020204" pitchFamily="34" charset="-122"/>
              </a:rPr>
              <a:t>通信系统中的电信号有模拟信号和数字信号，而数据又有模拟数据和数字数据</a:t>
            </a:r>
          </a:p>
          <a:p>
            <a:pPr>
              <a:lnSpc>
                <a:spcPts val="3100"/>
              </a:lnSpc>
            </a:pPr>
            <a:r>
              <a:rPr lang="zh-CN" altLang="en-US" sz="2400" dirty="0">
                <a:latin typeface="微软雅黑" panose="020B0503020204020204" pitchFamily="34" charset="-122"/>
                <a:ea typeface="微软雅黑" panose="020B0503020204020204" pitchFamily="34" charset="-122"/>
              </a:rPr>
              <a:t>无论是模拟数据还是数字数据都能编码成模拟信号或数字信号</a:t>
            </a:r>
            <a:endParaRPr lang="en-US" altLang="zh-CN" sz="2400" dirty="0">
              <a:latin typeface="微软雅黑" panose="020B0503020204020204" pitchFamily="34" charset="-122"/>
              <a:ea typeface="微软雅黑" panose="020B0503020204020204" pitchFamily="34" charset="-122"/>
            </a:endParaRPr>
          </a:p>
          <a:p>
            <a:pPr>
              <a:lnSpc>
                <a:spcPts val="3100"/>
              </a:lnSpc>
            </a:pPr>
            <a:r>
              <a:rPr lang="zh-CN" altLang="en-US" sz="2400" dirty="0">
                <a:latin typeface="微软雅黑" panose="020B0503020204020204" pitchFamily="34" charset="-122"/>
                <a:ea typeface="微软雅黑" panose="020B0503020204020204" pitchFamily="34" charset="-122"/>
              </a:rPr>
              <a:t>选择何种编码方式取决于需满足的要求和可能提供的传输媒体和通信设施</a:t>
            </a:r>
          </a:p>
          <a:p>
            <a:pPr>
              <a:lnSpc>
                <a:spcPts val="3100"/>
              </a:lnSpc>
            </a:pPr>
            <a:r>
              <a:rPr lang="zh-CN" altLang="en-US" sz="2400" dirty="0">
                <a:latin typeface="微软雅黑" panose="020B0503020204020204" pitchFamily="34" charset="-122"/>
                <a:ea typeface="微软雅黑" panose="020B0503020204020204" pitchFamily="34" charset="-122"/>
              </a:rPr>
              <a:t>数据和信号的四种组合：</a:t>
            </a:r>
          </a:p>
          <a:p>
            <a:pPr lvl="1">
              <a:lnSpc>
                <a:spcPts val="3100"/>
              </a:lnSpc>
            </a:pPr>
            <a:r>
              <a:rPr lang="zh-CN" altLang="en-US" sz="2000" dirty="0">
                <a:latin typeface="微软雅黑" panose="020B0503020204020204" pitchFamily="34" charset="-122"/>
                <a:ea typeface="微软雅黑" panose="020B0503020204020204" pitchFamily="34" charset="-122"/>
              </a:rPr>
              <a:t>数字数据，数字信号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表示</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负电平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正电平，</a:t>
            </a:r>
            <a:r>
              <a:rPr lang="zh-CN" altLang="zh-CN" sz="2000" dirty="0">
                <a:latin typeface="微软雅黑" panose="020B0503020204020204" pitchFamily="34" charset="-122"/>
                <a:ea typeface="微软雅黑" panose="020B0503020204020204" pitchFamily="34" charset="-122"/>
              </a:rPr>
              <a:t>一串离散的、非连续的电压脉冲序列</a:t>
            </a:r>
            <a:r>
              <a:rPr lang="en-US" altLang="zh-CN" sz="2000" dirty="0">
                <a:latin typeface="微软雅黑" panose="020B0503020204020204" pitchFamily="34" charset="-122"/>
                <a:ea typeface="微软雅黑" panose="020B0503020204020204" pitchFamily="34" charset="-122"/>
              </a:rPr>
              <a:t>)</a:t>
            </a:r>
          </a:p>
          <a:p>
            <a:pPr lvl="1">
              <a:lnSpc>
                <a:spcPts val="3100"/>
              </a:lnSpc>
            </a:pPr>
            <a:r>
              <a:rPr lang="zh-CN" altLang="en-US" sz="2000" dirty="0">
                <a:latin typeface="微软雅黑" panose="020B0503020204020204" pitchFamily="34" charset="-122"/>
                <a:ea typeface="微软雅黑" panose="020B0503020204020204" pitchFamily="34" charset="-122"/>
              </a:rPr>
              <a:t>数字数据，模拟信号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ASK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FSK</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PSK)</a:t>
            </a:r>
          </a:p>
          <a:p>
            <a:pPr lvl="1">
              <a:lnSpc>
                <a:spcPts val="3100"/>
              </a:lnSpc>
            </a:pPr>
            <a:r>
              <a:rPr lang="zh-CN" altLang="en-US" sz="2000" dirty="0">
                <a:latin typeface="微软雅黑" panose="020B0503020204020204" pitchFamily="34" charset="-122"/>
                <a:ea typeface="微软雅黑" panose="020B0503020204020204" pitchFamily="34" charset="-122"/>
              </a:rPr>
              <a:t>模拟数据，数字信号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如话音信号的</a:t>
            </a:r>
            <a:r>
              <a:rPr lang="en-US" altLang="zh-CN" sz="2000" dirty="0">
                <a:latin typeface="微软雅黑" panose="020B0503020204020204" pitchFamily="34" charset="-122"/>
                <a:ea typeface="微软雅黑" panose="020B0503020204020204" pitchFamily="34" charset="-122"/>
              </a:rPr>
              <a:t>PCM</a:t>
            </a:r>
            <a:r>
              <a:rPr lang="zh-CN" altLang="en-US" sz="2000" dirty="0">
                <a:latin typeface="微软雅黑" panose="020B0503020204020204" pitchFamily="34" charset="-122"/>
                <a:ea typeface="微软雅黑" panose="020B0503020204020204" pitchFamily="34" charset="-122"/>
              </a:rPr>
              <a:t>调制</a:t>
            </a:r>
            <a:r>
              <a:rPr lang="en-US" altLang="zh-CN" sz="2000" dirty="0">
                <a:latin typeface="微软雅黑" panose="020B0503020204020204" pitchFamily="34" charset="-122"/>
                <a:ea typeface="微软雅黑" panose="020B0503020204020204" pitchFamily="34" charset="-122"/>
              </a:rPr>
              <a:t>)</a:t>
            </a:r>
          </a:p>
          <a:p>
            <a:pPr lvl="1">
              <a:lnSpc>
                <a:spcPts val="3100"/>
              </a:lnSpc>
            </a:pPr>
            <a:r>
              <a:rPr lang="zh-CN" altLang="en-US" sz="2000" dirty="0">
                <a:latin typeface="微软雅黑" panose="020B0503020204020204" pitchFamily="34" charset="-122"/>
                <a:ea typeface="微软雅黑" panose="020B0503020204020204" pitchFamily="34" charset="-122"/>
              </a:rPr>
              <a:t>模拟数据，模拟信号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AM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FM</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PM)</a:t>
            </a:r>
          </a:p>
        </p:txBody>
      </p:sp>
      <p:sp>
        <p:nvSpPr>
          <p:cNvPr id="9" name="内容占位符 2">
            <a:extLst>
              <a:ext uri="{FF2B5EF4-FFF2-40B4-BE49-F238E27FC236}">
                <a16:creationId xmlns:a16="http://schemas.microsoft.com/office/drawing/2014/main" id="{E02BAD03-6FBE-4C3F-8C7B-67E71F8AE79F}"/>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数据的信号表示</a:t>
            </a:r>
          </a:p>
        </p:txBody>
      </p:sp>
      <p:sp>
        <p:nvSpPr>
          <p:cNvPr id="7" name="灯片编号占位符 3">
            <a:extLst>
              <a:ext uri="{FF2B5EF4-FFF2-40B4-BE49-F238E27FC236}">
                <a16:creationId xmlns:a16="http://schemas.microsoft.com/office/drawing/2014/main" id="{5A187A89-2A41-41D0-9523-C828C3866DD1}"/>
              </a:ext>
            </a:extLst>
          </p:cNvPr>
          <p:cNvSpPr>
            <a:spLocks noGrp="1"/>
          </p:cNvSpPr>
          <p:nvPr>
            <p:ph type="sldNum" sz="quarter" idx="12"/>
          </p:nvPr>
        </p:nvSpPr>
        <p:spPr>
          <a:xfrm>
            <a:off x="9113693" y="6599338"/>
            <a:ext cx="2743200" cy="365125"/>
          </a:xfrm>
        </p:spPr>
        <p:txBody>
          <a:bodyPr/>
          <a:lstStyle/>
          <a:p>
            <a:fld id="{8D4D1E41-7A09-AB4A-A4E1-09765ADA2698}" type="slidenum">
              <a:rPr kumimoji="1" lang="zh-CN" altLang="en-US" smtClean="0"/>
              <a:t>34</a:t>
            </a:fld>
            <a:endParaRPr kumimoji="1" lang="zh-CN" altLang="en-US" dirty="0"/>
          </a:p>
        </p:txBody>
      </p:sp>
      <p:pic>
        <p:nvPicPr>
          <p:cNvPr id="1026" name="Picture 2">
            <a:extLst>
              <a:ext uri="{FF2B5EF4-FFF2-40B4-BE49-F238E27FC236}">
                <a16:creationId xmlns:a16="http://schemas.microsoft.com/office/drawing/2014/main" id="{69BDD100-4B33-49CD-8A90-55C78AE40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387" y="1409388"/>
            <a:ext cx="4540592" cy="1892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51C173-B9FA-412F-A814-90B241BC47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07"/>
          <a:stretch/>
        </p:blipFill>
        <p:spPr bwMode="auto">
          <a:xfrm>
            <a:off x="7518386" y="3374511"/>
            <a:ext cx="4540591" cy="154748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8641847-E090-4657-AC77-F66A4FD765D7}"/>
              </a:ext>
            </a:extLst>
          </p:cNvPr>
          <p:cNvSpPr txBox="1"/>
          <p:nvPr/>
        </p:nvSpPr>
        <p:spPr>
          <a:xfrm>
            <a:off x="0" y="6498362"/>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5984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a:extLst>
              <a:ext uri="{FF2B5EF4-FFF2-40B4-BE49-F238E27FC236}">
                <a16:creationId xmlns:a16="http://schemas.microsoft.com/office/drawing/2014/main" id="{E4FC70D7-B4EC-42FB-9224-FF2FF3F68272}"/>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传输方式</a:t>
            </a:r>
          </a:p>
        </p:txBody>
      </p:sp>
      <p:sp>
        <p:nvSpPr>
          <p:cNvPr id="8" name="Rectangle 3">
            <a:extLst>
              <a:ext uri="{FF2B5EF4-FFF2-40B4-BE49-F238E27FC236}">
                <a16:creationId xmlns:a16="http://schemas.microsoft.com/office/drawing/2014/main" id="{69030193-6905-4041-B426-B877AE48A76B}"/>
              </a:ext>
            </a:extLst>
          </p:cNvPr>
          <p:cNvSpPr txBox="1">
            <a:spLocks noChangeArrowheads="1"/>
          </p:cNvSpPr>
          <p:nvPr/>
        </p:nvSpPr>
        <p:spPr>
          <a:xfrm>
            <a:off x="554834" y="1501646"/>
            <a:ext cx="7949000" cy="48787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5B307E"/>
                </a:solidFill>
                <a:latin typeface="微软雅黑" panose="020B0503020204020204" pitchFamily="34" charset="-122"/>
                <a:ea typeface="微软雅黑" panose="020B0503020204020204" pitchFamily="34" charset="-122"/>
              </a:rPr>
              <a:t>数字通信和模拟通信</a:t>
            </a:r>
            <a:endParaRPr lang="en-US" altLang="zh-CN" dirty="0">
              <a:solidFill>
                <a:srgbClr val="5B307E"/>
              </a:solidFill>
              <a:latin typeface="黑体" panose="02010609060101010101" pitchFamily="49" charset="-122"/>
              <a:ea typeface="黑体" panose="02010609060101010101" pitchFamily="49" charset="-122"/>
            </a:endParaRPr>
          </a:p>
          <a:p>
            <a:pPr lvl="1">
              <a:lnSpc>
                <a:spcPct val="110000"/>
              </a:lnSpc>
            </a:pPr>
            <a:r>
              <a:rPr lang="zh-CN" altLang="en-US" dirty="0">
                <a:latin typeface="微软雅黑" panose="020B0503020204020204" pitchFamily="34" charset="-122"/>
                <a:ea typeface="微软雅黑" panose="020B0503020204020204" pitchFamily="34" charset="-122"/>
              </a:rPr>
              <a:t>以模拟信号来传送消息的通信方式称为模拟通信，而传输模拟信号的通信系统称为模拟通信系统</a:t>
            </a:r>
          </a:p>
          <a:p>
            <a:pPr lvl="1">
              <a:lnSpc>
                <a:spcPct val="110000"/>
              </a:lnSpc>
            </a:pPr>
            <a:r>
              <a:rPr lang="zh-CN" altLang="en-US" dirty="0">
                <a:latin typeface="微软雅黑" panose="020B0503020204020204" pitchFamily="34" charset="-122"/>
                <a:ea typeface="微软雅黑" panose="020B0503020204020204" pitchFamily="34" charset="-122"/>
              </a:rPr>
              <a:t>以数字信号来传送消息的通信方式称为数字通信，而传输数字信号的通信方式称为数字通信系统</a:t>
            </a:r>
          </a:p>
          <a:p>
            <a:pPr lvl="1">
              <a:lnSpc>
                <a:spcPct val="110000"/>
              </a:lnSpc>
            </a:pPr>
            <a:r>
              <a:rPr lang="zh-CN" altLang="en-US" dirty="0">
                <a:latin typeface="微软雅黑" panose="020B0503020204020204" pitchFamily="34" charset="-122"/>
                <a:ea typeface="微软雅黑" panose="020B0503020204020204" pitchFamily="34" charset="-122"/>
              </a:rPr>
              <a:t>模拟信号和数字信号在传输过程中可以相互变换，即</a:t>
            </a:r>
            <a:r>
              <a:rPr lang="en-US" altLang="zh-CN" dirty="0">
                <a:latin typeface="微软雅黑" panose="020B0503020204020204" pitchFamily="34" charset="-122"/>
                <a:ea typeface="微软雅黑" panose="020B0503020204020204" pitchFamily="34" charset="-122"/>
              </a:rPr>
              <a:t>A/D</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D/A</a:t>
            </a:r>
            <a:endParaRPr lang="zh-CN" altLang="en-US"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8E29CD3A-97B6-4957-91A7-59F757C9BFF9}"/>
              </a:ext>
            </a:extLst>
          </p:cNvPr>
          <p:cNvGrpSpPr/>
          <p:nvPr/>
        </p:nvGrpSpPr>
        <p:grpSpPr>
          <a:xfrm>
            <a:off x="8582707" y="1570921"/>
            <a:ext cx="3209925" cy="1703388"/>
            <a:chOff x="3740151" y="1383363"/>
            <a:chExt cx="3209925" cy="1703388"/>
          </a:xfrm>
        </p:grpSpPr>
        <p:grpSp>
          <p:nvGrpSpPr>
            <p:cNvPr id="12" name="Group 39">
              <a:extLst>
                <a:ext uri="{FF2B5EF4-FFF2-40B4-BE49-F238E27FC236}">
                  <a16:creationId xmlns:a16="http://schemas.microsoft.com/office/drawing/2014/main" id="{1D31BF88-01AB-4AD7-BB67-E6FD1F2571FE}"/>
                </a:ext>
              </a:extLst>
            </p:cNvPr>
            <p:cNvGrpSpPr>
              <a:grpSpLocks/>
            </p:cNvGrpSpPr>
            <p:nvPr/>
          </p:nvGrpSpPr>
          <p:grpSpPr bwMode="auto">
            <a:xfrm>
              <a:off x="3740151" y="1383363"/>
              <a:ext cx="3209925" cy="1296988"/>
              <a:chOff x="839" y="1071"/>
              <a:chExt cx="2022" cy="817"/>
            </a:xfrm>
          </p:grpSpPr>
          <p:sp>
            <p:nvSpPr>
              <p:cNvPr id="38" name="Line 8">
                <a:extLst>
                  <a:ext uri="{FF2B5EF4-FFF2-40B4-BE49-F238E27FC236}">
                    <a16:creationId xmlns:a16="http://schemas.microsoft.com/office/drawing/2014/main" id="{10CC14CF-8CF3-4EE3-A8A4-E328C678138F}"/>
                  </a:ext>
                </a:extLst>
              </p:cNvPr>
              <p:cNvSpPr>
                <a:spLocks noChangeShapeType="1"/>
              </p:cNvSpPr>
              <p:nvPr/>
            </p:nvSpPr>
            <p:spPr bwMode="auto">
              <a:xfrm>
                <a:off x="1042" y="1808"/>
                <a:ext cx="1657" cy="0"/>
              </a:xfrm>
              <a:prstGeom prst="line">
                <a:avLst/>
              </a:prstGeom>
              <a:noFill/>
              <a:ln w="285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9" name="Line 9">
                <a:extLst>
                  <a:ext uri="{FF2B5EF4-FFF2-40B4-BE49-F238E27FC236}">
                    <a16:creationId xmlns:a16="http://schemas.microsoft.com/office/drawing/2014/main" id="{CE72A509-A4AF-4061-9CF6-3D8431F2CC87}"/>
                  </a:ext>
                </a:extLst>
              </p:cNvPr>
              <p:cNvSpPr>
                <a:spLocks noChangeShapeType="1"/>
              </p:cNvSpPr>
              <p:nvPr/>
            </p:nvSpPr>
            <p:spPr bwMode="auto">
              <a:xfrm flipV="1">
                <a:off x="1048" y="1207"/>
                <a:ext cx="0" cy="593"/>
              </a:xfrm>
              <a:prstGeom prst="line">
                <a:avLst/>
              </a:prstGeom>
              <a:noFill/>
              <a:ln w="285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0" name="Freeform 10">
                <a:extLst>
                  <a:ext uri="{FF2B5EF4-FFF2-40B4-BE49-F238E27FC236}">
                    <a16:creationId xmlns:a16="http://schemas.microsoft.com/office/drawing/2014/main" id="{051921C8-DECF-4C9B-B202-C1D2793A8C87}"/>
                  </a:ext>
                </a:extLst>
              </p:cNvPr>
              <p:cNvSpPr>
                <a:spLocks/>
              </p:cNvSpPr>
              <p:nvPr/>
            </p:nvSpPr>
            <p:spPr bwMode="auto">
              <a:xfrm>
                <a:off x="1180" y="1417"/>
                <a:ext cx="1267" cy="271"/>
              </a:xfrm>
              <a:custGeom>
                <a:avLst/>
                <a:gdLst>
                  <a:gd name="T0" fmla="*/ 0 w 2340"/>
                  <a:gd name="T1" fmla="*/ 0 h 676"/>
                  <a:gd name="T2" fmla="*/ 1 w 2340"/>
                  <a:gd name="T3" fmla="*/ 0 h 676"/>
                  <a:gd name="T4" fmla="*/ 1 w 2340"/>
                  <a:gd name="T5" fmla="*/ 0 h 676"/>
                  <a:gd name="T6" fmla="*/ 1 w 2340"/>
                  <a:gd name="T7" fmla="*/ 0 h 676"/>
                  <a:gd name="T8" fmla="*/ 1 w 2340"/>
                  <a:gd name="T9" fmla="*/ 0 h 676"/>
                  <a:gd name="T10" fmla="*/ 1 w 2340"/>
                  <a:gd name="T11" fmla="*/ 0 h 676"/>
                  <a:gd name="T12" fmla="*/ 1 w 2340"/>
                  <a:gd name="T13" fmla="*/ 0 h 676"/>
                  <a:gd name="T14" fmla="*/ 1 w 2340"/>
                  <a:gd name="T15" fmla="*/ 0 h 676"/>
                  <a:gd name="T16" fmla="*/ 1 w 2340"/>
                  <a:gd name="T17" fmla="*/ 0 h 6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676"/>
                  <a:gd name="T29" fmla="*/ 2340 w 2340"/>
                  <a:gd name="T30" fmla="*/ 676 h 6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676">
                    <a:moveTo>
                      <a:pt x="0" y="494"/>
                    </a:moveTo>
                    <a:cubicBezTo>
                      <a:pt x="60" y="325"/>
                      <a:pt x="120" y="156"/>
                      <a:pt x="180" y="182"/>
                    </a:cubicBezTo>
                    <a:cubicBezTo>
                      <a:pt x="240" y="208"/>
                      <a:pt x="270" y="676"/>
                      <a:pt x="360" y="650"/>
                    </a:cubicBezTo>
                    <a:cubicBezTo>
                      <a:pt x="450" y="624"/>
                      <a:pt x="630" y="52"/>
                      <a:pt x="720" y="26"/>
                    </a:cubicBezTo>
                    <a:cubicBezTo>
                      <a:pt x="810" y="0"/>
                      <a:pt x="810" y="468"/>
                      <a:pt x="900" y="494"/>
                    </a:cubicBezTo>
                    <a:cubicBezTo>
                      <a:pt x="990" y="520"/>
                      <a:pt x="1140" y="182"/>
                      <a:pt x="1260" y="182"/>
                    </a:cubicBezTo>
                    <a:cubicBezTo>
                      <a:pt x="1380" y="182"/>
                      <a:pt x="1500" y="494"/>
                      <a:pt x="1620" y="494"/>
                    </a:cubicBezTo>
                    <a:cubicBezTo>
                      <a:pt x="1740" y="494"/>
                      <a:pt x="1860" y="208"/>
                      <a:pt x="1980" y="182"/>
                    </a:cubicBezTo>
                    <a:cubicBezTo>
                      <a:pt x="2100" y="156"/>
                      <a:pt x="2280" y="312"/>
                      <a:pt x="2340" y="338"/>
                    </a:cubicBez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Text Box 11">
                <a:extLst>
                  <a:ext uri="{FF2B5EF4-FFF2-40B4-BE49-F238E27FC236}">
                    <a16:creationId xmlns:a16="http://schemas.microsoft.com/office/drawing/2014/main" id="{7751ABC9-CC54-4AA7-9567-6948CA0CB6C8}"/>
                  </a:ext>
                </a:extLst>
              </p:cNvPr>
              <p:cNvSpPr txBox="1">
                <a:spLocks noChangeArrowheads="1"/>
              </p:cNvSpPr>
              <p:nvPr/>
            </p:nvSpPr>
            <p:spPr bwMode="auto">
              <a:xfrm>
                <a:off x="2666"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42" name="Text Box 12">
                <a:extLst>
                  <a:ext uri="{FF2B5EF4-FFF2-40B4-BE49-F238E27FC236}">
                    <a16:creationId xmlns:a16="http://schemas.microsoft.com/office/drawing/2014/main" id="{D4A3DEC2-087E-4CAD-B2A6-F3DB377BDC87}"/>
                  </a:ext>
                </a:extLst>
              </p:cNvPr>
              <p:cNvSpPr txBox="1">
                <a:spLocks noChangeArrowheads="1"/>
              </p:cNvSpPr>
              <p:nvPr/>
            </p:nvSpPr>
            <p:spPr bwMode="auto">
              <a:xfrm>
                <a:off x="839" y="1071"/>
                <a:ext cx="22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grpSp>
        <p:sp>
          <p:nvSpPr>
            <p:cNvPr id="15" name="Text Box 36">
              <a:extLst>
                <a:ext uri="{FF2B5EF4-FFF2-40B4-BE49-F238E27FC236}">
                  <a16:creationId xmlns:a16="http://schemas.microsoft.com/office/drawing/2014/main" id="{96F08F34-AF70-45B2-ADFA-427F1979D0E8}"/>
                </a:ext>
              </a:extLst>
            </p:cNvPr>
            <p:cNvSpPr txBox="1">
              <a:spLocks noChangeArrowheads="1"/>
            </p:cNvSpPr>
            <p:nvPr/>
          </p:nvSpPr>
          <p:spPr bwMode="auto">
            <a:xfrm>
              <a:off x="4838701" y="2789888"/>
              <a:ext cx="1206500" cy="296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a:ea typeface="黑体" panose="02010609060101010101" pitchFamily="49" charset="-122"/>
                </a:rPr>
                <a:t>模拟信号</a:t>
              </a:r>
            </a:p>
          </p:txBody>
        </p:sp>
      </p:grpSp>
      <p:grpSp>
        <p:nvGrpSpPr>
          <p:cNvPr id="2" name="组合 1">
            <a:extLst>
              <a:ext uri="{FF2B5EF4-FFF2-40B4-BE49-F238E27FC236}">
                <a16:creationId xmlns:a16="http://schemas.microsoft.com/office/drawing/2014/main" id="{11098FF9-8849-438A-9AD9-B5CACD9770BA}"/>
              </a:ext>
            </a:extLst>
          </p:cNvPr>
          <p:cNvGrpSpPr/>
          <p:nvPr/>
        </p:nvGrpSpPr>
        <p:grpSpPr>
          <a:xfrm>
            <a:off x="8741229" y="4332484"/>
            <a:ext cx="3094265" cy="1595438"/>
            <a:chOff x="7165976" y="1491313"/>
            <a:chExt cx="3559175" cy="1595438"/>
          </a:xfrm>
        </p:grpSpPr>
        <p:grpSp>
          <p:nvGrpSpPr>
            <p:cNvPr id="13" name="Group 38">
              <a:extLst>
                <a:ext uri="{FF2B5EF4-FFF2-40B4-BE49-F238E27FC236}">
                  <a16:creationId xmlns:a16="http://schemas.microsoft.com/office/drawing/2014/main" id="{9EFAC339-B5A4-473D-908C-05EA2B0E6028}"/>
                </a:ext>
              </a:extLst>
            </p:cNvPr>
            <p:cNvGrpSpPr>
              <a:grpSpLocks/>
            </p:cNvGrpSpPr>
            <p:nvPr/>
          </p:nvGrpSpPr>
          <p:grpSpPr bwMode="auto">
            <a:xfrm>
              <a:off x="7165976" y="1491313"/>
              <a:ext cx="3559175" cy="1189038"/>
              <a:chOff x="2906" y="1139"/>
              <a:chExt cx="2242" cy="749"/>
            </a:xfrm>
          </p:grpSpPr>
          <p:sp>
            <p:nvSpPr>
              <p:cNvPr id="17" name="Text Box 13">
                <a:extLst>
                  <a:ext uri="{FF2B5EF4-FFF2-40B4-BE49-F238E27FC236}">
                    <a16:creationId xmlns:a16="http://schemas.microsoft.com/office/drawing/2014/main" id="{42AFC8BA-8775-425D-BCBF-D12692B29F9A}"/>
                  </a:ext>
                </a:extLst>
              </p:cNvPr>
              <p:cNvSpPr txBox="1">
                <a:spLocks noChangeArrowheads="1"/>
              </p:cNvSpPr>
              <p:nvPr/>
            </p:nvSpPr>
            <p:spPr bwMode="auto">
              <a:xfrm>
                <a:off x="2906" y="1139"/>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sp>
            <p:nvSpPr>
              <p:cNvPr id="18" name="Line 15">
                <a:extLst>
                  <a:ext uri="{FF2B5EF4-FFF2-40B4-BE49-F238E27FC236}">
                    <a16:creationId xmlns:a16="http://schemas.microsoft.com/office/drawing/2014/main" id="{75ABCF03-0E7B-4505-8262-EA8453143860}"/>
                  </a:ext>
                </a:extLst>
              </p:cNvPr>
              <p:cNvSpPr>
                <a:spLocks noChangeShapeType="1"/>
              </p:cNvSpPr>
              <p:nvPr/>
            </p:nvSpPr>
            <p:spPr bwMode="auto">
              <a:xfrm flipV="1">
                <a:off x="3101" y="1808"/>
                <a:ext cx="1870" cy="0"/>
              </a:xfrm>
              <a:prstGeom prst="line">
                <a:avLst/>
              </a:prstGeom>
              <a:noFill/>
              <a:ln w="285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6">
                <a:extLst>
                  <a:ext uri="{FF2B5EF4-FFF2-40B4-BE49-F238E27FC236}">
                    <a16:creationId xmlns:a16="http://schemas.microsoft.com/office/drawing/2014/main" id="{E008148E-A4D7-46AF-85AE-855F5257AD28}"/>
                  </a:ext>
                </a:extLst>
              </p:cNvPr>
              <p:cNvSpPr>
                <a:spLocks noChangeShapeType="1"/>
              </p:cNvSpPr>
              <p:nvPr/>
            </p:nvSpPr>
            <p:spPr bwMode="auto">
              <a:xfrm flipV="1">
                <a:off x="3099" y="1213"/>
                <a:ext cx="0" cy="593"/>
              </a:xfrm>
              <a:prstGeom prst="line">
                <a:avLst/>
              </a:prstGeom>
              <a:noFill/>
              <a:ln w="2857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dirty="0"/>
              </a:p>
            </p:txBody>
          </p:sp>
          <p:sp>
            <p:nvSpPr>
              <p:cNvPr id="20" name="Text Box 17">
                <a:extLst>
                  <a:ext uri="{FF2B5EF4-FFF2-40B4-BE49-F238E27FC236}">
                    <a16:creationId xmlns:a16="http://schemas.microsoft.com/office/drawing/2014/main" id="{42DEC59F-C230-4B67-B8CA-2041F5B2F386}"/>
                  </a:ext>
                </a:extLst>
              </p:cNvPr>
              <p:cNvSpPr txBox="1">
                <a:spLocks noChangeArrowheads="1"/>
              </p:cNvSpPr>
              <p:nvPr/>
            </p:nvSpPr>
            <p:spPr bwMode="auto">
              <a:xfrm>
                <a:off x="4953"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21" name="Line 18">
                <a:extLst>
                  <a:ext uri="{FF2B5EF4-FFF2-40B4-BE49-F238E27FC236}">
                    <a16:creationId xmlns:a16="http://schemas.microsoft.com/office/drawing/2014/main" id="{A98A60B2-5CB6-4D8C-9627-64B1BCC62767}"/>
                  </a:ext>
                </a:extLst>
              </p:cNvPr>
              <p:cNvSpPr>
                <a:spLocks noChangeShapeType="1"/>
              </p:cNvSpPr>
              <p:nvPr/>
            </p:nvSpPr>
            <p:spPr bwMode="auto">
              <a:xfrm>
                <a:off x="3093" y="1808"/>
                <a:ext cx="19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9">
                <a:extLst>
                  <a:ext uri="{FF2B5EF4-FFF2-40B4-BE49-F238E27FC236}">
                    <a16:creationId xmlns:a16="http://schemas.microsoft.com/office/drawing/2014/main" id="{916E4B0E-0904-4A37-8BB8-767902A03ED8}"/>
                  </a:ext>
                </a:extLst>
              </p:cNvPr>
              <p:cNvSpPr>
                <a:spLocks noChangeShapeType="1"/>
              </p:cNvSpPr>
              <p:nvPr/>
            </p:nvSpPr>
            <p:spPr bwMode="auto">
              <a:xfrm>
                <a:off x="3288" y="1560"/>
                <a:ext cx="1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0">
                <a:extLst>
                  <a:ext uri="{FF2B5EF4-FFF2-40B4-BE49-F238E27FC236}">
                    <a16:creationId xmlns:a16="http://schemas.microsoft.com/office/drawing/2014/main" id="{10322BC3-7F45-4B3A-B904-47A50264DE14}"/>
                  </a:ext>
                </a:extLst>
              </p:cNvPr>
              <p:cNvSpPr>
                <a:spLocks noChangeShapeType="1"/>
              </p:cNvSpPr>
              <p:nvPr/>
            </p:nvSpPr>
            <p:spPr bwMode="auto">
              <a:xfrm>
                <a:off x="3467" y="1808"/>
                <a:ext cx="19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1">
                <a:extLst>
                  <a:ext uri="{FF2B5EF4-FFF2-40B4-BE49-F238E27FC236}">
                    <a16:creationId xmlns:a16="http://schemas.microsoft.com/office/drawing/2014/main" id="{04B833B2-D42D-4420-B317-5BC98D1BE2DE}"/>
                  </a:ext>
                </a:extLst>
              </p:cNvPr>
              <p:cNvSpPr>
                <a:spLocks noChangeShapeType="1"/>
              </p:cNvSpPr>
              <p:nvPr/>
            </p:nvSpPr>
            <p:spPr bwMode="auto">
              <a:xfrm>
                <a:off x="3662" y="1566"/>
                <a:ext cx="1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2">
                <a:extLst>
                  <a:ext uri="{FF2B5EF4-FFF2-40B4-BE49-F238E27FC236}">
                    <a16:creationId xmlns:a16="http://schemas.microsoft.com/office/drawing/2014/main" id="{700AFD96-1118-4A6A-A1DD-E00ED2AB4665}"/>
                  </a:ext>
                </a:extLst>
              </p:cNvPr>
              <p:cNvSpPr>
                <a:spLocks noChangeShapeType="1"/>
              </p:cNvSpPr>
              <p:nvPr/>
            </p:nvSpPr>
            <p:spPr bwMode="auto">
              <a:xfrm>
                <a:off x="3288" y="1559"/>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3">
                <a:extLst>
                  <a:ext uri="{FF2B5EF4-FFF2-40B4-BE49-F238E27FC236}">
                    <a16:creationId xmlns:a16="http://schemas.microsoft.com/office/drawing/2014/main" id="{80668FB8-B708-4144-9075-D9400AB1AAF9}"/>
                  </a:ext>
                </a:extLst>
              </p:cNvPr>
              <p:cNvSpPr>
                <a:spLocks noChangeShapeType="1"/>
              </p:cNvSpPr>
              <p:nvPr/>
            </p:nvSpPr>
            <p:spPr bwMode="auto">
              <a:xfrm>
                <a:off x="3475" y="1558"/>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27" name="Line 24">
                <a:extLst>
                  <a:ext uri="{FF2B5EF4-FFF2-40B4-BE49-F238E27FC236}">
                    <a16:creationId xmlns:a16="http://schemas.microsoft.com/office/drawing/2014/main" id="{F1AA89A5-219D-4581-876D-69166EDEC789}"/>
                  </a:ext>
                </a:extLst>
              </p:cNvPr>
              <p:cNvSpPr>
                <a:spLocks noChangeShapeType="1"/>
              </p:cNvSpPr>
              <p:nvPr/>
            </p:nvSpPr>
            <p:spPr bwMode="auto">
              <a:xfrm>
                <a:off x="3848" y="1564"/>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5">
                <a:extLst>
                  <a:ext uri="{FF2B5EF4-FFF2-40B4-BE49-F238E27FC236}">
                    <a16:creationId xmlns:a16="http://schemas.microsoft.com/office/drawing/2014/main" id="{EC6FD9CE-51B8-4A23-B10E-8AE77AA9632A}"/>
                  </a:ext>
                </a:extLst>
              </p:cNvPr>
              <p:cNvSpPr>
                <a:spLocks noChangeShapeType="1"/>
              </p:cNvSpPr>
              <p:nvPr/>
            </p:nvSpPr>
            <p:spPr bwMode="auto">
              <a:xfrm>
                <a:off x="3662" y="1564"/>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26">
                <a:extLst>
                  <a:ext uri="{FF2B5EF4-FFF2-40B4-BE49-F238E27FC236}">
                    <a16:creationId xmlns:a16="http://schemas.microsoft.com/office/drawing/2014/main" id="{AA3B2F5F-D3B7-4FEA-B708-85403FBB4A32}"/>
                  </a:ext>
                </a:extLst>
              </p:cNvPr>
              <p:cNvGrpSpPr>
                <a:grpSpLocks/>
              </p:cNvGrpSpPr>
              <p:nvPr/>
            </p:nvGrpSpPr>
            <p:grpSpPr bwMode="auto">
              <a:xfrm>
                <a:off x="3848" y="1808"/>
                <a:ext cx="390" cy="0"/>
                <a:chOff x="8592" y="10875"/>
                <a:chExt cx="720" cy="0"/>
              </a:xfrm>
            </p:grpSpPr>
            <p:sp>
              <p:nvSpPr>
                <p:cNvPr id="36" name="Line 27">
                  <a:extLst>
                    <a:ext uri="{FF2B5EF4-FFF2-40B4-BE49-F238E27FC236}">
                      <a16:creationId xmlns:a16="http://schemas.microsoft.com/office/drawing/2014/main" id="{0F0443BC-3067-4ED0-B7AA-7C5BD7F2F004}"/>
                    </a:ext>
                  </a:extLst>
                </p:cNvPr>
                <p:cNvSpPr>
                  <a:spLocks noChangeShapeType="1"/>
                </p:cNvSpPr>
                <p:nvPr/>
              </p:nvSpPr>
              <p:spPr bwMode="auto">
                <a:xfrm>
                  <a:off x="8592" y="10875"/>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8">
                  <a:extLst>
                    <a:ext uri="{FF2B5EF4-FFF2-40B4-BE49-F238E27FC236}">
                      <a16:creationId xmlns:a16="http://schemas.microsoft.com/office/drawing/2014/main" id="{C03DC6B3-3E09-40C2-947D-D183F3CD97DE}"/>
                    </a:ext>
                  </a:extLst>
                </p:cNvPr>
                <p:cNvSpPr>
                  <a:spLocks noChangeShapeType="1"/>
                </p:cNvSpPr>
                <p:nvPr/>
              </p:nvSpPr>
              <p:spPr bwMode="auto">
                <a:xfrm>
                  <a:off x="8952" y="10875"/>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 name="Line 29">
                <a:extLst>
                  <a:ext uri="{FF2B5EF4-FFF2-40B4-BE49-F238E27FC236}">
                    <a16:creationId xmlns:a16="http://schemas.microsoft.com/office/drawing/2014/main" id="{D3AC4819-4D3B-4090-8490-374252B360F3}"/>
                  </a:ext>
                </a:extLst>
              </p:cNvPr>
              <p:cNvSpPr>
                <a:spLocks noChangeShapeType="1"/>
              </p:cNvSpPr>
              <p:nvPr/>
            </p:nvSpPr>
            <p:spPr bwMode="auto">
              <a:xfrm>
                <a:off x="4620" y="1566"/>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0">
                <a:extLst>
                  <a:ext uri="{FF2B5EF4-FFF2-40B4-BE49-F238E27FC236}">
                    <a16:creationId xmlns:a16="http://schemas.microsoft.com/office/drawing/2014/main" id="{6A5FBA2D-6AEB-4DB4-9BD9-558F487912E0}"/>
                  </a:ext>
                </a:extLst>
              </p:cNvPr>
              <p:cNvSpPr>
                <a:spLocks noChangeShapeType="1"/>
              </p:cNvSpPr>
              <p:nvPr/>
            </p:nvSpPr>
            <p:spPr bwMode="auto">
              <a:xfrm>
                <a:off x="4238" y="1560"/>
                <a:ext cx="0" cy="2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31">
                <a:extLst>
                  <a:ext uri="{FF2B5EF4-FFF2-40B4-BE49-F238E27FC236}">
                    <a16:creationId xmlns:a16="http://schemas.microsoft.com/office/drawing/2014/main" id="{52E58AEC-FF80-4840-85DB-5C9D2E7EEB40}"/>
                  </a:ext>
                </a:extLst>
              </p:cNvPr>
              <p:cNvGrpSpPr>
                <a:grpSpLocks/>
              </p:cNvGrpSpPr>
              <p:nvPr/>
            </p:nvGrpSpPr>
            <p:grpSpPr bwMode="auto">
              <a:xfrm>
                <a:off x="4238" y="1566"/>
                <a:ext cx="390" cy="0"/>
                <a:chOff x="8592" y="10875"/>
                <a:chExt cx="720" cy="0"/>
              </a:xfrm>
            </p:grpSpPr>
            <p:sp>
              <p:nvSpPr>
                <p:cNvPr id="34" name="Line 32">
                  <a:extLst>
                    <a:ext uri="{FF2B5EF4-FFF2-40B4-BE49-F238E27FC236}">
                      <a16:creationId xmlns:a16="http://schemas.microsoft.com/office/drawing/2014/main" id="{FB98D32B-5B6E-4725-9765-24E94E4D341D}"/>
                    </a:ext>
                  </a:extLst>
                </p:cNvPr>
                <p:cNvSpPr>
                  <a:spLocks noChangeShapeType="1"/>
                </p:cNvSpPr>
                <p:nvPr/>
              </p:nvSpPr>
              <p:spPr bwMode="auto">
                <a:xfrm>
                  <a:off x="8592" y="10875"/>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3">
                  <a:extLst>
                    <a:ext uri="{FF2B5EF4-FFF2-40B4-BE49-F238E27FC236}">
                      <a16:creationId xmlns:a16="http://schemas.microsoft.com/office/drawing/2014/main" id="{70DF39DD-AE14-4195-945F-3FE91DD2633C}"/>
                    </a:ext>
                  </a:extLst>
                </p:cNvPr>
                <p:cNvSpPr>
                  <a:spLocks noChangeShapeType="1"/>
                </p:cNvSpPr>
                <p:nvPr/>
              </p:nvSpPr>
              <p:spPr bwMode="auto">
                <a:xfrm>
                  <a:off x="8952" y="10875"/>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34">
                <a:extLst>
                  <a:ext uri="{FF2B5EF4-FFF2-40B4-BE49-F238E27FC236}">
                    <a16:creationId xmlns:a16="http://schemas.microsoft.com/office/drawing/2014/main" id="{EDA34F86-EBB8-486E-ACD4-E0B902FAAC50}"/>
                  </a:ext>
                </a:extLst>
              </p:cNvPr>
              <p:cNvSpPr>
                <a:spLocks noChangeShapeType="1"/>
              </p:cNvSpPr>
              <p:nvPr/>
            </p:nvSpPr>
            <p:spPr bwMode="auto">
              <a:xfrm>
                <a:off x="4612" y="1808"/>
                <a:ext cx="19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Text Box 37">
              <a:extLst>
                <a:ext uri="{FF2B5EF4-FFF2-40B4-BE49-F238E27FC236}">
                  <a16:creationId xmlns:a16="http://schemas.microsoft.com/office/drawing/2014/main" id="{9A245E0E-D57A-4607-B136-0D99C4511F53}"/>
                </a:ext>
              </a:extLst>
            </p:cNvPr>
            <p:cNvSpPr txBox="1">
              <a:spLocks noChangeArrowheads="1"/>
            </p:cNvSpPr>
            <p:nvPr/>
          </p:nvSpPr>
          <p:spPr bwMode="auto">
            <a:xfrm>
              <a:off x="8375651" y="2789891"/>
              <a:ext cx="1498600" cy="296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dirty="0">
                  <a:ea typeface="黑体" panose="02010609060101010101" pitchFamily="49" charset="-122"/>
                </a:rPr>
                <a:t>数字信号</a:t>
              </a:r>
            </a:p>
          </p:txBody>
        </p:sp>
      </p:grpSp>
      <p:sp>
        <p:nvSpPr>
          <p:cNvPr id="44" name="灯片编号占位符 3">
            <a:extLst>
              <a:ext uri="{FF2B5EF4-FFF2-40B4-BE49-F238E27FC236}">
                <a16:creationId xmlns:a16="http://schemas.microsoft.com/office/drawing/2014/main" id="{7DF67479-00F9-45FB-9784-27540E6753C4}"/>
              </a:ext>
            </a:extLst>
          </p:cNvPr>
          <p:cNvSpPr>
            <a:spLocks noGrp="1"/>
          </p:cNvSpPr>
          <p:nvPr>
            <p:ph type="sldNum" sz="quarter" idx="12"/>
          </p:nvPr>
        </p:nvSpPr>
        <p:spPr>
          <a:xfrm>
            <a:off x="9072717" y="6368561"/>
            <a:ext cx="2743200" cy="365125"/>
          </a:xfrm>
        </p:spPr>
        <p:txBody>
          <a:bodyPr/>
          <a:lstStyle/>
          <a:p>
            <a:fld id="{8D4D1E41-7A09-AB4A-A4E1-09765ADA2698}" type="slidenum">
              <a:rPr kumimoji="1" lang="zh-CN" altLang="en-US" smtClean="0"/>
              <a:t>35</a:t>
            </a:fld>
            <a:endParaRPr kumimoji="1" lang="zh-CN" altLang="en-US" dirty="0"/>
          </a:p>
        </p:txBody>
      </p:sp>
      <p:sp>
        <p:nvSpPr>
          <p:cNvPr id="43" name="文本框 42">
            <a:extLst>
              <a:ext uri="{FF2B5EF4-FFF2-40B4-BE49-F238E27FC236}">
                <a16:creationId xmlns:a16="http://schemas.microsoft.com/office/drawing/2014/main" id="{B043D5D7-2CCC-469F-B6F6-3AB060F08CA1}"/>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662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474E51D-3FDC-4942-AB30-8573049B788D}"/>
              </a:ext>
            </a:extLst>
          </p:cNvPr>
          <p:cNvSpPr txBox="1">
            <a:spLocks noChangeArrowheads="1"/>
          </p:cNvSpPr>
          <p:nvPr/>
        </p:nvSpPr>
        <p:spPr>
          <a:xfrm>
            <a:off x="258763" y="1755775"/>
            <a:ext cx="6189662" cy="43211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endParaRPr lang="zh-CN" altLang="en-US" sz="2000" dirty="0">
              <a:ea typeface="黑体" panose="02010609060101010101" pitchFamily="49" charset="-122"/>
            </a:endParaRPr>
          </a:p>
        </p:txBody>
      </p:sp>
      <p:sp>
        <p:nvSpPr>
          <p:cNvPr id="7" name="Rectangle 3">
            <a:extLst>
              <a:ext uri="{FF2B5EF4-FFF2-40B4-BE49-F238E27FC236}">
                <a16:creationId xmlns:a16="http://schemas.microsoft.com/office/drawing/2014/main" id="{1135D6D3-5652-4486-9D9D-A2777765EC3B}"/>
              </a:ext>
            </a:extLst>
          </p:cNvPr>
          <p:cNvSpPr txBox="1">
            <a:spLocks noChangeArrowheads="1"/>
          </p:cNvSpPr>
          <p:nvPr/>
        </p:nvSpPr>
        <p:spPr>
          <a:xfrm>
            <a:off x="732617" y="1994569"/>
            <a:ext cx="7825488" cy="4392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400" dirty="0">
                <a:latin typeface="微软雅黑" panose="020B0503020204020204" pitchFamily="34" charset="-122"/>
                <a:ea typeface="微软雅黑" panose="020B0503020204020204" pitchFamily="34" charset="-122"/>
              </a:rPr>
              <a:t>按照传输数据的时空顺序，传输方式可分为两类：</a:t>
            </a:r>
          </a:p>
          <a:p>
            <a:r>
              <a:rPr lang="zh-CN" altLang="en-US" sz="2400" dirty="0">
                <a:solidFill>
                  <a:srgbClr val="C00000"/>
                </a:solidFill>
                <a:latin typeface="微软雅黑" panose="020B0503020204020204" pitchFamily="34" charset="-122"/>
                <a:ea typeface="微软雅黑" panose="020B0503020204020204" pitchFamily="34" charset="-122"/>
              </a:rPr>
              <a:t>串行传输    </a:t>
            </a:r>
            <a:r>
              <a:rPr lang="zh-CN" altLang="en-US" sz="2400" dirty="0">
                <a:latin typeface="微软雅黑" panose="020B0503020204020204" pitchFamily="34" charset="-122"/>
                <a:ea typeface="微软雅黑" panose="020B0503020204020204" pitchFamily="34" charset="-122"/>
              </a:rPr>
              <a:t>指数据在一个信道上按位依次传输的方式</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其特点是：</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所需线路数少，投资省，线路利用率高</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在发送和接收端需要分别进行并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串和串</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并转换</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收发之间必须实施同步。适用于远距离数据传输 </a:t>
            </a:r>
          </a:p>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并行传输    </a:t>
            </a:r>
            <a:r>
              <a:rPr lang="zh-CN" altLang="en-US" sz="2400" dirty="0">
                <a:latin typeface="微软雅黑" panose="020B0503020204020204" pitchFamily="34" charset="-122"/>
                <a:ea typeface="微软雅黑" panose="020B0503020204020204" pitchFamily="34" charset="-122"/>
              </a:rPr>
              <a:t>指数据在多个信道上同时传输的方式</a:t>
            </a:r>
            <a:endParaRPr lang="en-US" altLang="zh-CN" sz="2400" dirty="0">
              <a:latin typeface="微软雅黑" panose="020B0503020204020204" pitchFamily="34" charset="-122"/>
              <a:ea typeface="微软雅黑" panose="020B0503020204020204" pitchFamily="34" charset="-122"/>
            </a:endParaRPr>
          </a:p>
          <a:p>
            <a:pPr marL="0" indent="0">
              <a:spcBef>
                <a:spcPct val="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其特点是：</a:t>
            </a:r>
            <a:endParaRPr lang="en-US" altLang="zh-CN" sz="2400" dirty="0">
              <a:latin typeface="微软雅黑" panose="020B0503020204020204" pitchFamily="34" charset="-122"/>
              <a:ea typeface="微软雅黑" panose="020B0503020204020204" pitchFamily="34" charset="-122"/>
            </a:endParaRPr>
          </a:p>
          <a:p>
            <a:pPr lvl="1">
              <a:spcBef>
                <a:spcPct val="0"/>
              </a:spcBef>
            </a:pPr>
            <a:r>
              <a:rPr lang="zh-CN" altLang="en-US" sz="2000" dirty="0">
                <a:latin typeface="微软雅黑" panose="020B0503020204020204" pitchFamily="34" charset="-122"/>
                <a:ea typeface="微软雅黑" panose="020B0503020204020204" pitchFamily="34" charset="-122"/>
              </a:rPr>
              <a:t>   在终端装置和线路之间不需要对传输代码作时序变换   </a:t>
            </a:r>
            <a:endParaRPr lang="en-US" altLang="zh-CN" sz="2000" dirty="0">
              <a:latin typeface="微软雅黑" panose="020B0503020204020204" pitchFamily="34" charset="-122"/>
              <a:ea typeface="微软雅黑" panose="020B0503020204020204" pitchFamily="34" charset="-122"/>
            </a:endParaRPr>
          </a:p>
          <a:p>
            <a:pPr lvl="1">
              <a:spcBef>
                <a:spcPct val="0"/>
              </a:spcBef>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需要</a:t>
            </a:r>
            <a:r>
              <a:rPr lang="en-US" altLang="zh-CN" sz="2000" i="1"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条信道的传输设施，故其成本较高，适用于要求传输速率高的短距离数据传输 </a:t>
            </a:r>
          </a:p>
        </p:txBody>
      </p:sp>
      <p:pic>
        <p:nvPicPr>
          <p:cNvPr id="4" name="图片 3">
            <a:extLst>
              <a:ext uri="{FF2B5EF4-FFF2-40B4-BE49-F238E27FC236}">
                <a16:creationId xmlns:a16="http://schemas.microsoft.com/office/drawing/2014/main" id="{8D37CD8D-4EFF-4D8D-B418-A835C5555F6C}"/>
              </a:ext>
            </a:extLst>
          </p:cNvPr>
          <p:cNvPicPr>
            <a:picLocks noChangeAspect="1"/>
          </p:cNvPicPr>
          <p:nvPr/>
        </p:nvPicPr>
        <p:blipFill rotWithShape="1">
          <a:blip r:embed="rId3">
            <a:duotone>
              <a:schemeClr val="accent5">
                <a:shade val="45000"/>
                <a:satMod val="135000"/>
              </a:schemeClr>
              <a:prstClr val="white"/>
            </a:duotone>
          </a:blip>
          <a:srcRect r="48403"/>
          <a:stretch/>
        </p:blipFill>
        <p:spPr>
          <a:xfrm>
            <a:off x="8421624" y="1494362"/>
            <a:ext cx="3300984" cy="2732692"/>
          </a:xfrm>
          <a:prstGeom prst="rect">
            <a:avLst/>
          </a:prstGeom>
        </p:spPr>
      </p:pic>
      <p:sp>
        <p:nvSpPr>
          <p:cNvPr id="9" name="内容占位符 2">
            <a:extLst>
              <a:ext uri="{FF2B5EF4-FFF2-40B4-BE49-F238E27FC236}">
                <a16:creationId xmlns:a16="http://schemas.microsoft.com/office/drawing/2014/main" id="{2992A701-1B58-4E8B-B9E0-51D191FFA336}"/>
              </a:ext>
            </a:extLst>
          </p:cNvPr>
          <p:cNvSpPr>
            <a:spLocks noGrp="1"/>
          </p:cNvSpPr>
          <p:nvPr>
            <p:ph idx="1"/>
          </p:nvPr>
        </p:nvSpPr>
        <p:spPr>
          <a:xfrm>
            <a:off x="692305" y="1377347"/>
            <a:ext cx="7865799" cy="523220"/>
          </a:xfrm>
          <a:noFill/>
        </p:spPr>
        <p:txBody>
          <a:bodyPr wrap="square">
            <a:spAutoFit/>
          </a:bodyPr>
          <a:lstStyle/>
          <a:p>
            <a:pPr marL="0">
              <a:buNone/>
            </a:pPr>
            <a:r>
              <a:rPr lang="zh-CN" altLang="en-US" dirty="0">
                <a:solidFill>
                  <a:srgbClr val="5B307E"/>
                </a:solidFill>
                <a:latin typeface="微软雅黑" panose="020B0503020204020204" pitchFamily="34" charset="-122"/>
                <a:ea typeface="微软雅黑" panose="020B0503020204020204" pitchFamily="34" charset="-122"/>
              </a:rPr>
              <a:t>串行传输和并行传输</a:t>
            </a:r>
          </a:p>
        </p:txBody>
      </p:sp>
      <p:pic>
        <p:nvPicPr>
          <p:cNvPr id="10" name="图片 9">
            <a:extLst>
              <a:ext uri="{FF2B5EF4-FFF2-40B4-BE49-F238E27FC236}">
                <a16:creationId xmlns:a16="http://schemas.microsoft.com/office/drawing/2014/main" id="{B871F33B-5621-411E-9A98-4D0512B87798}"/>
              </a:ext>
            </a:extLst>
          </p:cNvPr>
          <p:cNvPicPr>
            <a:picLocks noChangeAspect="1"/>
          </p:cNvPicPr>
          <p:nvPr/>
        </p:nvPicPr>
        <p:blipFill rotWithShape="1">
          <a:blip r:embed="rId3">
            <a:duotone>
              <a:schemeClr val="accent5">
                <a:shade val="45000"/>
                <a:satMod val="135000"/>
              </a:schemeClr>
              <a:prstClr val="white"/>
            </a:duotone>
          </a:blip>
          <a:srcRect l="57781"/>
          <a:stretch/>
        </p:blipFill>
        <p:spPr>
          <a:xfrm>
            <a:off x="8421624" y="4398264"/>
            <a:ext cx="3145536" cy="2555600"/>
          </a:xfrm>
          <a:prstGeom prst="rect">
            <a:avLst/>
          </a:prstGeom>
        </p:spPr>
      </p:pic>
      <p:sp>
        <p:nvSpPr>
          <p:cNvPr id="11" name="内容占位符 2">
            <a:extLst>
              <a:ext uri="{FF2B5EF4-FFF2-40B4-BE49-F238E27FC236}">
                <a16:creationId xmlns:a16="http://schemas.microsoft.com/office/drawing/2014/main" id="{D16BCD4B-9575-4AAB-82B0-DAA51849F8DE}"/>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传输方式</a:t>
            </a:r>
          </a:p>
        </p:txBody>
      </p:sp>
      <p:sp>
        <p:nvSpPr>
          <p:cNvPr id="12" name="文本框 11">
            <a:extLst>
              <a:ext uri="{FF2B5EF4-FFF2-40B4-BE49-F238E27FC236}">
                <a16:creationId xmlns:a16="http://schemas.microsoft.com/office/drawing/2014/main" id="{FF8BB2C2-1005-440E-A420-C2481C8CF621}"/>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6278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2C53A-495C-D54B-ADDE-63F2568BE6EF}"/>
              </a:ext>
            </a:extLst>
          </p:cNvPr>
          <p:cNvSpPr>
            <a:spLocks noGrp="1"/>
          </p:cNvSpPr>
          <p:nvPr>
            <p:ph type="title"/>
          </p:nvPr>
        </p:nvSpPr>
        <p:spPr/>
        <p:txBody>
          <a:bodyPr/>
          <a:lstStyle/>
          <a:p>
            <a:r>
              <a:rPr kumimoji="1" lang="zh-CN" altLang="en-US" dirty="0"/>
              <a:t>传输方式</a:t>
            </a:r>
          </a:p>
        </p:txBody>
      </p:sp>
      <p:sp>
        <p:nvSpPr>
          <p:cNvPr id="3" name="内容占位符 2">
            <a:extLst>
              <a:ext uri="{FF2B5EF4-FFF2-40B4-BE49-F238E27FC236}">
                <a16:creationId xmlns:a16="http://schemas.microsoft.com/office/drawing/2014/main" id="{052AD405-B647-0E47-BAA6-BA0C25C4E76B}"/>
              </a:ext>
            </a:extLst>
          </p:cNvPr>
          <p:cNvSpPr>
            <a:spLocks noGrp="1"/>
          </p:cNvSpPr>
          <p:nvPr>
            <p:ph idx="1"/>
          </p:nvPr>
        </p:nvSpPr>
        <p:spPr>
          <a:xfrm>
            <a:off x="658091" y="1296536"/>
            <a:ext cx="10515600" cy="4586694"/>
          </a:xfrm>
        </p:spPr>
        <p:txBody>
          <a:bodyPr/>
          <a:lstStyle/>
          <a:p>
            <a:pPr marL="0" indent="0">
              <a:lnSpc>
                <a:spcPct val="150000"/>
              </a:lnSpc>
              <a:buNone/>
            </a:pPr>
            <a:r>
              <a:rPr lang="zh-CN" altLang="en-US" dirty="0">
                <a:solidFill>
                  <a:srgbClr val="5B307E"/>
                </a:solidFill>
              </a:rPr>
              <a:t>点到点传输</a:t>
            </a:r>
            <a:r>
              <a:rPr lang="en-US" altLang="zh-CN" dirty="0">
                <a:solidFill>
                  <a:srgbClr val="5B307E"/>
                </a:solidFill>
              </a:rPr>
              <a:t>/</a:t>
            </a:r>
            <a:r>
              <a:rPr lang="zh-CN" altLang="en-US" dirty="0">
                <a:solidFill>
                  <a:srgbClr val="5B307E"/>
                </a:solidFill>
              </a:rPr>
              <a:t>点到多点传输</a:t>
            </a:r>
            <a:endParaRPr lang="en-US" altLang="zh-CN" dirty="0">
              <a:solidFill>
                <a:srgbClr val="5B307E"/>
              </a:solidFill>
            </a:endParaRPr>
          </a:p>
          <a:p>
            <a:pPr>
              <a:lnSpc>
                <a:spcPct val="200000"/>
              </a:lnSpc>
            </a:pPr>
            <a:r>
              <a:rPr lang="zh-CN" altLang="en-US" dirty="0"/>
              <a:t>连接方式  为适应不同的需要，通信线路采用不同的连接方式</a:t>
            </a:r>
            <a:endParaRPr lang="en-US" altLang="zh-CN" dirty="0"/>
          </a:p>
          <a:p>
            <a:pPr lvl="1">
              <a:lnSpc>
                <a:spcPct val="200000"/>
              </a:lnSpc>
            </a:pPr>
            <a:r>
              <a:rPr lang="zh-CN" altLang="en-US" dirty="0">
                <a:solidFill>
                  <a:srgbClr val="C00000"/>
                </a:solidFill>
              </a:rPr>
              <a:t>点到点传输</a:t>
            </a:r>
          </a:p>
          <a:p>
            <a:pPr lvl="1">
              <a:buNone/>
            </a:pPr>
            <a:endParaRPr lang="zh-CN" altLang="en-US" dirty="0"/>
          </a:p>
          <a:p>
            <a:pPr lvl="1"/>
            <a:r>
              <a:rPr lang="zh-CN" altLang="en-US" dirty="0">
                <a:solidFill>
                  <a:srgbClr val="C00000"/>
                </a:solidFill>
              </a:rPr>
              <a:t>点到多点传输</a:t>
            </a:r>
          </a:p>
          <a:p>
            <a:endParaRPr kumimoji="1" lang="zh-CN" altLang="en-US" dirty="0"/>
          </a:p>
        </p:txBody>
      </p:sp>
      <p:sp>
        <p:nvSpPr>
          <p:cNvPr id="4" name="灯片编号占位符 3">
            <a:extLst>
              <a:ext uri="{FF2B5EF4-FFF2-40B4-BE49-F238E27FC236}">
                <a16:creationId xmlns:a16="http://schemas.microsoft.com/office/drawing/2014/main" id="{A812E7C4-30E2-B149-B758-6BDA8370EA85}"/>
              </a:ext>
            </a:extLst>
          </p:cNvPr>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grpSp>
        <p:nvGrpSpPr>
          <p:cNvPr id="5" name="组合 4">
            <a:extLst>
              <a:ext uri="{FF2B5EF4-FFF2-40B4-BE49-F238E27FC236}">
                <a16:creationId xmlns:a16="http://schemas.microsoft.com/office/drawing/2014/main" id="{0ABB9E26-65D6-0142-8961-E86CF289B552}"/>
              </a:ext>
            </a:extLst>
          </p:cNvPr>
          <p:cNvGrpSpPr/>
          <p:nvPr/>
        </p:nvGrpSpPr>
        <p:grpSpPr>
          <a:xfrm>
            <a:off x="4001575" y="3181328"/>
            <a:ext cx="4195762" cy="1958975"/>
            <a:chOff x="3827463" y="3330575"/>
            <a:chExt cx="4195762" cy="1958975"/>
          </a:xfrm>
          <a:solidFill>
            <a:schemeClr val="accent2">
              <a:lumMod val="60000"/>
              <a:lumOff val="40000"/>
            </a:schemeClr>
          </a:solidFill>
        </p:grpSpPr>
        <p:sp>
          <p:nvSpPr>
            <p:cNvPr id="6" name="Text Box 4">
              <a:extLst>
                <a:ext uri="{FF2B5EF4-FFF2-40B4-BE49-F238E27FC236}">
                  <a16:creationId xmlns:a16="http://schemas.microsoft.com/office/drawing/2014/main" id="{19E54BA3-B23A-5144-B94D-AAA9E7ACA7AD}"/>
                </a:ext>
              </a:extLst>
            </p:cNvPr>
            <p:cNvSpPr txBox="1">
              <a:spLocks noChangeArrowheads="1"/>
            </p:cNvSpPr>
            <p:nvPr/>
          </p:nvSpPr>
          <p:spPr bwMode="auto">
            <a:xfrm>
              <a:off x="3827463" y="333057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A</a:t>
              </a:r>
            </a:p>
          </p:txBody>
        </p:sp>
        <p:sp>
          <p:nvSpPr>
            <p:cNvPr id="7" name="Text Box 5">
              <a:extLst>
                <a:ext uri="{FF2B5EF4-FFF2-40B4-BE49-F238E27FC236}">
                  <a16:creationId xmlns:a16="http://schemas.microsoft.com/office/drawing/2014/main" id="{2844F1BB-BC01-7146-9752-94197665A8A6}"/>
                </a:ext>
              </a:extLst>
            </p:cNvPr>
            <p:cNvSpPr txBox="1">
              <a:spLocks noChangeArrowheads="1"/>
            </p:cNvSpPr>
            <p:nvPr/>
          </p:nvSpPr>
          <p:spPr bwMode="auto">
            <a:xfrm>
              <a:off x="6037263" y="333057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8" name="Line 6">
              <a:extLst>
                <a:ext uri="{FF2B5EF4-FFF2-40B4-BE49-F238E27FC236}">
                  <a16:creationId xmlns:a16="http://schemas.microsoft.com/office/drawing/2014/main" id="{5F29D115-20FF-B443-8735-7A718FEEADA9}"/>
                </a:ext>
              </a:extLst>
            </p:cNvPr>
            <p:cNvSpPr>
              <a:spLocks noChangeShapeType="1"/>
            </p:cNvSpPr>
            <p:nvPr/>
          </p:nvSpPr>
          <p:spPr bwMode="auto">
            <a:xfrm>
              <a:off x="4208463" y="3560763"/>
              <a:ext cx="1828800" cy="0"/>
            </a:xfrm>
            <a:prstGeom prst="line">
              <a:avLst/>
            </a:prstGeom>
            <a:grpFill/>
            <a:ln w="28575">
              <a:solidFill>
                <a:srgbClr val="7030A0"/>
              </a:solidFill>
              <a:round/>
              <a:headEnd/>
              <a:tailEnd/>
            </a:ln>
            <a:extLst/>
          </p:spPr>
          <p:txBody>
            <a:bodyPr wrap="none" anchor="ctr"/>
            <a:lstStyle/>
            <a:p>
              <a:endParaRPr lang="zh-CN" altLang="en-US"/>
            </a:p>
          </p:txBody>
        </p:sp>
        <p:sp>
          <p:nvSpPr>
            <p:cNvPr id="9" name="Text Box 7">
              <a:extLst>
                <a:ext uri="{FF2B5EF4-FFF2-40B4-BE49-F238E27FC236}">
                  <a16:creationId xmlns:a16="http://schemas.microsoft.com/office/drawing/2014/main" id="{FE90A9FC-D38A-EF45-9BBF-BFCF0DB5BCFD}"/>
                </a:ext>
              </a:extLst>
            </p:cNvPr>
            <p:cNvSpPr txBox="1">
              <a:spLocks noChangeArrowheads="1"/>
            </p:cNvSpPr>
            <p:nvPr/>
          </p:nvSpPr>
          <p:spPr bwMode="auto">
            <a:xfrm>
              <a:off x="3827463" y="482282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A</a:t>
              </a:r>
            </a:p>
          </p:txBody>
        </p:sp>
        <p:sp>
          <p:nvSpPr>
            <p:cNvPr id="10" name="Text Box 8">
              <a:extLst>
                <a:ext uri="{FF2B5EF4-FFF2-40B4-BE49-F238E27FC236}">
                  <a16:creationId xmlns:a16="http://schemas.microsoft.com/office/drawing/2014/main" id="{65268AA4-82A3-0041-98BB-3224FE50AA64}"/>
                </a:ext>
              </a:extLst>
            </p:cNvPr>
            <p:cNvSpPr txBox="1">
              <a:spLocks noChangeArrowheads="1"/>
            </p:cNvSpPr>
            <p:nvPr/>
          </p:nvSpPr>
          <p:spPr bwMode="auto">
            <a:xfrm>
              <a:off x="5126038" y="482282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11" name="Text Box 9">
              <a:extLst>
                <a:ext uri="{FF2B5EF4-FFF2-40B4-BE49-F238E27FC236}">
                  <a16:creationId xmlns:a16="http://schemas.microsoft.com/office/drawing/2014/main" id="{98D051F1-7480-0B43-BCFA-F3F8B7D3CE21}"/>
                </a:ext>
              </a:extLst>
            </p:cNvPr>
            <p:cNvSpPr txBox="1">
              <a:spLocks noChangeArrowheads="1"/>
            </p:cNvSpPr>
            <p:nvPr/>
          </p:nvSpPr>
          <p:spPr bwMode="auto">
            <a:xfrm>
              <a:off x="6423025" y="482282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C</a:t>
              </a:r>
            </a:p>
          </p:txBody>
        </p:sp>
        <p:sp>
          <p:nvSpPr>
            <p:cNvPr id="12" name="Text Box 10">
              <a:extLst>
                <a:ext uri="{FF2B5EF4-FFF2-40B4-BE49-F238E27FC236}">
                  <a16:creationId xmlns:a16="http://schemas.microsoft.com/office/drawing/2014/main" id="{64690FB3-50B6-9E4E-A58D-3DB6A6F4DD36}"/>
                </a:ext>
              </a:extLst>
            </p:cNvPr>
            <p:cNvSpPr txBox="1">
              <a:spLocks noChangeArrowheads="1"/>
            </p:cNvSpPr>
            <p:nvPr/>
          </p:nvSpPr>
          <p:spPr bwMode="auto">
            <a:xfrm>
              <a:off x="7642225" y="4822825"/>
              <a:ext cx="381000" cy="466725"/>
            </a:xfrm>
            <a:prstGeom prst="rect">
              <a:avLst/>
            </a:prstGeom>
            <a:grpFill/>
            <a:ln w="28575">
              <a:solidFill>
                <a:srgbClr val="7030A0"/>
              </a:solidFill>
              <a:miter lim="800000"/>
              <a:headEnd/>
              <a:tailEnd/>
            </a:ln>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D</a:t>
              </a:r>
            </a:p>
          </p:txBody>
        </p:sp>
        <p:sp>
          <p:nvSpPr>
            <p:cNvPr id="13" name="Line 11">
              <a:extLst>
                <a:ext uri="{FF2B5EF4-FFF2-40B4-BE49-F238E27FC236}">
                  <a16:creationId xmlns:a16="http://schemas.microsoft.com/office/drawing/2014/main" id="{4D1901A1-3658-7343-8EEB-2EB33EC86B25}"/>
                </a:ext>
              </a:extLst>
            </p:cNvPr>
            <p:cNvSpPr>
              <a:spLocks noChangeShapeType="1"/>
            </p:cNvSpPr>
            <p:nvPr/>
          </p:nvSpPr>
          <p:spPr bwMode="auto">
            <a:xfrm flipV="1">
              <a:off x="4021138" y="4441825"/>
              <a:ext cx="0" cy="381000"/>
            </a:xfrm>
            <a:prstGeom prst="line">
              <a:avLst/>
            </a:prstGeom>
            <a:grpFill/>
            <a:ln w="28575">
              <a:solidFill>
                <a:srgbClr val="7030A0"/>
              </a:solidFill>
              <a:round/>
              <a:headEnd/>
              <a:tailEnd/>
            </a:ln>
            <a:extLst/>
          </p:spPr>
          <p:txBody>
            <a:bodyPr wrap="none" anchor="ctr"/>
            <a:lstStyle/>
            <a:p>
              <a:endParaRPr lang="zh-CN" altLang="en-US"/>
            </a:p>
          </p:txBody>
        </p:sp>
        <p:sp>
          <p:nvSpPr>
            <p:cNvPr id="14" name="Line 12">
              <a:extLst>
                <a:ext uri="{FF2B5EF4-FFF2-40B4-BE49-F238E27FC236}">
                  <a16:creationId xmlns:a16="http://schemas.microsoft.com/office/drawing/2014/main" id="{F15360D6-D3A5-C548-A4A1-3D5EBC0E88D5}"/>
                </a:ext>
              </a:extLst>
            </p:cNvPr>
            <p:cNvSpPr>
              <a:spLocks noChangeShapeType="1"/>
            </p:cNvSpPr>
            <p:nvPr/>
          </p:nvSpPr>
          <p:spPr bwMode="auto">
            <a:xfrm>
              <a:off x="4021138" y="4441825"/>
              <a:ext cx="3810000" cy="0"/>
            </a:xfrm>
            <a:prstGeom prst="line">
              <a:avLst/>
            </a:prstGeom>
            <a:grpFill/>
            <a:ln w="28575">
              <a:solidFill>
                <a:srgbClr val="7030A0"/>
              </a:solidFill>
              <a:round/>
              <a:headEnd/>
              <a:tailEnd/>
            </a:ln>
            <a:extLst/>
          </p:spPr>
          <p:txBody>
            <a:bodyPr wrap="none" anchor="ctr"/>
            <a:lstStyle/>
            <a:p>
              <a:endParaRPr lang="zh-CN" altLang="en-US"/>
            </a:p>
          </p:txBody>
        </p:sp>
        <p:sp>
          <p:nvSpPr>
            <p:cNvPr id="15" name="Line 13">
              <a:extLst>
                <a:ext uri="{FF2B5EF4-FFF2-40B4-BE49-F238E27FC236}">
                  <a16:creationId xmlns:a16="http://schemas.microsoft.com/office/drawing/2014/main" id="{89623E30-5EDB-234C-B5E4-BDF8123DEE62}"/>
                </a:ext>
              </a:extLst>
            </p:cNvPr>
            <p:cNvSpPr>
              <a:spLocks noChangeShapeType="1"/>
            </p:cNvSpPr>
            <p:nvPr/>
          </p:nvSpPr>
          <p:spPr bwMode="auto">
            <a:xfrm>
              <a:off x="7831138" y="4441825"/>
              <a:ext cx="0" cy="381000"/>
            </a:xfrm>
            <a:prstGeom prst="line">
              <a:avLst/>
            </a:prstGeom>
            <a:grpFill/>
            <a:ln w="28575">
              <a:solidFill>
                <a:srgbClr val="7030A0"/>
              </a:solidFill>
              <a:round/>
              <a:headEnd/>
              <a:tailEnd/>
            </a:ln>
            <a:extLst/>
          </p:spPr>
          <p:txBody>
            <a:bodyPr wrap="none" anchor="ctr"/>
            <a:lstStyle/>
            <a:p>
              <a:endParaRPr lang="zh-CN" altLang="en-US"/>
            </a:p>
          </p:txBody>
        </p:sp>
        <p:sp>
          <p:nvSpPr>
            <p:cNvPr id="16" name="Line 14">
              <a:extLst>
                <a:ext uri="{FF2B5EF4-FFF2-40B4-BE49-F238E27FC236}">
                  <a16:creationId xmlns:a16="http://schemas.microsoft.com/office/drawing/2014/main" id="{BFD929EE-4E09-C748-B70E-08AC1B60004D}"/>
                </a:ext>
              </a:extLst>
            </p:cNvPr>
            <p:cNvSpPr>
              <a:spLocks noChangeShapeType="1"/>
            </p:cNvSpPr>
            <p:nvPr/>
          </p:nvSpPr>
          <p:spPr bwMode="auto">
            <a:xfrm>
              <a:off x="6611938" y="4441825"/>
              <a:ext cx="0" cy="381000"/>
            </a:xfrm>
            <a:prstGeom prst="line">
              <a:avLst/>
            </a:prstGeom>
            <a:grpFill/>
            <a:ln w="28575">
              <a:solidFill>
                <a:srgbClr val="7030A0"/>
              </a:solidFill>
              <a:round/>
              <a:headEnd/>
              <a:tailEnd/>
            </a:ln>
            <a:extLst/>
          </p:spPr>
          <p:txBody>
            <a:bodyPr wrap="none" anchor="ctr"/>
            <a:lstStyle/>
            <a:p>
              <a:endParaRPr lang="zh-CN" altLang="en-US"/>
            </a:p>
          </p:txBody>
        </p:sp>
        <p:sp>
          <p:nvSpPr>
            <p:cNvPr id="17" name="Line 15">
              <a:extLst>
                <a:ext uri="{FF2B5EF4-FFF2-40B4-BE49-F238E27FC236}">
                  <a16:creationId xmlns:a16="http://schemas.microsoft.com/office/drawing/2014/main" id="{BE4F5F1E-928F-D941-9164-8D9CAC7223D6}"/>
                </a:ext>
              </a:extLst>
            </p:cNvPr>
            <p:cNvSpPr>
              <a:spLocks noChangeShapeType="1"/>
            </p:cNvSpPr>
            <p:nvPr/>
          </p:nvSpPr>
          <p:spPr bwMode="auto">
            <a:xfrm>
              <a:off x="5316538" y="4441825"/>
              <a:ext cx="0" cy="381000"/>
            </a:xfrm>
            <a:prstGeom prst="line">
              <a:avLst/>
            </a:prstGeom>
            <a:grpFill/>
            <a:ln w="28575">
              <a:solidFill>
                <a:srgbClr val="7030A0"/>
              </a:solidFill>
              <a:round/>
              <a:headEnd/>
              <a:tailEnd/>
            </a:ln>
            <a:extLst/>
          </p:spPr>
          <p:txBody>
            <a:bodyPr wrap="none" anchor="ctr"/>
            <a:lstStyle/>
            <a:p>
              <a:endParaRPr lang="zh-CN" altLang="en-US"/>
            </a:p>
          </p:txBody>
        </p:sp>
      </p:grpSp>
    </p:spTree>
    <p:extLst>
      <p:ext uri="{BB962C8B-B14F-4D97-AF65-F5344CB8AC3E}">
        <p14:creationId xmlns:p14="http://schemas.microsoft.com/office/powerpoint/2010/main" val="598820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a16="http://schemas.microsoft.com/office/drawing/2014/main" id="{4960BA6B-6168-4674-8C14-6A21B1AA3778}"/>
              </a:ext>
            </a:extLst>
          </p:cNvPr>
          <p:cNvSpPr txBox="1">
            <a:spLocks noChangeArrowheads="1"/>
          </p:cNvSpPr>
          <p:nvPr/>
        </p:nvSpPr>
        <p:spPr>
          <a:xfrm>
            <a:off x="478971" y="1962503"/>
            <a:ext cx="6782117" cy="4895850"/>
          </a:xfrm>
          <a:prstGeom prst="rect">
            <a:avLst/>
          </a:prstGeom>
          <a:noFill/>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sz="2400" dirty="0">
                <a:latin typeface="微软雅黑" panose="020B0503020204020204" pitchFamily="34" charset="-122"/>
                <a:ea typeface="微软雅黑" panose="020B0503020204020204" pitchFamily="34" charset="-122"/>
              </a:rPr>
              <a:t>按照数据信号在信道上的传送方向与时间的关系，传输方式可分为三类：</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单工</a:t>
            </a:r>
            <a:r>
              <a:rPr lang="zh-CN" altLang="en-US" sz="2400" dirty="0">
                <a:latin typeface="微软雅黑" panose="020B0503020204020204" pitchFamily="34" charset="-122"/>
                <a:ea typeface="微软雅黑" panose="020B0503020204020204" pitchFamily="34" charset="-122"/>
              </a:rPr>
              <a:t>    指两个站之间只能沿一个指定的方向传送数据信号</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半双工</a:t>
            </a:r>
            <a:r>
              <a:rPr lang="zh-CN" altLang="en-US" sz="2400" dirty="0">
                <a:latin typeface="微软雅黑" panose="020B0503020204020204" pitchFamily="34" charset="-122"/>
                <a:ea typeface="微软雅黑" panose="020B0503020204020204" pitchFamily="34" charset="-122"/>
              </a:rPr>
              <a:t>    指两个站之间可以在两个方向上传送数据信号，但不能同时进行，又称“双向交替”模式，发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收之间的转向时间为</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50ms</a:t>
            </a:r>
            <a:endParaRPr lang="zh-CN" altLang="en-US" sz="2400" dirty="0">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全双工    </a:t>
            </a:r>
            <a:r>
              <a:rPr lang="zh-CN" altLang="en-US" sz="2400" dirty="0">
                <a:latin typeface="微软雅黑" panose="020B0503020204020204" pitchFamily="34" charset="-122"/>
                <a:ea typeface="微软雅黑" panose="020B0503020204020204" pitchFamily="34" charset="-122"/>
              </a:rPr>
              <a:t>指两个站之间可以在两个方向上同时传送数据信号</a:t>
            </a:r>
          </a:p>
        </p:txBody>
      </p:sp>
      <p:sp>
        <p:nvSpPr>
          <p:cNvPr id="9" name="内容占位符 2">
            <a:extLst>
              <a:ext uri="{FF2B5EF4-FFF2-40B4-BE49-F238E27FC236}">
                <a16:creationId xmlns:a16="http://schemas.microsoft.com/office/drawing/2014/main" id="{BAAF81CB-A55F-46D9-969B-876521117BCF}"/>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传输方式</a:t>
            </a:r>
          </a:p>
        </p:txBody>
      </p:sp>
      <p:sp>
        <p:nvSpPr>
          <p:cNvPr id="13" name="文本框 12">
            <a:extLst>
              <a:ext uri="{FF2B5EF4-FFF2-40B4-BE49-F238E27FC236}">
                <a16:creationId xmlns:a16="http://schemas.microsoft.com/office/drawing/2014/main" id="{B5602160-F55F-408D-AECB-68754EC12094}"/>
              </a:ext>
            </a:extLst>
          </p:cNvPr>
          <p:cNvSpPr txBox="1"/>
          <p:nvPr/>
        </p:nvSpPr>
        <p:spPr>
          <a:xfrm>
            <a:off x="478971" y="1344687"/>
            <a:ext cx="6096000" cy="502702"/>
          </a:xfrm>
          <a:prstGeom prst="rect">
            <a:avLst/>
          </a:prstGeom>
          <a:noFill/>
        </p:spPr>
        <p:txBody>
          <a:bodyPr wrap="square">
            <a:spAutoFit/>
          </a:bodyPr>
          <a:lstStyle/>
          <a:p>
            <a:pPr>
              <a:lnSpc>
                <a:spcPts val="3200"/>
              </a:lnSpc>
              <a:buFont typeface="Wingdings" pitchFamily="2" charset="2"/>
              <a:buNone/>
            </a:pPr>
            <a:r>
              <a:rPr lang="zh-CN" altLang="en-US" sz="2800" dirty="0">
                <a:solidFill>
                  <a:srgbClr val="5B307E"/>
                </a:solidFill>
                <a:latin typeface="微软雅黑" panose="020B0503020204020204" pitchFamily="34" charset="-122"/>
                <a:ea typeface="微软雅黑" panose="020B0503020204020204" pitchFamily="34" charset="-122"/>
              </a:rPr>
              <a:t>单工、半双工和全双工</a:t>
            </a:r>
          </a:p>
        </p:txBody>
      </p:sp>
      <p:pic>
        <p:nvPicPr>
          <p:cNvPr id="3074" name="Picture 2">
            <a:extLst>
              <a:ext uri="{FF2B5EF4-FFF2-40B4-BE49-F238E27FC236}">
                <a16:creationId xmlns:a16="http://schemas.microsoft.com/office/drawing/2014/main" id="{1D538172-D8AB-41F4-AF47-F3902A7741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261088" y="1705969"/>
            <a:ext cx="4748942" cy="492476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93F7A3E-EED2-4785-BEF6-37D2E2965D33}"/>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5563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D3222D7-AEEA-4CEF-82BC-9EA73B4AE921}"/>
              </a:ext>
            </a:extLst>
          </p:cNvPr>
          <p:cNvSpPr txBox="1">
            <a:spLocks noChangeArrowheads="1"/>
          </p:cNvSpPr>
          <p:nvPr/>
        </p:nvSpPr>
        <p:spPr>
          <a:xfrm>
            <a:off x="547905" y="1935738"/>
            <a:ext cx="7451727" cy="42102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Font typeface="Wingdings" pitchFamily="2" charset="2"/>
              <a:buNone/>
            </a:pPr>
            <a:r>
              <a:rPr lang="zh-CN" altLang="en-US" sz="2400" dirty="0">
                <a:latin typeface="微软雅黑" panose="020B0503020204020204" pitchFamily="34" charset="-122"/>
                <a:ea typeface="微软雅黑" panose="020B0503020204020204" pitchFamily="34" charset="-122"/>
              </a:rPr>
              <a:t>按照发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收两端实现同步的方法，传输方式可分为两类：</a:t>
            </a:r>
            <a:endParaRPr lang="en-US" altLang="zh-CN" sz="2400" dirty="0">
              <a:latin typeface="微软雅黑" panose="020B0503020204020204" pitchFamily="34" charset="-122"/>
              <a:ea typeface="微软雅黑" panose="020B0503020204020204" pitchFamily="34" charset="-122"/>
            </a:endParaRPr>
          </a:p>
          <a:p>
            <a:pPr>
              <a:lnSpc>
                <a:spcPct val="110000"/>
              </a:lnSpc>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异步传输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latin typeface="微软雅黑" panose="020B0503020204020204" pitchFamily="34" charset="-122"/>
                <a:ea typeface="微软雅黑" panose="020B0503020204020204" pitchFamily="34" charset="-122"/>
              </a:rPr>
              <a:t>被</a:t>
            </a:r>
            <a:r>
              <a:rPr lang="zh-CN" altLang="zh-CN" sz="2000" dirty="0">
                <a:latin typeface="微软雅黑" panose="020B0503020204020204" pitchFamily="34" charset="-122"/>
                <a:ea typeface="微软雅黑" panose="020B0503020204020204" pitchFamily="34" charset="-122"/>
              </a:rPr>
              <a:t>传送的每一个字符一般都附加有</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个起始位和</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个停止位，起始位与停止位的极性不同</a:t>
            </a:r>
            <a:r>
              <a:rPr lang="zh-CN" altLang="en-US" sz="2000" dirty="0">
                <a:latin typeface="微软雅黑" panose="020B0503020204020204" pitchFamily="34" charset="-122"/>
                <a:ea typeface="微软雅黑" panose="020B0503020204020204" pitchFamily="34" charset="-122"/>
              </a:rPr>
              <a:t>，为了保证正确接收，</a:t>
            </a:r>
            <a:r>
              <a:rPr lang="zh-CN" altLang="zh-CN" sz="2000" dirty="0">
                <a:latin typeface="微软雅黑" panose="020B0503020204020204" pitchFamily="34" charset="-122"/>
                <a:ea typeface="微软雅黑" panose="020B0503020204020204" pitchFamily="34" charset="-122"/>
              </a:rPr>
              <a:t>利用一个频率为传输比特率的</a:t>
            </a:r>
            <a:r>
              <a:rPr lang="en-US" altLang="zh-CN" sz="2000" i="1"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zh-CN" sz="2000" dirty="0">
                <a:latin typeface="微软雅黑" panose="020B0503020204020204" pitchFamily="34" charset="-122"/>
                <a:ea typeface="微软雅黑" panose="020B0503020204020204" pitchFamily="34" charset="-122"/>
              </a:rPr>
              <a:t>倍的时钟，在每一个比特周期的中心</a:t>
            </a:r>
            <a:r>
              <a:rPr lang="zh-CN" altLang="en-US" sz="2000" dirty="0">
                <a:latin typeface="微软雅黑" panose="020B0503020204020204" pitchFamily="34" charset="-122"/>
                <a:ea typeface="微软雅黑" panose="020B0503020204020204" pitchFamily="34" charset="-122"/>
              </a:rPr>
              <a:t>采</a:t>
            </a:r>
            <a:r>
              <a:rPr lang="zh-CN" altLang="zh-CN" sz="2000" dirty="0">
                <a:latin typeface="微软雅黑" panose="020B0503020204020204" pitchFamily="34" charset="-122"/>
                <a:ea typeface="微软雅黑" panose="020B0503020204020204" pitchFamily="34" charset="-122"/>
              </a:rPr>
              <a:t>样</a:t>
            </a:r>
            <a:endParaRPr lang="en-US" altLang="zh-CN" sz="2000" dirty="0">
              <a:latin typeface="黑体" panose="02010609060101010101" pitchFamily="49" charset="-122"/>
              <a:ea typeface="黑体" panose="02010609060101010101" pitchFamily="49" charset="-122"/>
            </a:endParaRPr>
          </a:p>
          <a:p>
            <a:r>
              <a:rPr lang="zh-CN" altLang="en-US" sz="2400" dirty="0">
                <a:solidFill>
                  <a:srgbClr val="C00000"/>
                </a:solidFill>
                <a:latin typeface="微软雅黑" panose="020B0503020204020204" pitchFamily="34" charset="-122"/>
                <a:ea typeface="微软雅黑" panose="020B0503020204020204" pitchFamily="34" charset="-122"/>
              </a:rPr>
              <a:t>同步传输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每一个字符</a:t>
            </a:r>
            <a:r>
              <a:rPr lang="zh-CN" altLang="en-US" sz="2000" dirty="0">
                <a:latin typeface="微软雅黑" panose="020B0503020204020204" pitchFamily="34" charset="-122"/>
                <a:ea typeface="微软雅黑" panose="020B0503020204020204" pitchFamily="34" charset="-122"/>
              </a:rPr>
              <a:t>使用起止位</a:t>
            </a:r>
            <a:r>
              <a:rPr lang="zh-CN" altLang="zh-CN" sz="2000" dirty="0">
                <a:latin typeface="微软雅黑" panose="020B0503020204020204" pitchFamily="34" charset="-122"/>
                <a:ea typeface="微软雅黑" panose="020B0503020204020204" pitchFamily="34" charset="-122"/>
              </a:rPr>
              <a:t>按位</a:t>
            </a:r>
            <a:r>
              <a:rPr lang="zh-CN" altLang="en-US" sz="2000" dirty="0">
                <a:latin typeface="微软雅黑" panose="020B0503020204020204" pitchFamily="34" charset="-122"/>
                <a:ea typeface="微软雅黑" panose="020B0503020204020204" pitchFamily="34" charset="-122"/>
              </a:rPr>
              <a:t>进行</a:t>
            </a:r>
            <a:r>
              <a:rPr lang="zh-CN" altLang="zh-CN" sz="2000" dirty="0">
                <a:latin typeface="微软雅黑" panose="020B0503020204020204" pitchFamily="34" charset="-122"/>
                <a:ea typeface="微软雅黑" panose="020B0503020204020204" pitchFamily="34" charset="-122"/>
              </a:rPr>
              <a:t>传送，</a:t>
            </a:r>
            <a:r>
              <a:rPr lang="zh-CN" altLang="en-US" sz="2000" dirty="0">
                <a:latin typeface="微软雅黑" panose="020B0503020204020204" pitchFamily="34" charset="-122"/>
                <a:ea typeface="微软雅黑" panose="020B0503020204020204" pitchFamily="34" charset="-122"/>
              </a:rPr>
              <a:t>数据块以帧作为整体传输，并做到</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①</a:t>
            </a:r>
            <a:r>
              <a:rPr lang="zh-CN" altLang="en-US" sz="2000" dirty="0">
                <a:latin typeface="微软雅黑" panose="020B0503020204020204" pitchFamily="34" charset="-122"/>
                <a:ea typeface="微软雅黑" panose="020B0503020204020204" pitchFamily="34" charset="-122"/>
              </a:rPr>
              <a:t>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收之间的位同步</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②每一</a:t>
            </a:r>
            <a:r>
              <a:rPr lang="zh-CN" altLang="en-US" sz="2000" dirty="0">
                <a:latin typeface="微软雅黑" panose="020B0503020204020204" pitchFamily="34" charset="-122"/>
                <a:ea typeface="微软雅黑" panose="020B0503020204020204" pitchFamily="34" charset="-122"/>
              </a:rPr>
              <a:t>帧建立同步标志，建立帧同步</a:t>
            </a:r>
            <a:endParaRPr lang="zh-CN" altLang="en-US" sz="20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ct val="0"/>
              </a:spcBef>
            </a:pPr>
            <a:endParaRPr lang="zh-CN" altLang="en-US" sz="2000" dirty="0">
              <a:latin typeface="黑体" panose="02010609060101010101" pitchFamily="49" charset="-122"/>
              <a:ea typeface="黑体" panose="02010609060101010101" pitchFamily="49" charset="-122"/>
            </a:endParaRPr>
          </a:p>
        </p:txBody>
      </p:sp>
      <p:sp>
        <p:nvSpPr>
          <p:cNvPr id="37" name="Rectangle 84">
            <a:extLst>
              <a:ext uri="{FF2B5EF4-FFF2-40B4-BE49-F238E27FC236}">
                <a16:creationId xmlns:a16="http://schemas.microsoft.com/office/drawing/2014/main" id="{B575698D-A093-406A-B300-5DF3FF465675}"/>
              </a:ext>
            </a:extLst>
          </p:cNvPr>
          <p:cNvSpPr>
            <a:spLocks noChangeArrowheads="1"/>
          </p:cNvSpPr>
          <p:nvPr/>
        </p:nvSpPr>
        <p:spPr bwMode="auto">
          <a:xfrm>
            <a:off x="518075" y="6074944"/>
            <a:ext cx="1177483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None/>
            </a:pPr>
            <a:r>
              <a:rPr lang="zh-CN" altLang="en-US" sz="2400" dirty="0">
                <a:ea typeface="黑体" panose="02010609060101010101" pitchFamily="49" charset="-122"/>
              </a:rPr>
              <a:t>区别：异步传输的发送器的接收器的时钟是不同步的，而同步传输两者的时钟是同步的</a:t>
            </a:r>
          </a:p>
        </p:txBody>
      </p:sp>
      <p:pic>
        <p:nvPicPr>
          <p:cNvPr id="5" name="图片 4">
            <a:extLst>
              <a:ext uri="{FF2B5EF4-FFF2-40B4-BE49-F238E27FC236}">
                <a16:creationId xmlns:a16="http://schemas.microsoft.com/office/drawing/2014/main" id="{DFEEA501-0A9D-4839-90B9-EF1C05D00426}"/>
              </a:ext>
            </a:extLst>
          </p:cNvPr>
          <p:cNvPicPr>
            <a:picLocks noChangeAspect="1"/>
          </p:cNvPicPr>
          <p:nvPr/>
        </p:nvPicPr>
        <p:blipFill>
          <a:blip r:embed="rId3">
            <a:duotone>
              <a:schemeClr val="accent6">
                <a:shade val="45000"/>
                <a:satMod val="135000"/>
              </a:schemeClr>
              <a:prstClr val="white"/>
            </a:duotone>
          </a:blip>
          <a:stretch>
            <a:fillRect/>
          </a:stretch>
        </p:blipFill>
        <p:spPr>
          <a:xfrm>
            <a:off x="8179589" y="4828940"/>
            <a:ext cx="3774670" cy="1047749"/>
          </a:xfrm>
          <a:prstGeom prst="rect">
            <a:avLst/>
          </a:prstGeom>
        </p:spPr>
      </p:pic>
      <p:sp>
        <p:nvSpPr>
          <p:cNvPr id="12" name="内容占位符 2">
            <a:extLst>
              <a:ext uri="{FF2B5EF4-FFF2-40B4-BE49-F238E27FC236}">
                <a16:creationId xmlns:a16="http://schemas.microsoft.com/office/drawing/2014/main" id="{8625276F-8AEA-4718-BA84-7C243FFFED4E}"/>
              </a:ext>
            </a:extLst>
          </p:cNvPr>
          <p:cNvSpPr>
            <a:spLocks noGrp="1"/>
          </p:cNvSpPr>
          <p:nvPr>
            <p:ph idx="1"/>
          </p:nvPr>
        </p:nvSpPr>
        <p:spPr>
          <a:xfrm>
            <a:off x="531177" y="1308835"/>
            <a:ext cx="10515600" cy="879086"/>
          </a:xfrm>
        </p:spPr>
        <p:txBody>
          <a:bodyPr>
            <a:normAutofit/>
          </a:bodyPr>
          <a:lstStyle/>
          <a:p>
            <a:pPr>
              <a:spcBef>
                <a:spcPct val="0"/>
              </a:spcBef>
              <a:buFont typeface="Wingdings" pitchFamily="2" charset="2"/>
              <a:buNone/>
            </a:pPr>
            <a:r>
              <a:rPr lang="zh-CN" altLang="en-US" dirty="0">
                <a:solidFill>
                  <a:srgbClr val="5B307E"/>
                </a:solidFill>
                <a:latin typeface="微软雅黑" panose="020B0503020204020204" pitchFamily="34" charset="-122"/>
                <a:ea typeface="微软雅黑" panose="020B0503020204020204" pitchFamily="34" charset="-122"/>
              </a:rPr>
              <a:t>异步传输和同步传输</a:t>
            </a:r>
          </a:p>
        </p:txBody>
      </p:sp>
      <p:sp>
        <p:nvSpPr>
          <p:cNvPr id="14" name="内容占位符 2">
            <a:extLst>
              <a:ext uri="{FF2B5EF4-FFF2-40B4-BE49-F238E27FC236}">
                <a16:creationId xmlns:a16="http://schemas.microsoft.com/office/drawing/2014/main" id="{BC1835C4-2E84-4D34-B14E-60C0E39B24EA}"/>
              </a:ext>
            </a:extLst>
          </p:cNvPr>
          <p:cNvSpPr txBox="1">
            <a:spLocks/>
          </p:cNvSpPr>
          <p:nvPr/>
        </p:nvSpPr>
        <p:spPr>
          <a:xfrm>
            <a:off x="1159106" y="337030"/>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传输方式</a:t>
            </a:r>
          </a:p>
        </p:txBody>
      </p:sp>
      <p:pic>
        <p:nvPicPr>
          <p:cNvPr id="1026" name="Picture 2">
            <a:extLst>
              <a:ext uri="{FF2B5EF4-FFF2-40B4-BE49-F238E27FC236}">
                <a16:creationId xmlns:a16="http://schemas.microsoft.com/office/drawing/2014/main" id="{F35CCBB0-77C2-47F1-89E3-8FA3174BA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589" y="2163453"/>
            <a:ext cx="3895099"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4201B46-A3B5-4FE6-91EB-EA920ABA2192}"/>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8574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107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474E51D-3FDC-4942-AB30-8573049B788D}"/>
              </a:ext>
            </a:extLst>
          </p:cNvPr>
          <p:cNvSpPr txBox="1">
            <a:spLocks noChangeArrowheads="1"/>
          </p:cNvSpPr>
          <p:nvPr/>
        </p:nvSpPr>
        <p:spPr>
          <a:xfrm>
            <a:off x="483692" y="1407089"/>
            <a:ext cx="10683071" cy="494546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None/>
            </a:pPr>
            <a:r>
              <a:rPr lang="zh-CN" altLang="en-US" dirty="0">
                <a:solidFill>
                  <a:srgbClr val="5B307E"/>
                </a:solidFill>
                <a:latin typeface="微软雅黑" panose="020B0503020204020204" pitchFamily="34" charset="-122"/>
                <a:ea typeface="微软雅黑" panose="020B0503020204020204" pitchFamily="34" charset="-122"/>
              </a:rPr>
              <a:t>基带传输和频带传输</a:t>
            </a:r>
            <a:endParaRPr lang="en-US" altLang="zh-CN" dirty="0">
              <a:solidFill>
                <a:srgbClr val="5B307E"/>
              </a:solidFill>
              <a:latin typeface="微软雅黑" panose="020B0503020204020204" pitchFamily="34" charset="-122"/>
              <a:ea typeface="微软雅黑" panose="020B0503020204020204" pitchFamily="34" charset="-122"/>
            </a:endParaRPr>
          </a:p>
          <a:p>
            <a:pPr algn="just">
              <a:lnSpc>
                <a:spcPct val="11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按照传输系统在传输数据信号过程中是否搬其频谱，传输方式可分两类：</a:t>
            </a:r>
            <a:endParaRPr lang="en-US" altLang="zh-CN" sz="24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基带传输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指未对载波调制的待传信号称为基带信号，它所占的频带称为基带。基带传输，指一种不搬移基带信号频谱的传输方式</a:t>
            </a:r>
            <a:endParaRPr lang="en-US" altLang="zh-CN" sz="2000" dirty="0">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t>基带传输是一种最简单最基本的传输方式，一般用低电平表示“</a:t>
            </a:r>
            <a:r>
              <a:rPr lang="en-US" altLang="zh-CN" sz="2000" dirty="0"/>
              <a:t>0”</a:t>
            </a:r>
            <a:r>
              <a:rPr lang="zh-CN" altLang="en-US" sz="2000" dirty="0"/>
              <a:t>，高电平表示“</a:t>
            </a:r>
            <a:r>
              <a:rPr lang="en-US" altLang="zh-CN" sz="2000" dirty="0"/>
              <a:t>1”</a:t>
            </a:r>
            <a:endParaRPr lang="zh-CN" altLang="en-US" sz="2000" dirty="0"/>
          </a:p>
          <a:p>
            <a:pPr lvl="1">
              <a:lnSpc>
                <a:spcPct val="110000"/>
              </a:lnSpc>
              <a:spcBef>
                <a:spcPct val="0"/>
              </a:spcBef>
            </a:pPr>
            <a:r>
              <a:rPr lang="zh-CN" altLang="en-US" sz="2000" dirty="0"/>
              <a:t>适用范围：低速和高速的各种情况</a:t>
            </a:r>
          </a:p>
          <a:p>
            <a:pPr lvl="1">
              <a:lnSpc>
                <a:spcPct val="110000"/>
              </a:lnSpc>
              <a:spcBef>
                <a:spcPct val="0"/>
              </a:spcBef>
            </a:pPr>
            <a:r>
              <a:rPr lang="zh-CN" altLang="en-US" sz="2000" dirty="0"/>
              <a:t>限制：因基带信号所带的频率成分很宽，所以对传输线有一定的要求</a:t>
            </a:r>
            <a:endParaRPr lang="en-US" altLang="zh-CN" sz="20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频带传输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指利用调制解调器搬移信号频谱的传输体制</a:t>
            </a:r>
            <a:endParaRPr lang="en-US" altLang="zh-CN" sz="2000" dirty="0">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搬移频谱的目的是为了适应信道的频率特性</a:t>
            </a:r>
          </a:p>
        </p:txBody>
      </p:sp>
      <p:sp>
        <p:nvSpPr>
          <p:cNvPr id="10" name="内容占位符 2">
            <a:extLst>
              <a:ext uri="{FF2B5EF4-FFF2-40B4-BE49-F238E27FC236}">
                <a16:creationId xmlns:a16="http://schemas.microsoft.com/office/drawing/2014/main" id="{E4FC70D7-B4EC-42FB-9224-FF2FF3F68272}"/>
              </a:ext>
            </a:extLst>
          </p:cNvPr>
          <p:cNvSpPr txBox="1">
            <a:spLocks/>
          </p:cNvSpPr>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itchFamily="2" charset="2"/>
              <a:buNone/>
            </a:pPr>
            <a:r>
              <a:rPr kumimoji="1" lang="zh-CN" altLang="en-US" sz="4000" dirty="0"/>
              <a:t>传输方式</a:t>
            </a:r>
          </a:p>
        </p:txBody>
      </p:sp>
      <p:sp>
        <p:nvSpPr>
          <p:cNvPr id="12" name="灯片编号占位符 3">
            <a:extLst>
              <a:ext uri="{FF2B5EF4-FFF2-40B4-BE49-F238E27FC236}">
                <a16:creationId xmlns:a16="http://schemas.microsoft.com/office/drawing/2014/main" id="{D25E98AC-3014-46B8-A8C9-A1195AF77671}"/>
              </a:ext>
            </a:extLst>
          </p:cNvPr>
          <p:cNvSpPr>
            <a:spLocks noGrp="1"/>
          </p:cNvSpPr>
          <p:nvPr>
            <p:ph type="sldNum" sz="quarter" idx="12"/>
          </p:nvPr>
        </p:nvSpPr>
        <p:spPr>
          <a:xfrm>
            <a:off x="9006053" y="6487615"/>
            <a:ext cx="2743200" cy="365125"/>
          </a:xfrm>
        </p:spPr>
        <p:txBody>
          <a:bodyPr/>
          <a:lstStyle/>
          <a:p>
            <a:fld id="{8D4D1E41-7A09-AB4A-A4E1-09765ADA2698}" type="slidenum">
              <a:rPr kumimoji="1" lang="zh-CN" altLang="en-US" smtClean="0"/>
              <a:t>40</a:t>
            </a:fld>
            <a:endParaRPr kumimoji="1" lang="zh-CN" altLang="en-US" dirty="0"/>
          </a:p>
        </p:txBody>
      </p:sp>
      <p:sp>
        <p:nvSpPr>
          <p:cNvPr id="28" name="文本框 27">
            <a:extLst>
              <a:ext uri="{FF2B5EF4-FFF2-40B4-BE49-F238E27FC236}">
                <a16:creationId xmlns:a16="http://schemas.microsoft.com/office/drawing/2014/main" id="{73F53939-F205-4A70-944D-1C34C873D785}"/>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6192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8313D-882F-2842-BDDB-A84A98BEAA87}"/>
              </a:ext>
            </a:extLst>
          </p:cNvPr>
          <p:cNvSpPr>
            <a:spLocks noGrp="1"/>
          </p:cNvSpPr>
          <p:nvPr>
            <p:ph type="title"/>
          </p:nvPr>
        </p:nvSpPr>
        <p:spPr/>
        <p:txBody>
          <a:bodyPr>
            <a:normAutofit/>
          </a:bodyPr>
          <a:lstStyle/>
          <a:p>
            <a:r>
              <a:rPr kumimoji="1" lang="zh-CN" altLang="en-US" dirty="0"/>
              <a:t>数据编码技术</a:t>
            </a:r>
          </a:p>
        </p:txBody>
      </p:sp>
      <p:sp>
        <p:nvSpPr>
          <p:cNvPr id="3" name="内容占位符 2">
            <a:extLst>
              <a:ext uri="{FF2B5EF4-FFF2-40B4-BE49-F238E27FC236}">
                <a16:creationId xmlns:a16="http://schemas.microsoft.com/office/drawing/2014/main" id="{B87DC579-9336-6B4E-9436-FB9AB7CD2822}"/>
              </a:ext>
            </a:extLst>
          </p:cNvPr>
          <p:cNvSpPr>
            <a:spLocks noGrp="1"/>
          </p:cNvSpPr>
          <p:nvPr>
            <p:ph idx="1"/>
          </p:nvPr>
        </p:nvSpPr>
        <p:spPr>
          <a:xfrm>
            <a:off x="838200" y="1510758"/>
            <a:ext cx="10515600" cy="3969291"/>
          </a:xfrm>
        </p:spPr>
        <p:txBody>
          <a:bodyPr>
            <a:normAutofit lnSpcReduction="10000"/>
          </a:bodyPr>
          <a:lstStyle/>
          <a:p>
            <a:pPr>
              <a:lnSpc>
                <a:spcPct val="110000"/>
              </a:lnSpc>
            </a:pPr>
            <a:r>
              <a:rPr lang="zh-CN" altLang="en-US" dirty="0"/>
              <a:t>研究数据在信号传输过程中如何进行编码</a:t>
            </a:r>
            <a:r>
              <a:rPr lang="en-US" altLang="zh-CN" dirty="0"/>
              <a:t>(</a:t>
            </a:r>
            <a:r>
              <a:rPr lang="zh-CN" altLang="en-US" dirty="0"/>
              <a:t>变换</a:t>
            </a:r>
            <a:r>
              <a:rPr lang="en-US" altLang="zh-CN" dirty="0"/>
              <a:t>)</a:t>
            </a:r>
          </a:p>
          <a:p>
            <a:pPr>
              <a:lnSpc>
                <a:spcPct val="110000"/>
              </a:lnSpc>
            </a:pPr>
            <a:r>
              <a:rPr lang="zh-CN" altLang="en-US" dirty="0"/>
              <a:t>常用的几种编码方式</a:t>
            </a:r>
          </a:p>
          <a:p>
            <a:pPr lvl="1">
              <a:lnSpc>
                <a:spcPct val="110000"/>
              </a:lnSpc>
            </a:pPr>
            <a:r>
              <a:rPr lang="zh-CN" altLang="en-US" dirty="0"/>
              <a:t>不归零制码（</a:t>
            </a:r>
            <a:r>
              <a:rPr lang="en-US" altLang="zh-CN" dirty="0"/>
              <a:t>NRZ</a:t>
            </a:r>
            <a:r>
              <a:rPr lang="zh-CN" altLang="en-US" dirty="0"/>
              <a:t>：</a:t>
            </a:r>
            <a:r>
              <a:rPr lang="en-US" altLang="zh-CN" dirty="0"/>
              <a:t>Non-Return to Zero</a:t>
            </a:r>
            <a:r>
              <a:rPr lang="zh-CN" altLang="en-US" dirty="0"/>
              <a:t>）</a:t>
            </a:r>
          </a:p>
          <a:p>
            <a:pPr lvl="2">
              <a:lnSpc>
                <a:spcPct val="110000"/>
              </a:lnSpc>
            </a:pPr>
            <a:r>
              <a:rPr lang="zh-CN" altLang="en-US" dirty="0">
                <a:solidFill>
                  <a:srgbClr val="C00000"/>
                </a:solidFill>
                <a:latin typeface="Arial" panose="020B0604020202020204" pitchFamily="34" charset="0"/>
              </a:rPr>
              <a:t>原理：用两种不同的电平分别表示二进制信息“</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和“</a:t>
            </a:r>
            <a:r>
              <a:rPr lang="en-US" altLang="zh-CN" dirty="0">
                <a:solidFill>
                  <a:srgbClr val="C00000"/>
                </a:solidFill>
                <a:latin typeface="Arial" panose="020B0604020202020204" pitchFamily="34" charset="0"/>
              </a:rPr>
              <a:t>1”</a:t>
            </a:r>
            <a:r>
              <a:rPr lang="zh-CN" altLang="en-US" dirty="0">
                <a:solidFill>
                  <a:srgbClr val="C00000"/>
                </a:solidFill>
                <a:latin typeface="Arial" panose="020B0604020202020204" pitchFamily="34" charset="0"/>
              </a:rPr>
              <a:t>，低电平表示“</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，高电平表示“</a:t>
            </a:r>
            <a:r>
              <a:rPr lang="en-US" altLang="zh-CN" dirty="0">
                <a:solidFill>
                  <a:srgbClr val="C00000"/>
                </a:solidFill>
                <a:latin typeface="Arial" panose="020B0604020202020204" pitchFamily="34" charset="0"/>
              </a:rPr>
              <a:t>1”</a:t>
            </a:r>
            <a:endParaRPr lang="zh-CN" altLang="en-US" dirty="0">
              <a:solidFill>
                <a:srgbClr val="C00000"/>
              </a:solidFill>
              <a:latin typeface="Arial" panose="020B0604020202020204" pitchFamily="34" charset="0"/>
            </a:endParaRPr>
          </a:p>
          <a:p>
            <a:pPr lvl="2">
              <a:lnSpc>
                <a:spcPct val="110000"/>
              </a:lnSpc>
            </a:pPr>
            <a:r>
              <a:rPr lang="zh-CN" altLang="en-US" dirty="0">
                <a:solidFill>
                  <a:srgbClr val="C00000"/>
                </a:solidFill>
                <a:latin typeface="Arial" panose="020B0604020202020204" pitchFamily="34" charset="0"/>
              </a:rPr>
              <a:t>缺点：</a:t>
            </a:r>
          </a:p>
          <a:p>
            <a:pPr marL="1728788" lvl="3" indent="-282575">
              <a:lnSpc>
                <a:spcPct val="110000"/>
              </a:lnSpc>
            </a:pPr>
            <a:r>
              <a:rPr lang="zh-CN" altLang="en-US" dirty="0">
                <a:latin typeface="Arial" panose="020B0604020202020204" pitchFamily="34" charset="0"/>
              </a:rPr>
              <a:t>难以分辨一位的结束和另一位的开始</a:t>
            </a:r>
          </a:p>
          <a:p>
            <a:pPr marL="1728788" lvl="3" indent="-282575">
              <a:lnSpc>
                <a:spcPct val="110000"/>
              </a:lnSpc>
            </a:pPr>
            <a:r>
              <a:rPr lang="zh-CN" altLang="en-US" dirty="0">
                <a:latin typeface="Arial" panose="020B0604020202020204" pitchFamily="34" charset="0"/>
              </a:rPr>
              <a:t>发送方和接收方必须有时钟同步</a:t>
            </a:r>
          </a:p>
          <a:p>
            <a:pPr marL="1728788" lvl="3" indent="-282575">
              <a:lnSpc>
                <a:spcPct val="110000"/>
              </a:lnSpc>
            </a:pPr>
            <a:r>
              <a:rPr lang="zh-CN" altLang="en-US" dirty="0">
                <a:latin typeface="Arial" panose="020B0604020202020204" pitchFamily="34" charset="0"/>
              </a:rPr>
              <a:t>若信号中“</a:t>
            </a:r>
            <a:r>
              <a:rPr lang="en-US" altLang="zh-CN" dirty="0">
                <a:latin typeface="Arial" panose="020B0604020202020204" pitchFamily="34" charset="0"/>
              </a:rPr>
              <a:t>0”</a:t>
            </a:r>
            <a:r>
              <a:rPr lang="zh-CN" altLang="en-US" dirty="0">
                <a:latin typeface="Arial" panose="020B0604020202020204" pitchFamily="34" charset="0"/>
              </a:rPr>
              <a:t>或“</a:t>
            </a:r>
            <a:r>
              <a:rPr lang="en-US" altLang="zh-CN" dirty="0">
                <a:latin typeface="Arial" panose="020B0604020202020204" pitchFamily="34" charset="0"/>
              </a:rPr>
              <a:t>1”</a:t>
            </a:r>
            <a:r>
              <a:rPr lang="zh-CN" altLang="en-US" dirty="0">
                <a:latin typeface="Arial" panose="020B0604020202020204" pitchFamily="34" charset="0"/>
              </a:rPr>
              <a:t>连续出现，信号直流分量将累加</a:t>
            </a:r>
          </a:p>
          <a:p>
            <a:pPr lvl="2">
              <a:lnSpc>
                <a:spcPct val="110000"/>
              </a:lnSpc>
            </a:pPr>
            <a:r>
              <a:rPr lang="zh-CN" altLang="en-US" dirty="0">
                <a:solidFill>
                  <a:srgbClr val="C00000"/>
                </a:solidFill>
                <a:latin typeface="Arial" panose="020B0604020202020204" pitchFamily="34" charset="0"/>
              </a:rPr>
              <a:t>结论：容易产生传播错误</a:t>
            </a:r>
          </a:p>
          <a:p>
            <a:endParaRPr kumimoji="1" lang="zh-CN" altLang="en-US" dirty="0"/>
          </a:p>
        </p:txBody>
      </p:sp>
      <p:sp>
        <p:nvSpPr>
          <p:cNvPr id="4" name="灯片编号占位符 3">
            <a:extLst>
              <a:ext uri="{FF2B5EF4-FFF2-40B4-BE49-F238E27FC236}">
                <a16:creationId xmlns:a16="http://schemas.microsoft.com/office/drawing/2014/main" id="{59B5D582-DC75-B442-A3B2-A7B20A293CB2}"/>
              </a:ext>
            </a:extLst>
          </p:cNvPr>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graphicFrame>
        <p:nvGraphicFramePr>
          <p:cNvPr id="5" name="Object 142">
            <a:extLst>
              <a:ext uri="{FF2B5EF4-FFF2-40B4-BE49-F238E27FC236}">
                <a16:creationId xmlns:a16="http://schemas.microsoft.com/office/drawing/2014/main" id="{2B42CA34-40B6-8E4A-BF3D-1B63AFE97E2E}"/>
              </a:ext>
            </a:extLst>
          </p:cNvPr>
          <p:cNvGraphicFramePr>
            <a:graphicFrameLocks noChangeAspect="1"/>
          </p:cNvGraphicFramePr>
          <p:nvPr>
            <p:extLst>
              <p:ext uri="{D42A27DB-BD31-4B8C-83A1-F6EECF244321}">
                <p14:modId xmlns:p14="http://schemas.microsoft.com/office/powerpoint/2010/main" val="4254271453"/>
              </p:ext>
            </p:extLst>
          </p:nvPr>
        </p:nvGraphicFramePr>
        <p:xfrm>
          <a:off x="1787235" y="5662612"/>
          <a:ext cx="6303817" cy="1058863"/>
        </p:xfrm>
        <a:graphic>
          <a:graphicData uri="http://schemas.openxmlformats.org/presentationml/2006/ole">
            <mc:AlternateContent xmlns:mc="http://schemas.openxmlformats.org/markup-compatibility/2006">
              <mc:Choice xmlns:v="urn:schemas-microsoft-com:vml" Requires="v">
                <p:oleObj spid="_x0000_s6146" name="图片" r:id="rId3" imgW="28155900" imgH="7975600" progId="Word.Picture.8">
                  <p:embed/>
                </p:oleObj>
              </mc:Choice>
              <mc:Fallback>
                <p:oleObj name="图片" r:id="rId3" imgW="28155900" imgH="7975600" progId="Word.Picture.8">
                  <p:embed/>
                  <p:pic>
                    <p:nvPicPr>
                      <p:cNvPr id="37893" name="Object 142">
                        <a:extLst>
                          <a:ext uri="{FF2B5EF4-FFF2-40B4-BE49-F238E27FC236}">
                            <a16:creationId xmlns:a16="http://schemas.microsoft.com/office/drawing/2014/main" id="{E420728C-E63C-4A4D-877F-CCCDFCC37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235" y="5662612"/>
                        <a:ext cx="6303817" cy="10588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46971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3F0A2-124C-0145-93F2-1DCF7A338553}"/>
              </a:ext>
            </a:extLst>
          </p:cNvPr>
          <p:cNvSpPr>
            <a:spLocks noGrp="1"/>
          </p:cNvSpPr>
          <p:nvPr>
            <p:ph type="title"/>
          </p:nvPr>
        </p:nvSpPr>
        <p:spPr/>
        <p:txBody>
          <a:bodyPr/>
          <a:lstStyle/>
          <a:p>
            <a:r>
              <a:rPr kumimoji="1" lang="zh-CN" altLang="en-US" dirty="0"/>
              <a:t>数据编码技术</a:t>
            </a:r>
          </a:p>
        </p:txBody>
      </p:sp>
      <p:sp>
        <p:nvSpPr>
          <p:cNvPr id="3" name="内容占位符 2">
            <a:extLst>
              <a:ext uri="{FF2B5EF4-FFF2-40B4-BE49-F238E27FC236}">
                <a16:creationId xmlns:a16="http://schemas.microsoft.com/office/drawing/2014/main" id="{C8FC6372-3B68-3744-AB8D-E35505AA790F}"/>
              </a:ext>
            </a:extLst>
          </p:cNvPr>
          <p:cNvSpPr>
            <a:spLocks noGrp="1"/>
          </p:cNvSpPr>
          <p:nvPr>
            <p:ph idx="1"/>
          </p:nvPr>
        </p:nvSpPr>
        <p:spPr>
          <a:xfrm>
            <a:off x="838200" y="1510758"/>
            <a:ext cx="10515600" cy="4586694"/>
          </a:xfrm>
        </p:spPr>
        <p:txBody>
          <a:bodyPr/>
          <a:lstStyle/>
          <a:p>
            <a:pPr>
              <a:lnSpc>
                <a:spcPct val="110000"/>
              </a:lnSpc>
            </a:pPr>
            <a:r>
              <a:rPr lang="zh-CN" altLang="en-US" sz="2400" dirty="0"/>
              <a:t>曼彻斯特码（</a:t>
            </a:r>
            <a:r>
              <a:rPr lang="en-US" altLang="zh-CN" sz="2400" dirty="0"/>
              <a:t>Manchester</a:t>
            </a:r>
            <a:r>
              <a:rPr lang="zh-CN" altLang="en-US" sz="2400" dirty="0"/>
              <a:t>），也称相位编码</a:t>
            </a:r>
          </a:p>
          <a:p>
            <a:pPr lvl="1">
              <a:lnSpc>
                <a:spcPct val="110000"/>
              </a:lnSpc>
            </a:pPr>
            <a:r>
              <a:rPr lang="zh-CN" altLang="en-US" sz="2000" dirty="0">
                <a:solidFill>
                  <a:srgbClr val="C00000"/>
                </a:solidFill>
                <a:latin typeface="Arial" panose="020B0604020202020204" pitchFamily="34" charset="0"/>
              </a:rPr>
              <a:t>原理：每一位中间都有一个跳变，从低跳到高表示“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，从高跳到低表示“</a:t>
            </a:r>
            <a:r>
              <a:rPr lang="en-US" altLang="zh-CN" sz="2000" dirty="0">
                <a:solidFill>
                  <a:srgbClr val="C00000"/>
                </a:solidFill>
                <a:latin typeface="Arial" panose="020B0604020202020204" pitchFamily="34" charset="0"/>
              </a:rPr>
              <a:t>1”</a:t>
            </a:r>
            <a:endParaRPr lang="zh-CN" altLang="en-US" sz="2000" dirty="0">
              <a:solidFill>
                <a:srgbClr val="C00000"/>
              </a:solidFill>
              <a:latin typeface="Arial" panose="020B0604020202020204" pitchFamily="34" charset="0"/>
            </a:endParaRPr>
          </a:p>
          <a:p>
            <a:pPr lvl="1">
              <a:lnSpc>
                <a:spcPct val="110000"/>
              </a:lnSpc>
            </a:pPr>
            <a:r>
              <a:rPr lang="zh-CN" altLang="en-US" sz="2000" dirty="0">
                <a:solidFill>
                  <a:srgbClr val="C00000"/>
                </a:solidFill>
                <a:latin typeface="Arial" panose="020B0604020202020204" pitchFamily="34" charset="0"/>
              </a:rPr>
              <a:t>优点：克服了</a:t>
            </a:r>
            <a:r>
              <a:rPr lang="en-US" altLang="zh-CN" sz="2000" dirty="0">
                <a:solidFill>
                  <a:srgbClr val="C00000"/>
                </a:solidFill>
                <a:latin typeface="Arial" panose="020B0604020202020204" pitchFamily="34" charset="0"/>
              </a:rPr>
              <a:t>NRZ</a:t>
            </a:r>
            <a:r>
              <a:rPr lang="zh-CN" altLang="en-US" sz="2000" dirty="0">
                <a:solidFill>
                  <a:srgbClr val="C00000"/>
                </a:solidFill>
                <a:latin typeface="Arial" panose="020B0604020202020204" pitchFamily="34" charset="0"/>
              </a:rPr>
              <a:t>码的不足。每位中间的跳变即可作为数据，又可作为时钟，能够自同步</a:t>
            </a:r>
            <a:endParaRPr lang="zh-CN" altLang="en-US" sz="2000" dirty="0">
              <a:solidFill>
                <a:srgbClr val="C00000"/>
              </a:solidFill>
            </a:endParaRPr>
          </a:p>
          <a:p>
            <a:pPr>
              <a:lnSpc>
                <a:spcPct val="110000"/>
              </a:lnSpc>
            </a:pPr>
            <a:r>
              <a:rPr lang="zh-CN" altLang="en-US" sz="2400" dirty="0"/>
              <a:t>差分曼彻斯特码（</a:t>
            </a:r>
            <a:r>
              <a:rPr lang="en-US" altLang="zh-CN" sz="2400" dirty="0"/>
              <a:t>Differential Manchester</a:t>
            </a:r>
            <a:r>
              <a:rPr lang="zh-CN" altLang="en-US" sz="2400" dirty="0"/>
              <a:t>）</a:t>
            </a:r>
          </a:p>
          <a:p>
            <a:pPr lvl="1">
              <a:lnSpc>
                <a:spcPct val="110000"/>
              </a:lnSpc>
            </a:pPr>
            <a:r>
              <a:rPr lang="zh-CN" altLang="en-US" sz="2000" dirty="0">
                <a:solidFill>
                  <a:srgbClr val="C00000"/>
                </a:solidFill>
                <a:latin typeface="Arial" panose="020B0604020202020204" pitchFamily="34" charset="0"/>
              </a:rPr>
              <a:t>原理：每一位中间都有一个跳变，每位开始时有跳变表示“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，无跳变表示“</a:t>
            </a:r>
            <a:r>
              <a:rPr lang="en-US" altLang="zh-CN" sz="2000" dirty="0">
                <a:solidFill>
                  <a:srgbClr val="C00000"/>
                </a:solidFill>
                <a:latin typeface="Arial" panose="020B0604020202020204" pitchFamily="34" charset="0"/>
              </a:rPr>
              <a:t>1”</a:t>
            </a:r>
            <a:r>
              <a:rPr lang="zh-CN" altLang="en-US" sz="2000" dirty="0">
                <a:solidFill>
                  <a:srgbClr val="C00000"/>
                </a:solidFill>
                <a:latin typeface="Arial" panose="020B0604020202020204" pitchFamily="34" charset="0"/>
              </a:rPr>
              <a:t>。位中间跳变表示时钟，位前跳变表示数据</a:t>
            </a:r>
          </a:p>
          <a:p>
            <a:pPr lvl="1">
              <a:lnSpc>
                <a:spcPct val="110000"/>
              </a:lnSpc>
            </a:pPr>
            <a:r>
              <a:rPr lang="zh-CN" altLang="en-US" sz="2000" dirty="0">
                <a:solidFill>
                  <a:srgbClr val="C00000"/>
                </a:solidFill>
                <a:latin typeface="Arial" panose="020B0604020202020204" pitchFamily="34" charset="0"/>
              </a:rPr>
              <a:t>优点：时钟、数据分离，便于提取</a:t>
            </a:r>
          </a:p>
          <a:p>
            <a:endParaRPr kumimoji="1" lang="zh-CN" altLang="en-US" dirty="0"/>
          </a:p>
        </p:txBody>
      </p:sp>
      <p:sp>
        <p:nvSpPr>
          <p:cNvPr id="4" name="灯片编号占位符 3">
            <a:extLst>
              <a:ext uri="{FF2B5EF4-FFF2-40B4-BE49-F238E27FC236}">
                <a16:creationId xmlns:a16="http://schemas.microsoft.com/office/drawing/2014/main" id="{B50E178B-4E5D-454D-8C7C-B10E43734DD1}"/>
              </a:ext>
            </a:extLst>
          </p:cNvPr>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graphicFrame>
        <p:nvGraphicFramePr>
          <p:cNvPr id="5" name="Object 142">
            <a:extLst>
              <a:ext uri="{FF2B5EF4-FFF2-40B4-BE49-F238E27FC236}">
                <a16:creationId xmlns:a16="http://schemas.microsoft.com/office/drawing/2014/main" id="{714DFAEE-FAA8-B841-8101-72E42596F597}"/>
              </a:ext>
            </a:extLst>
          </p:cNvPr>
          <p:cNvGraphicFramePr>
            <a:graphicFrameLocks noChangeAspect="1"/>
          </p:cNvGraphicFramePr>
          <p:nvPr>
            <p:extLst>
              <p:ext uri="{D42A27DB-BD31-4B8C-83A1-F6EECF244321}">
                <p14:modId xmlns:p14="http://schemas.microsoft.com/office/powerpoint/2010/main" val="1045080253"/>
              </p:ext>
            </p:extLst>
          </p:nvPr>
        </p:nvGraphicFramePr>
        <p:xfrm>
          <a:off x="2061730" y="4934240"/>
          <a:ext cx="6978361" cy="1787235"/>
        </p:xfrm>
        <a:graphic>
          <a:graphicData uri="http://schemas.openxmlformats.org/presentationml/2006/ole">
            <mc:AlternateContent xmlns:mc="http://schemas.openxmlformats.org/markup-compatibility/2006">
              <mc:Choice xmlns:v="urn:schemas-microsoft-com:vml" Requires="v">
                <p:oleObj spid="_x0000_s7170" name="图片" r:id="rId3" imgW="28155900" imgH="23990300" progId="Word.Picture.8">
                  <p:embed/>
                </p:oleObj>
              </mc:Choice>
              <mc:Fallback>
                <p:oleObj name="图片" r:id="rId3" imgW="28155900" imgH="23990300" progId="Word.Picture.8">
                  <p:embed/>
                  <p:pic>
                    <p:nvPicPr>
                      <p:cNvPr id="38917" name="Object 142">
                        <a:extLst>
                          <a:ext uri="{FF2B5EF4-FFF2-40B4-BE49-F238E27FC236}">
                            <a16:creationId xmlns:a16="http://schemas.microsoft.com/office/drawing/2014/main" id="{4B9C0DFF-9CBD-4443-9D8F-33ED1FE83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730" y="4934240"/>
                        <a:ext cx="6978361" cy="178723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1954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DFF61-59F5-9F49-BFD2-ED0687F5F243}"/>
              </a:ext>
            </a:extLst>
          </p:cNvPr>
          <p:cNvSpPr>
            <a:spLocks noGrp="1"/>
          </p:cNvSpPr>
          <p:nvPr>
            <p:ph type="title"/>
          </p:nvPr>
        </p:nvSpPr>
        <p:spPr/>
        <p:txBody>
          <a:bodyPr/>
          <a:lstStyle/>
          <a:p>
            <a:r>
              <a:rPr kumimoji="1" lang="zh-CN" altLang="en-US" dirty="0"/>
              <a:t>数据编码技术</a:t>
            </a:r>
          </a:p>
        </p:txBody>
      </p:sp>
      <p:sp>
        <p:nvSpPr>
          <p:cNvPr id="3" name="内容占位符 2">
            <a:extLst>
              <a:ext uri="{FF2B5EF4-FFF2-40B4-BE49-F238E27FC236}">
                <a16:creationId xmlns:a16="http://schemas.microsoft.com/office/drawing/2014/main" id="{60754099-EC74-3748-A18C-7394E915D49A}"/>
              </a:ext>
            </a:extLst>
          </p:cNvPr>
          <p:cNvSpPr>
            <a:spLocks noGrp="1"/>
          </p:cNvSpPr>
          <p:nvPr>
            <p:ph idx="1"/>
          </p:nvPr>
        </p:nvSpPr>
        <p:spPr>
          <a:xfrm>
            <a:off x="824345" y="1745673"/>
            <a:ext cx="3484418" cy="4586694"/>
          </a:xfrm>
        </p:spPr>
        <p:txBody>
          <a:bodyPr>
            <a:normAutofit/>
          </a:bodyPr>
          <a:lstStyle/>
          <a:p>
            <a:r>
              <a:rPr lang="zh-CN" altLang="en-US" sz="2400" dirty="0"/>
              <a:t>逢“</a:t>
            </a:r>
            <a:r>
              <a:rPr lang="en-US" altLang="zh-CN" sz="2400" dirty="0"/>
              <a:t>1”</a:t>
            </a:r>
            <a:r>
              <a:rPr lang="zh-CN" altLang="en-US" sz="2400" dirty="0"/>
              <a:t>变化的</a:t>
            </a:r>
            <a:r>
              <a:rPr lang="en-US" altLang="zh-CN" sz="2400" dirty="0"/>
              <a:t>NRZ</a:t>
            </a:r>
            <a:r>
              <a:rPr lang="zh-CN" altLang="en-US" sz="2400" dirty="0"/>
              <a:t>码</a:t>
            </a:r>
          </a:p>
          <a:p>
            <a:pPr lvl="1"/>
            <a:r>
              <a:rPr lang="zh-CN" altLang="en-US" dirty="0"/>
              <a:t>原理：在每位开始时，逢“</a:t>
            </a:r>
            <a:r>
              <a:rPr lang="en-US" altLang="zh-CN" dirty="0"/>
              <a:t>1”</a:t>
            </a:r>
            <a:r>
              <a:rPr lang="zh-CN" altLang="en-US" dirty="0"/>
              <a:t>电平跳变，逢“</a:t>
            </a:r>
            <a:r>
              <a:rPr lang="en-US" altLang="zh-CN" dirty="0"/>
              <a:t>0”</a:t>
            </a:r>
            <a:r>
              <a:rPr lang="zh-CN" altLang="en-US" dirty="0"/>
              <a:t>电平不跳变</a:t>
            </a:r>
          </a:p>
          <a:p>
            <a:r>
              <a:rPr lang="zh-CN" altLang="en-US" sz="2400" dirty="0"/>
              <a:t>逢“</a:t>
            </a:r>
            <a:r>
              <a:rPr lang="en-US" altLang="zh-CN" sz="2400" dirty="0"/>
              <a:t>0”</a:t>
            </a:r>
            <a:r>
              <a:rPr lang="zh-CN" altLang="en-US" sz="2400" dirty="0"/>
              <a:t>变化的</a:t>
            </a:r>
            <a:r>
              <a:rPr lang="en-US" altLang="zh-CN" sz="2400" dirty="0"/>
              <a:t>NRZ</a:t>
            </a:r>
            <a:r>
              <a:rPr lang="zh-CN" altLang="en-US" sz="2400" dirty="0"/>
              <a:t>码</a:t>
            </a:r>
          </a:p>
          <a:p>
            <a:pPr lvl="1">
              <a:buSzPct val="75000"/>
            </a:pPr>
            <a:r>
              <a:rPr lang="zh-CN" altLang="en-US" dirty="0"/>
              <a:t>原理：在每位开始时，逢“</a:t>
            </a:r>
            <a:r>
              <a:rPr lang="en-US" altLang="zh-CN" dirty="0"/>
              <a:t>0”</a:t>
            </a:r>
            <a:r>
              <a:rPr lang="zh-CN" altLang="en-US" dirty="0"/>
              <a:t>电平跳变，逢“</a:t>
            </a:r>
            <a:r>
              <a:rPr lang="en-US" altLang="zh-CN" dirty="0"/>
              <a:t>1”</a:t>
            </a:r>
            <a:r>
              <a:rPr lang="zh-CN" altLang="en-US" dirty="0"/>
              <a:t>电平不跳变</a:t>
            </a:r>
          </a:p>
          <a:p>
            <a:endParaRPr kumimoji="1" lang="zh-CN" altLang="en-US" dirty="0"/>
          </a:p>
        </p:txBody>
      </p:sp>
      <p:sp>
        <p:nvSpPr>
          <p:cNvPr id="4" name="灯片编号占位符 3">
            <a:extLst>
              <a:ext uri="{FF2B5EF4-FFF2-40B4-BE49-F238E27FC236}">
                <a16:creationId xmlns:a16="http://schemas.microsoft.com/office/drawing/2014/main" id="{D409DB9A-4230-B443-903B-E892B81818B3}"/>
              </a:ext>
            </a:extLst>
          </p:cNvPr>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grpSp>
        <p:nvGrpSpPr>
          <p:cNvPr id="5" name="组合 4">
            <a:extLst>
              <a:ext uri="{FF2B5EF4-FFF2-40B4-BE49-F238E27FC236}">
                <a16:creationId xmlns:a16="http://schemas.microsoft.com/office/drawing/2014/main" id="{1DAFBB3E-5C7B-784D-9B43-B14BC25E9B76}"/>
              </a:ext>
            </a:extLst>
          </p:cNvPr>
          <p:cNvGrpSpPr/>
          <p:nvPr/>
        </p:nvGrpSpPr>
        <p:grpSpPr>
          <a:xfrm>
            <a:off x="4308763" y="1713922"/>
            <a:ext cx="7731122" cy="4824990"/>
            <a:chOff x="1260475" y="549275"/>
            <a:chExt cx="7777163" cy="6021388"/>
          </a:xfrm>
        </p:grpSpPr>
        <p:graphicFrame>
          <p:nvGraphicFramePr>
            <p:cNvPr id="6" name="Object 142">
              <a:extLst>
                <a:ext uri="{FF2B5EF4-FFF2-40B4-BE49-F238E27FC236}">
                  <a16:creationId xmlns:a16="http://schemas.microsoft.com/office/drawing/2014/main" id="{4D4CC646-0A20-DA49-9E26-8606A2EFA2ED}"/>
                </a:ext>
              </a:extLst>
            </p:cNvPr>
            <p:cNvGraphicFramePr>
              <a:graphicFrameLocks noChangeAspect="1"/>
            </p:cNvGraphicFramePr>
            <p:nvPr>
              <p:extLst>
                <p:ext uri="{D42A27DB-BD31-4B8C-83A1-F6EECF244321}">
                  <p14:modId xmlns:p14="http://schemas.microsoft.com/office/powerpoint/2010/main" val="604206380"/>
                </p:ext>
              </p:extLst>
            </p:nvPr>
          </p:nvGraphicFramePr>
          <p:xfrm>
            <a:off x="1260475" y="549275"/>
            <a:ext cx="4800600" cy="6021388"/>
          </p:xfrm>
          <a:graphic>
            <a:graphicData uri="http://schemas.openxmlformats.org/presentationml/2006/ole">
              <mc:AlternateContent xmlns:mc="http://schemas.openxmlformats.org/markup-compatibility/2006">
                <mc:Choice xmlns:v="urn:schemas-microsoft-com:vml" Requires="v">
                  <p:oleObj spid="_x0000_s8197" name="Picture" r:id="rId3" imgW="28155900" imgH="45339000" progId="Word.Picture.8">
                    <p:embed/>
                  </p:oleObj>
                </mc:Choice>
                <mc:Fallback>
                  <p:oleObj name="Picture" r:id="rId3" imgW="28155900" imgH="45339000" progId="Word.Picture.8">
                    <p:embed/>
                    <p:pic>
                      <p:nvPicPr>
                        <p:cNvPr id="6" name="Object 142">
                          <a:extLst>
                            <a:ext uri="{FF2B5EF4-FFF2-40B4-BE49-F238E27FC236}">
                              <a16:creationId xmlns:a16="http://schemas.microsoft.com/office/drawing/2014/main" id="{B4E6428D-4A12-2743-8F05-81D677489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549275"/>
                          <a:ext cx="4800600" cy="602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Text Box 143">
              <a:extLst>
                <a:ext uri="{FF2B5EF4-FFF2-40B4-BE49-F238E27FC236}">
                  <a16:creationId xmlns:a16="http://schemas.microsoft.com/office/drawing/2014/main" id="{7E7BE820-DF9E-B649-AFB7-B0102F2F2E56}"/>
                </a:ext>
              </a:extLst>
            </p:cNvPr>
            <p:cNvSpPr txBox="1">
              <a:spLocks noChangeArrowheads="1"/>
            </p:cNvSpPr>
            <p:nvPr/>
          </p:nvSpPr>
          <p:spPr bwMode="auto">
            <a:xfrm>
              <a:off x="6597650" y="91598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Arial" panose="020B0604020202020204" pitchFamily="34" charset="0"/>
                </a:rPr>
                <a:t>NRZ</a:t>
              </a:r>
            </a:p>
          </p:txBody>
        </p:sp>
        <p:sp>
          <p:nvSpPr>
            <p:cNvPr id="8" name="Text Box 144">
              <a:extLst>
                <a:ext uri="{FF2B5EF4-FFF2-40B4-BE49-F238E27FC236}">
                  <a16:creationId xmlns:a16="http://schemas.microsoft.com/office/drawing/2014/main" id="{4D7AEC62-5EFC-A64A-AF31-FDEB5B8B424E}"/>
                </a:ext>
              </a:extLst>
            </p:cNvPr>
            <p:cNvSpPr txBox="1">
              <a:spLocks noChangeArrowheads="1"/>
            </p:cNvSpPr>
            <p:nvPr/>
          </p:nvSpPr>
          <p:spPr bwMode="auto">
            <a:xfrm>
              <a:off x="6597650" y="1677988"/>
              <a:ext cx="160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曼彻斯特</a:t>
              </a:r>
            </a:p>
          </p:txBody>
        </p:sp>
        <p:sp>
          <p:nvSpPr>
            <p:cNvPr id="9" name="Text Box 145">
              <a:extLst>
                <a:ext uri="{FF2B5EF4-FFF2-40B4-BE49-F238E27FC236}">
                  <a16:creationId xmlns:a16="http://schemas.microsoft.com/office/drawing/2014/main" id="{D9B5DE3F-F418-8246-BBBB-32C9055430ED}"/>
                </a:ext>
              </a:extLst>
            </p:cNvPr>
            <p:cNvSpPr txBox="1">
              <a:spLocks noChangeArrowheads="1"/>
            </p:cNvSpPr>
            <p:nvPr/>
          </p:nvSpPr>
          <p:spPr bwMode="auto">
            <a:xfrm>
              <a:off x="6597650" y="2744788"/>
              <a:ext cx="213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差分曼彻斯特</a:t>
              </a:r>
            </a:p>
          </p:txBody>
        </p:sp>
        <p:sp>
          <p:nvSpPr>
            <p:cNvPr id="10" name="Text Box 146">
              <a:extLst>
                <a:ext uri="{FF2B5EF4-FFF2-40B4-BE49-F238E27FC236}">
                  <a16:creationId xmlns:a16="http://schemas.microsoft.com/office/drawing/2014/main" id="{AABAAFD4-A00F-674A-B868-B8E27CF3C13D}"/>
                </a:ext>
              </a:extLst>
            </p:cNvPr>
            <p:cNvSpPr txBox="1">
              <a:spLocks noChangeArrowheads="1"/>
            </p:cNvSpPr>
            <p:nvPr/>
          </p:nvSpPr>
          <p:spPr bwMode="auto">
            <a:xfrm>
              <a:off x="6597650" y="41148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1”</a:t>
              </a:r>
              <a:r>
                <a:rPr lang="zh-CN" altLang="en-US" sz="2400" b="0">
                  <a:latin typeface="Arial" panose="020B0604020202020204" pitchFamily="34" charset="0"/>
                </a:rPr>
                <a:t>变化</a:t>
              </a:r>
              <a:r>
                <a:rPr lang="en-US" altLang="zh-CN" sz="2400" b="0">
                  <a:latin typeface="Arial" panose="020B0604020202020204" pitchFamily="34" charset="0"/>
                </a:rPr>
                <a:t>NRZ</a:t>
              </a:r>
            </a:p>
          </p:txBody>
        </p:sp>
        <p:sp>
          <p:nvSpPr>
            <p:cNvPr id="11" name="Text Box 147">
              <a:extLst>
                <a:ext uri="{FF2B5EF4-FFF2-40B4-BE49-F238E27FC236}">
                  <a16:creationId xmlns:a16="http://schemas.microsoft.com/office/drawing/2014/main" id="{6601E9B0-8852-EF4C-817F-95C52D1ECF65}"/>
                </a:ext>
              </a:extLst>
            </p:cNvPr>
            <p:cNvSpPr txBox="1">
              <a:spLocks noChangeArrowheads="1"/>
            </p:cNvSpPr>
            <p:nvPr/>
          </p:nvSpPr>
          <p:spPr bwMode="auto">
            <a:xfrm>
              <a:off x="6597650" y="55626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0”</a:t>
              </a:r>
              <a:r>
                <a:rPr lang="zh-CN" altLang="en-US" sz="2400" b="0">
                  <a:latin typeface="Arial" panose="020B0604020202020204" pitchFamily="34" charset="0"/>
                </a:rPr>
                <a:t>变化</a:t>
              </a:r>
              <a:r>
                <a:rPr lang="en-US" altLang="zh-CN" sz="2400" b="0">
                  <a:latin typeface="Arial" panose="020B0604020202020204" pitchFamily="34" charset="0"/>
                </a:rPr>
                <a:t>NRZ</a:t>
              </a:r>
            </a:p>
          </p:txBody>
        </p:sp>
        <p:graphicFrame>
          <p:nvGraphicFramePr>
            <p:cNvPr id="12" name="Object 148">
              <a:extLst>
                <a:ext uri="{FF2B5EF4-FFF2-40B4-BE49-F238E27FC236}">
                  <a16:creationId xmlns:a16="http://schemas.microsoft.com/office/drawing/2014/main" id="{27D53027-64C4-D842-9FE5-4183D37D3304}"/>
                </a:ext>
              </a:extLst>
            </p:cNvPr>
            <p:cNvGraphicFramePr>
              <a:graphicFrameLocks noChangeAspect="1"/>
            </p:cNvGraphicFramePr>
            <p:nvPr>
              <p:extLst>
                <p:ext uri="{D42A27DB-BD31-4B8C-83A1-F6EECF244321}">
                  <p14:modId xmlns:p14="http://schemas.microsoft.com/office/powerpoint/2010/main" val="2361450267"/>
                </p:ext>
              </p:extLst>
            </p:nvPr>
          </p:nvGraphicFramePr>
          <p:xfrm>
            <a:off x="6062663" y="2514600"/>
            <a:ext cx="292100" cy="966788"/>
          </p:xfrm>
          <a:graphic>
            <a:graphicData uri="http://schemas.openxmlformats.org/presentationml/2006/ole">
              <mc:AlternateContent xmlns:mc="http://schemas.openxmlformats.org/markup-compatibility/2006">
                <mc:Choice xmlns:v="urn:schemas-microsoft-com:vml" Requires="v">
                  <p:oleObj spid="_x0000_s8198" name="公式" r:id="rId5" imgW="6731000" imgH="22237700" progId="Equation.3">
                    <p:embed/>
                  </p:oleObj>
                </mc:Choice>
                <mc:Fallback>
                  <p:oleObj name="公式" r:id="rId5" imgW="6731000" imgH="22237700" progId="Equation.3">
                    <p:embed/>
                    <p:pic>
                      <p:nvPicPr>
                        <p:cNvPr id="12" name="Object 148">
                          <a:extLst>
                            <a:ext uri="{FF2B5EF4-FFF2-40B4-BE49-F238E27FC236}">
                              <a16:creationId xmlns:a16="http://schemas.microsoft.com/office/drawing/2014/main" id="{F537B742-0D27-8F4D-9695-2A6596B07F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663" y="2514600"/>
                          <a:ext cx="2921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49">
              <a:extLst>
                <a:ext uri="{FF2B5EF4-FFF2-40B4-BE49-F238E27FC236}">
                  <a16:creationId xmlns:a16="http://schemas.microsoft.com/office/drawing/2014/main" id="{F5C27D7E-F416-0646-8B64-7D07230C0E99}"/>
                </a:ext>
              </a:extLst>
            </p:cNvPr>
            <p:cNvGraphicFramePr>
              <a:graphicFrameLocks noChangeAspect="1"/>
            </p:cNvGraphicFramePr>
            <p:nvPr>
              <p:extLst>
                <p:ext uri="{D42A27DB-BD31-4B8C-83A1-F6EECF244321}">
                  <p14:modId xmlns:p14="http://schemas.microsoft.com/office/powerpoint/2010/main" val="652397720"/>
                </p:ext>
              </p:extLst>
            </p:nvPr>
          </p:nvGraphicFramePr>
          <p:xfrm>
            <a:off x="6062663" y="5335588"/>
            <a:ext cx="292100" cy="963612"/>
          </p:xfrm>
          <a:graphic>
            <a:graphicData uri="http://schemas.openxmlformats.org/presentationml/2006/ole">
              <mc:AlternateContent xmlns:mc="http://schemas.openxmlformats.org/markup-compatibility/2006">
                <mc:Choice xmlns:v="urn:schemas-microsoft-com:vml" Requires="v">
                  <p:oleObj spid="_x0000_s8199" name="公式" r:id="rId7" imgW="6731000" imgH="22237700" progId="Equation.3">
                    <p:embed/>
                  </p:oleObj>
                </mc:Choice>
                <mc:Fallback>
                  <p:oleObj name="公式" r:id="rId7" imgW="6731000" imgH="22237700" progId="Equation.3">
                    <p:embed/>
                    <p:pic>
                      <p:nvPicPr>
                        <p:cNvPr id="13" name="Object 149">
                          <a:extLst>
                            <a:ext uri="{FF2B5EF4-FFF2-40B4-BE49-F238E27FC236}">
                              <a16:creationId xmlns:a16="http://schemas.microsoft.com/office/drawing/2014/main" id="{FDF7E94D-FA95-FE4A-9DFB-7EA437E04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663" y="53355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0">
              <a:extLst>
                <a:ext uri="{FF2B5EF4-FFF2-40B4-BE49-F238E27FC236}">
                  <a16:creationId xmlns:a16="http://schemas.microsoft.com/office/drawing/2014/main" id="{5183B3B3-9113-E14F-871E-42B57E377883}"/>
                </a:ext>
              </a:extLst>
            </p:cNvPr>
            <p:cNvGraphicFramePr>
              <a:graphicFrameLocks noChangeAspect="1"/>
            </p:cNvGraphicFramePr>
            <p:nvPr>
              <p:extLst>
                <p:ext uri="{D42A27DB-BD31-4B8C-83A1-F6EECF244321}">
                  <p14:modId xmlns:p14="http://schemas.microsoft.com/office/powerpoint/2010/main" val="4096616307"/>
                </p:ext>
              </p:extLst>
            </p:nvPr>
          </p:nvGraphicFramePr>
          <p:xfrm>
            <a:off x="6062663" y="3887788"/>
            <a:ext cx="292100" cy="963612"/>
          </p:xfrm>
          <a:graphic>
            <a:graphicData uri="http://schemas.openxmlformats.org/presentationml/2006/ole">
              <mc:AlternateContent xmlns:mc="http://schemas.openxmlformats.org/markup-compatibility/2006">
                <mc:Choice xmlns:v="urn:schemas-microsoft-com:vml" Requires="v">
                  <p:oleObj spid="_x0000_s8200" name="公式" r:id="rId8" imgW="6731000" imgH="22237700" progId="Equation.3">
                    <p:embed/>
                  </p:oleObj>
                </mc:Choice>
                <mc:Fallback>
                  <p:oleObj name="公式" r:id="rId8" imgW="6731000" imgH="22237700" progId="Equation.3">
                    <p:embed/>
                    <p:pic>
                      <p:nvPicPr>
                        <p:cNvPr id="14" name="Object 150">
                          <a:extLst>
                            <a:ext uri="{FF2B5EF4-FFF2-40B4-BE49-F238E27FC236}">
                              <a16:creationId xmlns:a16="http://schemas.microsoft.com/office/drawing/2014/main" id="{0DE07410-FFD9-3D44-8AAF-862296A3B4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663" y="38877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698744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42086-65EE-284A-ACBE-C3765C279676}"/>
              </a:ext>
            </a:extLst>
          </p:cNvPr>
          <p:cNvSpPr>
            <a:spLocks noGrp="1"/>
          </p:cNvSpPr>
          <p:nvPr>
            <p:ph type="title"/>
          </p:nvPr>
        </p:nvSpPr>
        <p:spPr/>
        <p:txBody>
          <a:bodyPr/>
          <a:lstStyle/>
          <a:p>
            <a:r>
              <a:rPr kumimoji="1" lang="zh-CN" altLang="en-US" dirty="0"/>
              <a:t>频带传输</a:t>
            </a:r>
          </a:p>
        </p:txBody>
      </p:sp>
      <p:sp>
        <p:nvSpPr>
          <p:cNvPr id="3" name="内容占位符 2">
            <a:extLst>
              <a:ext uri="{FF2B5EF4-FFF2-40B4-BE49-F238E27FC236}">
                <a16:creationId xmlns:a16="http://schemas.microsoft.com/office/drawing/2014/main" id="{D6234387-2F82-BC40-AB98-3E19836E1139}"/>
              </a:ext>
            </a:extLst>
          </p:cNvPr>
          <p:cNvSpPr>
            <a:spLocks noGrp="1"/>
          </p:cNvSpPr>
          <p:nvPr>
            <p:ph idx="1"/>
          </p:nvPr>
        </p:nvSpPr>
        <p:spPr/>
        <p:txBody>
          <a:bodyPr/>
          <a:lstStyle/>
          <a:p>
            <a:pPr>
              <a:lnSpc>
                <a:spcPct val="120000"/>
              </a:lnSpc>
            </a:pPr>
            <a:r>
              <a:rPr lang="zh-CN" altLang="en-US" dirty="0"/>
              <a:t>数字数据的模拟传输，也称频带传输</a:t>
            </a:r>
          </a:p>
          <a:p>
            <a:pPr lvl="1">
              <a:lnSpc>
                <a:spcPct val="120000"/>
              </a:lnSpc>
            </a:pPr>
            <a:r>
              <a:rPr lang="zh-CN" altLang="en-US" dirty="0"/>
              <a:t>指在一定频率范围内的线路上，进行载波传输。用基带信号对载波进行调制，使其变为适合于线路传送的信号</a:t>
            </a:r>
          </a:p>
          <a:p>
            <a:pPr lvl="1">
              <a:lnSpc>
                <a:spcPct val="120000"/>
              </a:lnSpc>
            </a:pPr>
            <a:r>
              <a:rPr lang="zh-CN" altLang="en-US" dirty="0"/>
              <a:t>调制（</a:t>
            </a:r>
            <a:r>
              <a:rPr lang="en-US" altLang="zh-CN" dirty="0"/>
              <a:t>Modulation</a:t>
            </a:r>
            <a:r>
              <a:rPr lang="zh-CN" altLang="en-US" dirty="0"/>
              <a:t>）：用基带脉冲对载波信号的某些参量进行控制，使这些参量随基带脉冲变化</a:t>
            </a:r>
          </a:p>
          <a:p>
            <a:pPr lvl="1">
              <a:lnSpc>
                <a:spcPct val="120000"/>
              </a:lnSpc>
            </a:pPr>
            <a:r>
              <a:rPr lang="zh-CN" altLang="en-US" dirty="0"/>
              <a:t>解调（</a:t>
            </a:r>
            <a:r>
              <a:rPr lang="en-US" altLang="zh-CN" dirty="0"/>
              <a:t>Demodulation</a:t>
            </a:r>
            <a:r>
              <a:rPr lang="zh-CN" altLang="en-US" dirty="0"/>
              <a:t>）：调制的反变换</a:t>
            </a:r>
          </a:p>
          <a:p>
            <a:pPr lvl="1">
              <a:lnSpc>
                <a:spcPct val="120000"/>
              </a:lnSpc>
            </a:pPr>
            <a:r>
              <a:rPr lang="zh-CN" altLang="en-US" dirty="0"/>
              <a:t>调制解调器</a:t>
            </a:r>
            <a:r>
              <a:rPr lang="en-US" altLang="zh-CN" dirty="0"/>
              <a:t>MODEM</a:t>
            </a:r>
            <a:r>
              <a:rPr lang="zh-CN" altLang="en-US" dirty="0"/>
              <a:t>（</a:t>
            </a:r>
            <a:r>
              <a:rPr lang="en-US" altLang="zh-CN" dirty="0"/>
              <a:t>modulation-demodulation)	</a:t>
            </a:r>
          </a:p>
          <a:p>
            <a:endParaRPr kumimoji="1" lang="zh-CN" altLang="en-US" dirty="0"/>
          </a:p>
        </p:txBody>
      </p:sp>
      <p:sp>
        <p:nvSpPr>
          <p:cNvPr id="4" name="灯片编号占位符 3">
            <a:extLst>
              <a:ext uri="{FF2B5EF4-FFF2-40B4-BE49-F238E27FC236}">
                <a16:creationId xmlns:a16="http://schemas.microsoft.com/office/drawing/2014/main" id="{5628CFD5-CC44-C74C-A972-E437C81358B0}"/>
              </a:ext>
            </a:extLst>
          </p:cNvPr>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Tree>
    <p:extLst>
      <p:ext uri="{BB962C8B-B14F-4D97-AF65-F5344CB8AC3E}">
        <p14:creationId xmlns:p14="http://schemas.microsoft.com/office/powerpoint/2010/main" val="1084298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645B3-E96D-B542-B23B-EAA7BAF7FEAC}"/>
              </a:ext>
            </a:extLst>
          </p:cNvPr>
          <p:cNvSpPr>
            <a:spLocks noGrp="1"/>
          </p:cNvSpPr>
          <p:nvPr>
            <p:ph type="title"/>
          </p:nvPr>
        </p:nvSpPr>
        <p:spPr/>
        <p:txBody>
          <a:bodyPr/>
          <a:lstStyle/>
          <a:p>
            <a:r>
              <a:rPr kumimoji="1" lang="zh-CN" altLang="en-US" dirty="0"/>
              <a:t>频带传输</a:t>
            </a:r>
          </a:p>
        </p:txBody>
      </p:sp>
      <p:sp>
        <p:nvSpPr>
          <p:cNvPr id="3" name="内容占位符 2">
            <a:extLst>
              <a:ext uri="{FF2B5EF4-FFF2-40B4-BE49-F238E27FC236}">
                <a16:creationId xmlns:a16="http://schemas.microsoft.com/office/drawing/2014/main" id="{B837B97E-8539-D848-8A55-9139580A5552}"/>
              </a:ext>
            </a:extLst>
          </p:cNvPr>
          <p:cNvSpPr>
            <a:spLocks noGrp="1"/>
          </p:cNvSpPr>
          <p:nvPr>
            <p:ph idx="1"/>
          </p:nvPr>
        </p:nvSpPr>
        <p:spPr>
          <a:xfrm>
            <a:off x="838200" y="1256193"/>
            <a:ext cx="10515600" cy="4845592"/>
          </a:xfrm>
        </p:spPr>
        <p:txBody>
          <a:bodyPr/>
          <a:lstStyle/>
          <a:p>
            <a:pPr>
              <a:spcBef>
                <a:spcPts val="0"/>
              </a:spcBef>
            </a:pPr>
            <a:r>
              <a:rPr lang="zh-CN" altLang="zh-CN" dirty="0">
                <a:sym typeface="Symbol" pitchFamily="2" charset="2"/>
              </a:rPr>
              <a:t>三种调制技术</a:t>
            </a:r>
            <a:r>
              <a:rPr lang="zh-CN" altLang="en-US" dirty="0">
                <a:sym typeface="Symbol" pitchFamily="2" charset="2"/>
              </a:rPr>
              <a:t>：</a:t>
            </a:r>
            <a:r>
              <a:rPr lang="zh-CN" altLang="en-US" dirty="0"/>
              <a:t>载波 </a:t>
            </a:r>
            <a:r>
              <a:rPr lang="en-US" altLang="zh-CN" dirty="0" err="1"/>
              <a:t>Asin</a:t>
            </a:r>
            <a:r>
              <a:rPr lang="en-US" altLang="zh-CN" dirty="0"/>
              <a:t>(</a:t>
            </a:r>
            <a:r>
              <a:rPr lang="en-US" altLang="zh-CN" dirty="0">
                <a:sym typeface="Symbol" pitchFamily="2" charset="2"/>
              </a:rPr>
              <a:t>t + )</a:t>
            </a:r>
            <a:r>
              <a:rPr lang="zh-CN" altLang="zh-CN" dirty="0">
                <a:sym typeface="Symbol" pitchFamily="2" charset="2"/>
              </a:rPr>
              <a:t>的三个特性幅度、频率、相位</a:t>
            </a:r>
          </a:p>
          <a:p>
            <a:pPr lvl="1">
              <a:spcBef>
                <a:spcPts val="0"/>
              </a:spcBef>
            </a:pPr>
            <a:r>
              <a:rPr lang="zh-CN" altLang="en-US" dirty="0"/>
              <a:t>幅移键控法（调幅） </a:t>
            </a:r>
            <a:r>
              <a:rPr lang="en-US" altLang="zh-CN" dirty="0"/>
              <a:t>Amplitude-shift keying (ASK)</a:t>
            </a:r>
          </a:p>
          <a:p>
            <a:pPr lvl="2">
              <a:spcBef>
                <a:spcPts val="0"/>
              </a:spcBef>
            </a:pPr>
            <a:r>
              <a:rPr lang="zh-CN" altLang="en-US" dirty="0">
                <a:solidFill>
                  <a:srgbClr val="C00000"/>
                </a:solidFill>
                <a:latin typeface="Arial" panose="020B0604020202020204" pitchFamily="34" charset="0"/>
              </a:rPr>
              <a:t>幅移就是把频率、相位作为常量，而把振幅作为变量</a:t>
            </a:r>
            <a:endParaRPr lang="zh-CN" altLang="en-US" dirty="0">
              <a:latin typeface="Arial" panose="020B0604020202020204" pitchFamily="34" charset="0"/>
            </a:endParaRPr>
          </a:p>
          <a:p>
            <a:pPr lvl="1">
              <a:spcBef>
                <a:spcPts val="0"/>
              </a:spcBef>
            </a:pPr>
            <a:r>
              <a:rPr lang="zh-CN" altLang="en-US" dirty="0"/>
              <a:t>频移键控法 （调频）</a:t>
            </a:r>
            <a:r>
              <a:rPr lang="en-US" altLang="zh-CN" dirty="0"/>
              <a:t>Frequency-shift keying (FSK)</a:t>
            </a:r>
          </a:p>
          <a:p>
            <a:pPr lvl="2">
              <a:spcBef>
                <a:spcPts val="0"/>
              </a:spcBef>
            </a:pPr>
            <a:r>
              <a:rPr lang="zh-CN" altLang="en-US" dirty="0">
                <a:solidFill>
                  <a:srgbClr val="C00000"/>
                </a:solidFill>
                <a:latin typeface="Arial" panose="020B0604020202020204" pitchFamily="34" charset="0"/>
              </a:rPr>
              <a:t>频移就是把振幅、相位作为常量，而把频率作为变量</a:t>
            </a:r>
            <a:endParaRPr lang="zh-CN" altLang="en-US" sz="2800" dirty="0">
              <a:solidFill>
                <a:srgbClr val="C00000"/>
              </a:solidFill>
            </a:endParaRPr>
          </a:p>
          <a:p>
            <a:pPr lvl="1">
              <a:spcBef>
                <a:spcPts val="0"/>
              </a:spcBef>
            </a:pPr>
            <a:r>
              <a:rPr lang="zh-CN" altLang="en-US" dirty="0"/>
              <a:t>相移键控法（调相） </a:t>
            </a:r>
            <a:r>
              <a:rPr lang="en-US" altLang="zh-CN" dirty="0"/>
              <a:t>Phase-shift keying (PSK) </a:t>
            </a:r>
          </a:p>
          <a:p>
            <a:pPr lvl="2">
              <a:spcBef>
                <a:spcPts val="0"/>
              </a:spcBef>
            </a:pPr>
            <a:r>
              <a:rPr lang="zh-CN" altLang="en-US" dirty="0">
                <a:solidFill>
                  <a:srgbClr val="C00000"/>
                </a:solidFill>
                <a:latin typeface="Arial" panose="020B0604020202020204" pitchFamily="34" charset="0"/>
              </a:rPr>
              <a:t>相移就是把振幅、频率作为常量，而把相位作为变量</a:t>
            </a:r>
            <a:endParaRPr lang="zh-CN" altLang="en-US" sz="2800" dirty="0">
              <a:solidFill>
                <a:srgbClr val="C00000"/>
              </a:solidFill>
            </a:endParaRPr>
          </a:p>
          <a:p>
            <a:pPr>
              <a:spcBef>
                <a:spcPts val="0"/>
              </a:spcBef>
            </a:pPr>
            <a:endParaRPr kumimoji="1" lang="zh-CN" altLang="en-US" dirty="0"/>
          </a:p>
        </p:txBody>
      </p:sp>
      <p:sp>
        <p:nvSpPr>
          <p:cNvPr id="4" name="灯片编号占位符 3">
            <a:extLst>
              <a:ext uri="{FF2B5EF4-FFF2-40B4-BE49-F238E27FC236}">
                <a16:creationId xmlns:a16="http://schemas.microsoft.com/office/drawing/2014/main" id="{96C2CFF9-0FC3-8342-AAB7-6C7335C28289}"/>
              </a:ext>
            </a:extLst>
          </p:cNvPr>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pic>
        <p:nvPicPr>
          <p:cNvPr id="5" name="图片 4">
            <a:extLst>
              <a:ext uri="{FF2B5EF4-FFF2-40B4-BE49-F238E27FC236}">
                <a16:creationId xmlns:a16="http://schemas.microsoft.com/office/drawing/2014/main" id="{3F9B995B-8336-B744-A746-C90DE45C9552}"/>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19292" y="3850425"/>
            <a:ext cx="7797243" cy="2868802"/>
          </a:xfrm>
          <a:prstGeom prst="rect">
            <a:avLst/>
          </a:prstGeom>
        </p:spPr>
      </p:pic>
      <p:sp>
        <p:nvSpPr>
          <p:cNvPr id="6" name="矩形 5">
            <a:extLst>
              <a:ext uri="{FF2B5EF4-FFF2-40B4-BE49-F238E27FC236}">
                <a16:creationId xmlns:a16="http://schemas.microsoft.com/office/drawing/2014/main" id="{E2DE6E31-D71F-0C43-B1D9-9529A017B63F}"/>
              </a:ext>
            </a:extLst>
          </p:cNvPr>
          <p:cNvSpPr/>
          <p:nvPr/>
        </p:nvSpPr>
        <p:spPr>
          <a:xfrm>
            <a:off x="9753600" y="4825409"/>
            <a:ext cx="2112924" cy="707886"/>
          </a:xfrm>
          <a:prstGeom prst="rect">
            <a:avLst/>
          </a:prstGeom>
        </p:spPr>
        <p:txBody>
          <a:bodyPr wrap="square">
            <a:spAutoFit/>
          </a:bodyPr>
          <a:lstStyle/>
          <a:p>
            <a:r>
              <a:rPr lang="zh-CN" altLang="en-US" sz="2000" dirty="0">
                <a:solidFill>
                  <a:srgbClr val="C00000"/>
                </a:solidFill>
                <a:latin typeface="Microsoft YaHei" panose="020B0503020204020204" pitchFamily="34" charset="-122"/>
                <a:ea typeface="Microsoft YaHei" panose="020B0503020204020204" pitchFamily="34" charset="-122"/>
              </a:rPr>
              <a:t>不仅仅是</a:t>
            </a:r>
            <a:r>
              <a:rPr lang="en-US" altLang="zh-CN" sz="2000" dirty="0">
                <a:solidFill>
                  <a:srgbClr val="C00000"/>
                </a:solidFill>
                <a:latin typeface="Microsoft YaHei" panose="020B0503020204020204" pitchFamily="34" charset="-122"/>
                <a:ea typeface="Microsoft YaHei" panose="020B0503020204020204" pitchFamily="34" charset="-122"/>
              </a:rPr>
              <a:t>180</a:t>
            </a:r>
            <a:r>
              <a:rPr lang="zh-CN" altLang="en-US" sz="2000" dirty="0">
                <a:solidFill>
                  <a:srgbClr val="C00000"/>
                </a:solidFill>
                <a:latin typeface="Microsoft YaHei" panose="020B0503020204020204" pitchFamily="34" charset="-122"/>
                <a:ea typeface="Microsoft YaHei" panose="020B0503020204020204" pitchFamily="34" charset="-122"/>
              </a:rPr>
              <a:t>度，更多的相位变化</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4879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559C8CF-066C-4900-A6BC-7BED4BB39803}"/>
              </a:ext>
            </a:extLst>
          </p:cNvPr>
          <p:cNvSpPr>
            <a:spLocks noGrp="1"/>
          </p:cNvSpPr>
          <p:nvPr>
            <p:ph type="sldNum" sz="quarter" idx="12"/>
          </p:nvPr>
        </p:nvSpPr>
        <p:spPr>
          <a:xfrm>
            <a:off x="8915400" y="6356350"/>
            <a:ext cx="2743200" cy="365125"/>
          </a:xfrm>
        </p:spPr>
        <p:txBody>
          <a:bodyPr/>
          <a:lstStyle/>
          <a:p>
            <a:fld id="{8D4D1E41-7A09-AB4A-A4E1-09765ADA2698}" type="slidenum">
              <a:rPr kumimoji="1" lang="zh-CN" altLang="en-US" smtClean="0"/>
              <a:t>46</a:t>
            </a:fld>
            <a:endParaRPr kumimoji="1" lang="zh-CN" altLang="en-US" dirty="0"/>
          </a:p>
        </p:txBody>
      </p:sp>
      <p:sp>
        <p:nvSpPr>
          <p:cNvPr id="7" name="内容占位符 2">
            <a:extLst>
              <a:ext uri="{FF2B5EF4-FFF2-40B4-BE49-F238E27FC236}">
                <a16:creationId xmlns:a16="http://schemas.microsoft.com/office/drawing/2014/main" id="{46C6774F-6B00-482C-B401-3120B80CA764}"/>
              </a:ext>
            </a:extLst>
          </p:cNvPr>
          <p:cNvSpPr>
            <a:spLocks noGrp="1"/>
          </p:cNvSpPr>
          <p:nvPr>
            <p:ph idx="1"/>
          </p:nvPr>
        </p:nvSpPr>
        <p:spPr>
          <a:xfrm>
            <a:off x="789008" y="1241945"/>
            <a:ext cx="10406851" cy="879086"/>
          </a:xfrm>
        </p:spPr>
        <p:txBody>
          <a:bodyPr vert="horz" lIns="91440" tIns="45720" rIns="91440" bIns="45720" rtlCol="0">
            <a:normAutofit/>
          </a:bodyPr>
          <a:lstStyle/>
          <a:p>
            <a:pPr marL="0" indent="0">
              <a:lnSpc>
                <a:spcPct val="130000"/>
              </a:lnSpc>
              <a:buNone/>
            </a:pPr>
            <a:r>
              <a:rPr lang="zh-CN" altLang="en-US" dirty="0">
                <a:latin typeface="微软雅黑" panose="020B0503020204020204" pitchFamily="34" charset="-122"/>
                <a:ea typeface="微软雅黑" panose="020B0503020204020204" pitchFamily="34" charset="-122"/>
              </a:rPr>
              <a:t>常见不同进制调制方式举例</a:t>
            </a:r>
          </a:p>
        </p:txBody>
      </p:sp>
      <p:grpSp>
        <p:nvGrpSpPr>
          <p:cNvPr id="11" name="组合 10">
            <a:extLst>
              <a:ext uri="{FF2B5EF4-FFF2-40B4-BE49-F238E27FC236}">
                <a16:creationId xmlns:a16="http://schemas.microsoft.com/office/drawing/2014/main" id="{90A03B3A-C53E-441E-9E47-0B1B87346E04}"/>
              </a:ext>
            </a:extLst>
          </p:cNvPr>
          <p:cNvGrpSpPr/>
          <p:nvPr/>
        </p:nvGrpSpPr>
        <p:grpSpPr>
          <a:xfrm>
            <a:off x="814087" y="1862270"/>
            <a:ext cx="10653561" cy="3418298"/>
            <a:chOff x="725318" y="2384385"/>
            <a:chExt cx="10653561" cy="3418298"/>
          </a:xfrm>
        </p:grpSpPr>
        <p:pic>
          <p:nvPicPr>
            <p:cNvPr id="12290" name="Picture 2" descr="See the source image">
              <a:extLst>
                <a:ext uri="{FF2B5EF4-FFF2-40B4-BE49-F238E27FC236}">
                  <a16:creationId xmlns:a16="http://schemas.microsoft.com/office/drawing/2014/main" id="{9056D16A-5E88-44F4-B07F-D7AC0864A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18" y="2384385"/>
              <a:ext cx="10628482" cy="33745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124FE4CC-C9C2-4B8E-AC36-D970AAB9CA5C}"/>
                </a:ext>
              </a:extLst>
            </p:cNvPr>
            <p:cNvSpPr/>
            <p:nvPr/>
          </p:nvSpPr>
          <p:spPr>
            <a:xfrm>
              <a:off x="725318"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55EBEB2A-4E7D-45D2-91D2-445578C44B99}"/>
                </a:ext>
              </a:extLst>
            </p:cNvPr>
            <p:cNvSpPr/>
            <p:nvPr/>
          </p:nvSpPr>
          <p:spPr>
            <a:xfrm>
              <a:off x="4405585"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F599AA7-6B7A-43C5-B691-098B5B7B37D3}"/>
                </a:ext>
              </a:extLst>
            </p:cNvPr>
            <p:cNvSpPr/>
            <p:nvPr/>
          </p:nvSpPr>
          <p:spPr>
            <a:xfrm>
              <a:off x="8110931" y="2428140"/>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CDA21B7A-E5A2-4F07-B7CE-D2FAC903A491}"/>
              </a:ext>
            </a:extLst>
          </p:cNvPr>
          <p:cNvSpPr txBox="1"/>
          <p:nvPr/>
        </p:nvSpPr>
        <p:spPr>
          <a:xfrm>
            <a:off x="813622" y="5275454"/>
            <a:ext cx="3551497" cy="1323439"/>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BPSK</a:t>
            </a:r>
            <a:r>
              <a:rPr lang="zh-CN" altLang="en-US" sz="2000" dirty="0">
                <a:latin typeface="微软雅黑" panose="020B0503020204020204" pitchFamily="34" charset="-122"/>
                <a:ea typeface="微软雅黑" panose="020B0503020204020204" pitchFamily="34" charset="-122"/>
              </a:rPr>
              <a:t>使用了基准的正弦波和</a:t>
            </a:r>
            <a:r>
              <a:rPr lang="zh-CN" altLang="en-US" sz="2000" dirty="0">
                <a:solidFill>
                  <a:srgbClr val="C00000"/>
                </a:solidFill>
                <a:latin typeface="微软雅黑" panose="020B0503020204020204" pitchFamily="34" charset="-122"/>
                <a:ea typeface="微软雅黑" panose="020B0503020204020204" pitchFamily="34" charset="-122"/>
              </a:rPr>
              <a:t>相位反转</a:t>
            </a:r>
            <a:r>
              <a:rPr lang="zh-CN" altLang="en-US" sz="2000" dirty="0">
                <a:latin typeface="微软雅黑" panose="020B0503020204020204" pitchFamily="34" charset="-122"/>
                <a:ea typeface="微软雅黑" panose="020B0503020204020204" pitchFamily="34" charset="-122"/>
              </a:rPr>
              <a:t>的波浪，使一方为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，另一方为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，从而可以同时传送接受</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值</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比特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的信息</a:t>
            </a:r>
            <a:endParaRPr lang="en-US" altLang="zh-CN"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581BD77-94C3-4A12-8BA1-AA32F8833C1D}"/>
              </a:ext>
            </a:extLst>
          </p:cNvPr>
          <p:cNvSpPr txBox="1"/>
          <p:nvPr/>
        </p:nvSpPr>
        <p:spPr>
          <a:xfrm>
            <a:off x="4465191" y="5297324"/>
            <a:ext cx="3515810" cy="1323439"/>
          </a:xfrm>
          <a:prstGeom prst="rect">
            <a:avLst/>
          </a:prstGeom>
          <a:noFill/>
        </p:spPr>
        <p:txBody>
          <a:bodyPr wrap="square">
            <a:spAutoFit/>
          </a:bodyPr>
          <a:lstStyle/>
          <a:p>
            <a:r>
              <a:rPr lang="en-US" altLang="zh-CN" sz="2000" dirty="0">
                <a:solidFill>
                  <a:srgbClr val="333333"/>
                </a:solidFill>
                <a:latin typeface="微软雅黑" panose="020B0503020204020204" pitchFamily="34" charset="-122"/>
                <a:ea typeface="微软雅黑" panose="020B0503020204020204" pitchFamily="34" charset="-122"/>
              </a:rPr>
              <a:t>QPSK</a:t>
            </a:r>
            <a:r>
              <a:rPr lang="zh-CN" altLang="en-US" sz="2000" dirty="0">
                <a:solidFill>
                  <a:srgbClr val="333333"/>
                </a:solidFill>
                <a:latin typeface="微软雅黑" panose="020B0503020204020204" pitchFamily="34" charset="-122"/>
                <a:ea typeface="微软雅黑" panose="020B0503020204020204" pitchFamily="34" charset="-122"/>
              </a:rPr>
              <a:t>是一种四进制相位调，制采用</a:t>
            </a:r>
            <a:r>
              <a:rPr lang="zh-CN" altLang="en-US" sz="2000" i="0" dirty="0">
                <a:solidFill>
                  <a:srgbClr val="C00000"/>
                </a:solidFill>
                <a:effectLst/>
                <a:latin typeface="微软雅黑" panose="020B0503020204020204" pitchFamily="34" charset="-122"/>
                <a:ea typeface="微软雅黑" panose="020B0503020204020204" pitchFamily="34" charset="-122"/>
              </a:rPr>
              <a:t>移相</a:t>
            </a:r>
            <a:r>
              <a:rPr lang="zh-CN" altLang="en-US" sz="2000" i="0" dirty="0">
                <a:solidFill>
                  <a:srgbClr val="333333"/>
                </a:solidFill>
                <a:effectLst/>
                <a:latin typeface="微软雅黑" panose="020B0503020204020204" pitchFamily="34" charset="-122"/>
                <a:ea typeface="微软雅黑" panose="020B0503020204020204" pitchFamily="34" charset="-122"/>
              </a:rPr>
              <a:t>方式</a:t>
            </a:r>
            <a:r>
              <a:rPr lang="en-US" altLang="zh-CN" sz="2000" i="0" dirty="0">
                <a:solidFill>
                  <a:srgbClr val="333333"/>
                </a:solidFill>
                <a:effectLst/>
                <a:latin typeface="微软雅黑" panose="020B0503020204020204" pitchFamily="34" charset="-122"/>
                <a:ea typeface="微软雅黑" panose="020B0503020204020204" pitchFamily="34" charset="-122"/>
              </a:rPr>
              <a:t>QPSK</a:t>
            </a:r>
            <a:r>
              <a:rPr lang="zh-CN" altLang="en-US" sz="2000" i="0" dirty="0">
                <a:solidFill>
                  <a:srgbClr val="333333"/>
                </a:solidFill>
                <a:effectLst/>
                <a:latin typeface="微软雅黑" panose="020B0503020204020204" pitchFamily="34" charset="-122"/>
                <a:ea typeface="微软雅黑" panose="020B0503020204020204" pitchFamily="34" charset="-122"/>
              </a:rPr>
              <a:t>，每个点</a:t>
            </a:r>
            <a:r>
              <a:rPr lang="en-US" altLang="zh-CN" sz="2000" i="0" dirty="0">
                <a:solidFill>
                  <a:srgbClr val="333333"/>
                </a:solidFill>
                <a:effectLst/>
                <a:latin typeface="微软雅黑" panose="020B0503020204020204" pitchFamily="34" charset="-122"/>
                <a:ea typeface="微软雅黑" panose="020B0503020204020204" pitchFamily="34" charset="-122"/>
              </a:rPr>
              <a:t>2</a:t>
            </a:r>
            <a:r>
              <a:rPr lang="zh-CN" altLang="en-US" sz="2000" i="0" dirty="0">
                <a:solidFill>
                  <a:srgbClr val="333333"/>
                </a:solidFill>
                <a:effectLst/>
                <a:latin typeface="微软雅黑" panose="020B0503020204020204" pitchFamily="34" charset="-122"/>
                <a:ea typeface="微软雅黑" panose="020B0503020204020204" pitchFamily="34" charset="-122"/>
              </a:rPr>
              <a:t>比特信息，具有良好的抗噪特性和频带利用率通信业务</a:t>
            </a:r>
            <a:endParaRPr lang="zh-CN" altLang="en-US" sz="20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16DD9746-A344-43E5-AF10-F69AAA8EAF13}"/>
              </a:ext>
            </a:extLst>
          </p:cNvPr>
          <p:cNvSpPr txBox="1"/>
          <p:nvPr/>
        </p:nvSpPr>
        <p:spPr>
          <a:xfrm>
            <a:off x="8081073" y="5358878"/>
            <a:ext cx="3626472"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全称正交幅度调制是是一种数字调制方式，产生的方法有正交</a:t>
            </a:r>
            <a:r>
              <a:rPr lang="zh-CN" altLang="en-US" dirty="0">
                <a:solidFill>
                  <a:srgbClr val="C00000"/>
                </a:solidFill>
                <a:latin typeface="微软雅黑" panose="020B0503020204020204" pitchFamily="34" charset="-122"/>
                <a:ea typeface="微软雅黑" panose="020B0503020204020204" pitchFamily="34" charset="-122"/>
              </a:rPr>
              <a:t>调幅</a:t>
            </a:r>
            <a:r>
              <a:rPr lang="zh-CN" altLang="en-US" dirty="0">
                <a:latin typeface="微软雅黑" panose="020B0503020204020204" pitchFamily="34" charset="-122"/>
                <a:ea typeface="微软雅黑" panose="020B0503020204020204" pitchFamily="34" charset="-122"/>
              </a:rPr>
              <a:t>法和复合</a:t>
            </a:r>
            <a:r>
              <a:rPr lang="zh-CN" altLang="en-US" dirty="0">
                <a:solidFill>
                  <a:srgbClr val="C00000"/>
                </a:solidFill>
                <a:latin typeface="微软雅黑" panose="020B0503020204020204" pitchFamily="34" charset="-122"/>
                <a:ea typeface="微软雅黑" panose="020B0503020204020204" pitchFamily="34" charset="-122"/>
              </a:rPr>
              <a:t>相移</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16QAM</a:t>
            </a:r>
            <a:r>
              <a:rPr lang="zh-CN" altLang="en-US" dirty="0">
                <a:latin typeface="微软雅黑" panose="020B0503020204020204" pitchFamily="34" charset="-122"/>
                <a:ea typeface="微软雅黑" panose="020B0503020204020204" pitchFamily="34" charset="-122"/>
              </a:rPr>
              <a:t>是指包含</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种符号的</a:t>
            </a:r>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调制方式</a:t>
            </a:r>
          </a:p>
        </p:txBody>
      </p:sp>
      <p:sp>
        <p:nvSpPr>
          <p:cNvPr id="16" name="标题 1">
            <a:extLst>
              <a:ext uri="{FF2B5EF4-FFF2-40B4-BE49-F238E27FC236}">
                <a16:creationId xmlns:a16="http://schemas.microsoft.com/office/drawing/2014/main" id="{BAE59820-68A1-4520-81DE-40C31EBC7CD3}"/>
              </a:ext>
            </a:extLst>
          </p:cNvPr>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频带传输</a:t>
            </a:r>
            <a:endParaRPr kumimoji="1" lang="en-US" altLang="zh-CN" dirty="0">
              <a:cs typeface="+mn-cs"/>
            </a:endParaRPr>
          </a:p>
        </p:txBody>
      </p:sp>
      <p:sp>
        <p:nvSpPr>
          <p:cNvPr id="18" name="文本框 17">
            <a:extLst>
              <a:ext uri="{FF2B5EF4-FFF2-40B4-BE49-F238E27FC236}">
                <a16:creationId xmlns:a16="http://schemas.microsoft.com/office/drawing/2014/main" id="{D57BF5DB-670C-491D-B040-6CDC5631AC27}"/>
              </a:ext>
            </a:extLst>
          </p:cNvPr>
          <p:cNvSpPr txBox="1"/>
          <p:nvPr/>
        </p:nvSpPr>
        <p:spPr>
          <a:xfrm>
            <a:off x="0" y="6497157"/>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460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pPr marL="0" indent="0">
              <a:buNone/>
            </a:pPr>
            <a:r>
              <a:rPr lang="zh-CN" altLang="en-US" dirty="0"/>
              <a:t>传输损伤</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7" name="内容占位符 2">
            <a:extLst>
              <a:ext uri="{FF2B5EF4-FFF2-40B4-BE49-F238E27FC236}">
                <a16:creationId xmlns:a16="http://schemas.microsoft.com/office/drawing/2014/main" id="{E5384FC9-422B-4A24-AE39-4454E16C7810}"/>
              </a:ext>
            </a:extLst>
          </p:cNvPr>
          <p:cNvSpPr>
            <a:spLocks noGrp="1"/>
          </p:cNvSpPr>
          <p:nvPr>
            <p:ph idx="1"/>
          </p:nvPr>
        </p:nvSpPr>
        <p:spPr>
          <a:xfrm>
            <a:off x="354656" y="1257860"/>
            <a:ext cx="6578407" cy="5402016"/>
          </a:xfrm>
        </p:spPr>
        <p:txBody>
          <a:bodyPr>
            <a:noAutofit/>
          </a:bodyPr>
          <a:lstStyle/>
          <a:p>
            <a:r>
              <a:rPr lang="zh-CN" altLang="zh-CN" sz="2400" dirty="0">
                <a:latin typeface="微软雅黑" panose="020B0503020204020204" pitchFamily="34" charset="-122"/>
                <a:ea typeface="微软雅黑" panose="020B0503020204020204" pitchFamily="34" charset="-122"/>
              </a:rPr>
              <a:t>数据信号在数据通信系统的端到端连接的每个环节都可能受到伤害，</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称之为传输损</a:t>
            </a:r>
            <a:r>
              <a:rPr lang="zh-CN" altLang="zh-CN" sz="2400" dirty="0">
                <a:latin typeface="微软雅黑" panose="020B0503020204020204" pitchFamily="34" charset="-122"/>
                <a:ea typeface="微软雅黑" panose="020B0503020204020204" pitchFamily="34" charset="-122"/>
              </a:rPr>
              <a:t>伤</a:t>
            </a:r>
            <a:r>
              <a:rPr lang="zh-CN" altLang="en-US" sz="2400" dirty="0">
                <a:latin typeface="微软雅黑" panose="020B0503020204020204" pitchFamily="34" charset="-122"/>
                <a:ea typeface="微软雅黑" panose="020B0503020204020204" pitchFamily="34" charset="-122"/>
              </a:rPr>
              <a:t>。并推荐用误码、抖动、漂移、滑动和时延来表示</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solidFill>
                  <a:srgbClr val="C00000"/>
                </a:solidFill>
                <a:latin typeface="微软雅黑" panose="020B0503020204020204" pitchFamily="34" charset="-122"/>
                <a:ea typeface="微软雅黑" panose="020B0503020204020204" pitchFamily="34" charset="-122"/>
              </a:rPr>
              <a:t>误</a:t>
            </a:r>
            <a:r>
              <a:rPr lang="zh-CN" altLang="zh-CN" sz="2000" dirty="0">
                <a:solidFill>
                  <a:srgbClr val="C00000"/>
                </a:solidFill>
                <a:latin typeface="微软雅黑" panose="020B0503020204020204" pitchFamily="34" charset="-122"/>
                <a:ea typeface="微软雅黑" panose="020B0503020204020204" pitchFamily="34" charset="-122"/>
              </a:rPr>
              <a:t>码</a:t>
            </a:r>
            <a:r>
              <a:rPr lang="en-US" altLang="zh-CN" sz="2000" dirty="0">
                <a:latin typeface="微软雅黑" panose="020B0503020204020204" pitchFamily="34" charset="-122"/>
                <a:ea typeface="微软雅黑" panose="020B0503020204020204" pitchFamily="34" charset="-122"/>
              </a:rPr>
              <a:t>(Error)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指信号在传输过程中码元发生的差错，即接收与发送数字信号的单个数字之间的差异</a:t>
            </a:r>
            <a:endParaRPr lang="en-US" altLang="zh-CN" sz="2000" dirty="0">
              <a:latin typeface="微软雅黑" panose="020B0503020204020204" pitchFamily="34" charset="-122"/>
              <a:ea typeface="微软雅黑" panose="020B0503020204020204" pitchFamily="34" charset="-122"/>
            </a:endParaRPr>
          </a:p>
          <a:p>
            <a:pPr lvl="1"/>
            <a:r>
              <a:rPr lang="zh-CN" altLang="zh-CN" sz="2000" dirty="0">
                <a:solidFill>
                  <a:srgbClr val="C00000"/>
                </a:solidFill>
                <a:latin typeface="微软雅黑" panose="020B0503020204020204" pitchFamily="34" charset="-122"/>
                <a:ea typeface="微软雅黑" panose="020B0503020204020204" pitchFamily="34" charset="-122"/>
              </a:rPr>
              <a:t>抖动</a:t>
            </a:r>
            <a:r>
              <a:rPr lang="en-US" altLang="zh-CN" sz="2000" dirty="0">
                <a:latin typeface="微软雅黑" panose="020B0503020204020204" pitchFamily="34" charset="-122"/>
                <a:ea typeface="微软雅黑" panose="020B0503020204020204" pitchFamily="34" charset="-122"/>
              </a:rPr>
              <a:t>(Jitter)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指码元出现的时刻随时间频繁地变化，也就是各有效瞬间相对于理想时间位置的短时间偏移</a:t>
            </a:r>
          </a:p>
          <a:p>
            <a:pPr lvl="1"/>
            <a:r>
              <a:rPr lang="zh-CN" altLang="zh-CN" sz="2000" dirty="0">
                <a:solidFill>
                  <a:srgbClr val="C00000"/>
                </a:solidFill>
                <a:latin typeface="微软雅黑" panose="020B0503020204020204" pitchFamily="34" charset="-122"/>
                <a:ea typeface="微软雅黑" panose="020B0503020204020204" pitchFamily="34" charset="-122"/>
              </a:rPr>
              <a:t>漂移</a:t>
            </a:r>
            <a:r>
              <a:rPr lang="en-US" altLang="zh-CN" sz="2000" dirty="0">
                <a:latin typeface="微软雅黑" panose="020B0503020204020204" pitchFamily="34" charset="-122"/>
                <a:ea typeface="微软雅黑" panose="020B0503020204020204" pitchFamily="34" charset="-122"/>
              </a:rPr>
              <a:t>(Wander)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指码元各有效瞬间相对于理想时间位置的长期缓慢偏移</a:t>
            </a:r>
            <a:endParaRPr lang="en-US" altLang="zh-CN" sz="2000" dirty="0">
              <a:latin typeface="微软雅黑" panose="020B0503020204020204" pitchFamily="34" charset="-122"/>
              <a:ea typeface="微软雅黑" panose="020B0503020204020204" pitchFamily="34" charset="-122"/>
            </a:endParaRPr>
          </a:p>
          <a:p>
            <a:pPr lvl="1">
              <a:defRPr/>
            </a:pPr>
            <a:r>
              <a:rPr lang="zh-CN" altLang="zh-CN" sz="2000" dirty="0">
                <a:solidFill>
                  <a:srgbClr val="C00000"/>
                </a:solidFill>
                <a:latin typeface="微软雅黑" panose="020B0503020204020204" pitchFamily="34" charset="-122"/>
                <a:ea typeface="微软雅黑" panose="020B0503020204020204" pitchFamily="34" charset="-122"/>
              </a:rPr>
              <a:t>滑动</a:t>
            </a:r>
            <a:r>
              <a:rPr lang="en-US" altLang="zh-CN" sz="2000" dirty="0">
                <a:latin typeface="微软雅黑" panose="020B0503020204020204" pitchFamily="34" charset="-122"/>
                <a:ea typeface="微软雅黑" panose="020B0503020204020204" pitchFamily="34" charset="-122"/>
              </a:rPr>
              <a:t>(Slip)</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指一个信号序列在传输过程中，不可恢复地丢失或增加若干码元</a:t>
            </a:r>
          </a:p>
          <a:p>
            <a:pPr lvl="1">
              <a:defRPr/>
            </a:pPr>
            <a:r>
              <a:rPr lang="zh-CN" altLang="zh-CN" sz="2000" dirty="0">
                <a:solidFill>
                  <a:srgbClr val="C00000"/>
                </a:solidFill>
                <a:latin typeface="微软雅黑" panose="020B0503020204020204" pitchFamily="34" charset="-122"/>
                <a:ea typeface="微软雅黑" panose="020B0503020204020204" pitchFamily="34" charset="-122"/>
              </a:rPr>
              <a:t>时延</a:t>
            </a:r>
            <a:r>
              <a:rPr lang="en-US" altLang="zh-CN" sz="2000" dirty="0">
                <a:latin typeface="微软雅黑" panose="020B0503020204020204" pitchFamily="34" charset="-122"/>
                <a:ea typeface="微软雅黑" panose="020B0503020204020204" pitchFamily="34" charset="-122"/>
              </a:rPr>
              <a:t>(Delay)</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指信号的各有效瞬间相对于理想时间位置的滞后或推迟</a:t>
            </a:r>
          </a:p>
          <a:p>
            <a:endParaRPr lang="zh-CN"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10" name="Picture 4" descr="B16">
            <a:extLst>
              <a:ext uri="{FF2B5EF4-FFF2-40B4-BE49-F238E27FC236}">
                <a16:creationId xmlns:a16="http://schemas.microsoft.com/office/drawing/2014/main" id="{57D357A5-0CA7-43E9-8FA9-34430FB00F6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933063" y="1492891"/>
            <a:ext cx="5064005" cy="455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1B9D70A5-D865-496E-9099-BC2CF9C83C35}"/>
              </a:ext>
            </a:extLst>
          </p:cNvPr>
          <p:cNvSpPr txBox="1"/>
          <p:nvPr/>
        </p:nvSpPr>
        <p:spPr>
          <a:xfrm>
            <a:off x="7941065" y="6107431"/>
            <a:ext cx="3048000" cy="369332"/>
          </a:xfrm>
          <a:prstGeom prst="rect">
            <a:avLst/>
          </a:prstGeom>
          <a:noFill/>
        </p:spPr>
        <p:txBody>
          <a:bodyPr wrap="square">
            <a:spAutoFit/>
          </a:bodyPr>
          <a:lstStyle/>
          <a:p>
            <a:pPr eaLnBrk="1" hangingPunct="1">
              <a:buFont typeface="Wingdings" panose="05000000000000000000" pitchFamily="2" charset="2"/>
              <a:buNone/>
            </a:pPr>
            <a:r>
              <a:rPr lang="zh-CN" altLang="en-US" dirty="0">
                <a:solidFill>
                  <a:schemeClr val="accent2"/>
                </a:solidFill>
                <a:latin typeface="Arial" panose="020B0604020202020204" pitchFamily="34" charset="0"/>
                <a:ea typeface="黑体" panose="02010609060101010101" pitchFamily="49" charset="-122"/>
              </a:rPr>
              <a:t>噪声对数据信号传输的影响</a:t>
            </a:r>
            <a:endParaRPr lang="zh-CN" altLang="en-US" dirty="0"/>
          </a:p>
        </p:txBody>
      </p:sp>
      <p:sp>
        <p:nvSpPr>
          <p:cNvPr id="9" name="文本框 8">
            <a:extLst>
              <a:ext uri="{FF2B5EF4-FFF2-40B4-BE49-F238E27FC236}">
                <a16:creationId xmlns:a16="http://schemas.microsoft.com/office/drawing/2014/main" id="{5EE302E1-3696-40D1-9B58-E6F1242E769A}"/>
              </a:ext>
            </a:extLst>
          </p:cNvPr>
          <p:cNvSpPr txBox="1"/>
          <p:nvPr/>
        </p:nvSpPr>
        <p:spPr>
          <a:xfrm>
            <a:off x="0" y="6523806"/>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82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7" name="文本框 6">
            <a:extLst>
              <a:ext uri="{FF2B5EF4-FFF2-40B4-BE49-F238E27FC236}">
                <a16:creationId xmlns:a16="http://schemas.microsoft.com/office/drawing/2014/main" id="{F34196EE-2B93-4643-8D2E-EF8C3B7FF3C4}"/>
              </a:ext>
            </a:extLst>
          </p:cNvPr>
          <p:cNvSpPr txBox="1"/>
          <p:nvPr/>
        </p:nvSpPr>
        <p:spPr>
          <a:xfrm>
            <a:off x="397955" y="1160786"/>
            <a:ext cx="6096000" cy="597921"/>
          </a:xfrm>
          <a:prstGeom prst="rect">
            <a:avLst/>
          </a:prstGeom>
        </p:spPr>
        <p:txBody>
          <a:bodyPr vert="horz" lIns="91440" tIns="45720" rIns="91440" bIns="45720" rtlCol="0">
            <a:normAutofit/>
          </a:bodyPr>
          <a:lstStyle>
            <a:lvl1pPr marL="228600" indent="-228600">
              <a:lnSpc>
                <a:spcPct val="130000"/>
              </a:lnSpc>
              <a:spcBef>
                <a:spcPts val="600"/>
              </a:spcBef>
              <a:buFont typeface="Wingdings" pitchFamily="2" charset="2"/>
              <a:buChar char="Ø"/>
              <a:defRPr kumimoji="1" sz="2800" b="1">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zh-CN" altLang="en-US" dirty="0"/>
          </a:p>
        </p:txBody>
      </p:sp>
      <p:sp>
        <p:nvSpPr>
          <p:cNvPr id="8" name="内容占位符 2">
            <a:extLst>
              <a:ext uri="{FF2B5EF4-FFF2-40B4-BE49-F238E27FC236}">
                <a16:creationId xmlns:a16="http://schemas.microsoft.com/office/drawing/2014/main" id="{F101110B-11AD-47E7-9065-ADE7FCE7EFAF}"/>
              </a:ext>
            </a:extLst>
          </p:cNvPr>
          <p:cNvSpPr>
            <a:spLocks noGrp="1"/>
          </p:cNvSpPr>
          <p:nvPr>
            <p:ph idx="1"/>
          </p:nvPr>
        </p:nvSpPr>
        <p:spPr>
          <a:xfrm>
            <a:off x="496233" y="1413973"/>
            <a:ext cx="7891941" cy="561975"/>
          </a:xfrm>
        </p:spPr>
        <p:txBody>
          <a:bodyPr>
            <a:normAutofit/>
          </a:bodyPr>
          <a:lstStyle/>
          <a:p>
            <a:pPr>
              <a:buFont typeface="Wingdings" panose="05000000000000000000" pitchFamily="2" charset="2"/>
              <a:buNone/>
              <a:defRPr/>
            </a:pPr>
            <a:r>
              <a:rPr lang="zh-CN" altLang="en-US" sz="2400" dirty="0">
                <a:latin typeface="微软雅黑" panose="020B0503020204020204" pitchFamily="34" charset="-122"/>
                <a:ea typeface="微软雅黑" panose="020B0503020204020204" pitchFamily="34" charset="-122"/>
              </a:rPr>
              <a:t>数字信号通过实际信道的情况</a:t>
            </a:r>
            <a:endParaRPr lang="en-US" altLang="zh-CN" sz="2400" dirty="0">
              <a:latin typeface="微软雅黑" panose="020B0503020204020204" pitchFamily="34" charset="-122"/>
              <a:ea typeface="微软雅黑" panose="020B0503020204020204" pitchFamily="34" charset="-122"/>
            </a:endParaRPr>
          </a:p>
          <a:p>
            <a:pPr>
              <a:defRPr/>
            </a:pPr>
            <a:endParaRPr lang="zh-CN" altLang="en-US" sz="2400" dirty="0">
              <a:latin typeface="Arial" charset="0"/>
              <a:ea typeface="黑体" pitchFamily="49" charset="-122"/>
              <a:cs typeface="+mj-cs"/>
            </a:endParaRPr>
          </a:p>
        </p:txBody>
      </p:sp>
      <p:sp>
        <p:nvSpPr>
          <p:cNvPr id="9" name="Rectangle 3">
            <a:extLst>
              <a:ext uri="{FF2B5EF4-FFF2-40B4-BE49-F238E27FC236}">
                <a16:creationId xmlns:a16="http://schemas.microsoft.com/office/drawing/2014/main" id="{C5B3D01F-9BBD-42C9-9059-88CFF84D3B7D}"/>
              </a:ext>
            </a:extLst>
          </p:cNvPr>
          <p:cNvSpPr txBox="1">
            <a:spLocks noChangeArrowheads="1"/>
          </p:cNvSpPr>
          <p:nvPr/>
        </p:nvSpPr>
        <p:spPr bwMode="auto">
          <a:xfrm>
            <a:off x="501523" y="2417540"/>
            <a:ext cx="7801320" cy="2099203"/>
          </a:xfrm>
          <a:prstGeom prst="rect">
            <a:avLst/>
          </a:prstGeom>
          <a:noFill/>
          <a:ln w="9525">
            <a:noFill/>
            <a:miter lim="800000"/>
            <a:headEnd/>
            <a:tailEnd/>
          </a:ln>
        </p:spPr>
        <p:txBody>
          <a:bodyPr/>
          <a:lstStyle/>
          <a:p>
            <a:pPr marL="342900" indent="-342900">
              <a:lnSpc>
                <a:spcPct val="110000"/>
              </a:lnSpc>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有失真，但可识别</a:t>
            </a:r>
            <a:endParaRPr lang="en-US" altLang="zh-CN" sz="2400" dirty="0">
              <a:latin typeface="微软雅黑" panose="020B0503020204020204" pitchFamily="34" charset="-122"/>
              <a:ea typeface="微软雅黑" panose="020B0503020204020204" pitchFamily="34" charset="-122"/>
            </a:endParaRPr>
          </a:p>
          <a:p>
            <a:pPr marL="342900" indent="-342900">
              <a:lnSpc>
                <a:spcPct val="110000"/>
              </a:lnSpc>
              <a:buClr>
                <a:schemeClr val="accent2"/>
              </a:buClr>
              <a:buFont typeface="Wingdings" pitchFamily="2" charset="2"/>
              <a:buChar char="q"/>
              <a:defRPr/>
            </a:pPr>
            <a:endParaRPr lang="zh-CN" altLang="en-US" sz="2400" kern="0" dirty="0">
              <a:latin typeface="黑体" pitchFamily="49" charset="-122"/>
              <a:ea typeface="黑体" pitchFamily="49" charset="-122"/>
            </a:endParaRPr>
          </a:p>
          <a:p>
            <a:pPr marL="342900" indent="-342900">
              <a:lnSpc>
                <a:spcPct val="110000"/>
              </a:lnSpc>
              <a:buClr>
                <a:schemeClr val="accent2"/>
              </a:buClr>
              <a:buFont typeface="Wingdings" pitchFamily="2" charset="2"/>
              <a:buChar char="q"/>
              <a:defRPr/>
            </a:pPr>
            <a:endParaRPr lang="zh-CN" altLang="en-US" sz="2400" kern="0" dirty="0">
              <a:latin typeface="黑体" pitchFamily="49" charset="-122"/>
              <a:ea typeface="黑体" pitchFamily="49" charset="-122"/>
            </a:endParaRPr>
          </a:p>
          <a:p>
            <a:pPr marL="342900" indent="-342900">
              <a:lnSpc>
                <a:spcPct val="110000"/>
              </a:lnSpc>
              <a:buClr>
                <a:schemeClr val="accent2"/>
              </a:buClr>
              <a:buFont typeface="Wingdings" pitchFamily="2" charset="2"/>
              <a:buChar char="q"/>
              <a:defRPr/>
            </a:pPr>
            <a:endParaRPr lang="zh-CN" altLang="en-US" sz="2400" kern="0" dirty="0">
              <a:latin typeface="黑体" pitchFamily="49" charset="-122"/>
              <a:ea typeface="黑体" pitchFamily="49" charset="-122"/>
            </a:endParaRPr>
          </a:p>
          <a:p>
            <a:pPr marL="342900" indent="-342900">
              <a:lnSpc>
                <a:spcPct val="110000"/>
              </a:lnSpc>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失真大，无法识别 </a:t>
            </a:r>
          </a:p>
        </p:txBody>
      </p:sp>
      <p:grpSp>
        <p:nvGrpSpPr>
          <p:cNvPr id="10" name="组合 5">
            <a:extLst>
              <a:ext uri="{FF2B5EF4-FFF2-40B4-BE49-F238E27FC236}">
                <a16:creationId xmlns:a16="http://schemas.microsoft.com/office/drawing/2014/main" id="{6792B824-1669-4520-8DF7-A324DACBAA50}"/>
              </a:ext>
            </a:extLst>
          </p:cNvPr>
          <p:cNvGrpSpPr>
            <a:grpSpLocks/>
          </p:cNvGrpSpPr>
          <p:nvPr/>
        </p:nvGrpSpPr>
        <p:grpSpPr bwMode="auto">
          <a:xfrm>
            <a:off x="3292475" y="2422674"/>
            <a:ext cx="7772400" cy="1059867"/>
            <a:chOff x="539750" y="2466975"/>
            <a:chExt cx="7848600" cy="1441549"/>
          </a:xfrm>
        </p:grpSpPr>
        <p:sp>
          <p:nvSpPr>
            <p:cNvPr id="11" name="AutoShape 4">
              <a:extLst>
                <a:ext uri="{FF2B5EF4-FFF2-40B4-BE49-F238E27FC236}">
                  <a16:creationId xmlns:a16="http://schemas.microsoft.com/office/drawing/2014/main" id="{CFBB6EDB-3307-4D50-8FA5-B4482C9D0185}"/>
                </a:ext>
              </a:extLst>
            </p:cNvPr>
            <p:cNvSpPr>
              <a:spLocks noChangeArrowheads="1"/>
            </p:cNvSpPr>
            <p:nvPr/>
          </p:nvSpPr>
          <p:spPr bwMode="auto">
            <a:xfrm rot="-5400000">
              <a:off x="4185444" y="1381919"/>
              <a:ext cx="395287" cy="4060825"/>
            </a:xfrm>
            <a:prstGeom prst="can">
              <a:avLst>
                <a:gd name="adj" fmla="val 66775"/>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1600"/>
            </a:p>
          </p:txBody>
        </p:sp>
        <p:sp>
          <p:nvSpPr>
            <p:cNvPr id="12" name="Freeform 5">
              <a:extLst>
                <a:ext uri="{FF2B5EF4-FFF2-40B4-BE49-F238E27FC236}">
                  <a16:creationId xmlns:a16="http://schemas.microsoft.com/office/drawing/2014/main" id="{51C9FA0A-29AA-4D02-8B00-98C6DA351809}"/>
                </a:ext>
              </a:extLst>
            </p:cNvPr>
            <p:cNvSpPr>
              <a:spLocks/>
            </p:cNvSpPr>
            <p:nvPr/>
          </p:nvSpPr>
          <p:spPr bwMode="auto">
            <a:xfrm>
              <a:off x="601663" y="2620963"/>
              <a:ext cx="1539875" cy="658812"/>
            </a:xfrm>
            <a:custGeom>
              <a:avLst/>
              <a:gdLst>
                <a:gd name="T0" fmla="*/ 0 w 1056"/>
                <a:gd name="T1" fmla="*/ 2147483646 h 480"/>
                <a:gd name="T2" fmla="*/ 2147483646 w 1056"/>
                <a:gd name="T3" fmla="*/ 2147483646 h 480"/>
                <a:gd name="T4" fmla="*/ 2147483646 w 1056"/>
                <a:gd name="T5" fmla="*/ 0 h 480"/>
                <a:gd name="T6" fmla="*/ 2147483646 w 1056"/>
                <a:gd name="T7" fmla="*/ 0 h 480"/>
                <a:gd name="T8" fmla="*/ 2147483646 w 1056"/>
                <a:gd name="T9" fmla="*/ 2147483646 h 480"/>
                <a:gd name="T10" fmla="*/ 2147483646 w 1056"/>
                <a:gd name="T11" fmla="*/ 2147483646 h 480"/>
                <a:gd name="T12" fmla="*/ 2147483646 w 1056"/>
                <a:gd name="T13" fmla="*/ 0 h 480"/>
                <a:gd name="T14" fmla="*/ 2147483646 w 1056"/>
                <a:gd name="T15" fmla="*/ 0 h 480"/>
                <a:gd name="T16" fmla="*/ 2147483646 w 1056"/>
                <a:gd name="T17" fmla="*/ 2147483646 h 480"/>
                <a:gd name="T18" fmla="*/ 2147483646 w 1056"/>
                <a:gd name="T19" fmla="*/ 214748364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3" name="Line 6">
              <a:extLst>
                <a:ext uri="{FF2B5EF4-FFF2-40B4-BE49-F238E27FC236}">
                  <a16:creationId xmlns:a16="http://schemas.microsoft.com/office/drawing/2014/main" id="{ACFAAF55-977F-4925-BB8D-5AF2F3535B92}"/>
                </a:ext>
              </a:extLst>
            </p:cNvPr>
            <p:cNvSpPr>
              <a:spLocks noChangeShapeType="1"/>
            </p:cNvSpPr>
            <p:nvPr/>
          </p:nvSpPr>
          <p:spPr bwMode="auto">
            <a:xfrm>
              <a:off x="601663" y="3411538"/>
              <a:ext cx="1960562"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14" name="Freeform 7">
              <a:extLst>
                <a:ext uri="{FF2B5EF4-FFF2-40B4-BE49-F238E27FC236}">
                  <a16:creationId xmlns:a16="http://schemas.microsoft.com/office/drawing/2014/main" id="{E3155AF3-1AEE-4E9F-B5A8-6074FD373DDB}"/>
                </a:ext>
              </a:extLst>
            </p:cNvPr>
            <p:cNvSpPr>
              <a:spLocks/>
            </p:cNvSpPr>
            <p:nvPr/>
          </p:nvSpPr>
          <p:spPr bwMode="auto">
            <a:xfrm>
              <a:off x="6692900" y="2620963"/>
              <a:ext cx="1541463" cy="658812"/>
            </a:xfrm>
            <a:custGeom>
              <a:avLst/>
              <a:gdLst>
                <a:gd name="T0" fmla="*/ 0 w 1056"/>
                <a:gd name="T1" fmla="*/ 2147483646 h 480"/>
                <a:gd name="T2" fmla="*/ 2147483646 w 1056"/>
                <a:gd name="T3" fmla="*/ 2147483646 h 480"/>
                <a:gd name="T4" fmla="*/ 2147483646 w 1056"/>
                <a:gd name="T5" fmla="*/ 0 h 480"/>
                <a:gd name="T6" fmla="*/ 2147483646 w 1056"/>
                <a:gd name="T7" fmla="*/ 0 h 480"/>
                <a:gd name="T8" fmla="*/ 2147483646 w 1056"/>
                <a:gd name="T9" fmla="*/ 2147483646 h 480"/>
                <a:gd name="T10" fmla="*/ 2147483646 w 1056"/>
                <a:gd name="T11" fmla="*/ 2147483646 h 480"/>
                <a:gd name="T12" fmla="*/ 2147483646 w 1056"/>
                <a:gd name="T13" fmla="*/ 0 h 480"/>
                <a:gd name="T14" fmla="*/ 2147483646 w 1056"/>
                <a:gd name="T15" fmla="*/ 0 h 480"/>
                <a:gd name="T16" fmla="*/ 2147483646 w 1056"/>
                <a:gd name="T17" fmla="*/ 2147483646 h 480"/>
                <a:gd name="T18" fmla="*/ 2147483646 w 1056"/>
                <a:gd name="T19" fmla="*/ 214748364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5" name="Line 8">
              <a:extLst>
                <a:ext uri="{FF2B5EF4-FFF2-40B4-BE49-F238E27FC236}">
                  <a16:creationId xmlns:a16="http://schemas.microsoft.com/office/drawing/2014/main" id="{1288C459-9595-43EB-B3C4-AC44CEE68ED6}"/>
                </a:ext>
              </a:extLst>
            </p:cNvPr>
            <p:cNvSpPr>
              <a:spLocks noChangeShapeType="1"/>
            </p:cNvSpPr>
            <p:nvPr/>
          </p:nvSpPr>
          <p:spPr bwMode="auto">
            <a:xfrm>
              <a:off x="6413500" y="3411538"/>
              <a:ext cx="1960563"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16" name="Freeform 9">
              <a:extLst>
                <a:ext uri="{FF2B5EF4-FFF2-40B4-BE49-F238E27FC236}">
                  <a16:creationId xmlns:a16="http://schemas.microsoft.com/office/drawing/2014/main" id="{4F080D71-8304-460D-9715-A2A79F178E0C}"/>
                </a:ext>
              </a:extLst>
            </p:cNvPr>
            <p:cNvSpPr>
              <a:spLocks/>
            </p:cNvSpPr>
            <p:nvPr/>
          </p:nvSpPr>
          <p:spPr bwMode="auto">
            <a:xfrm>
              <a:off x="6707188" y="2657475"/>
              <a:ext cx="1495425" cy="633413"/>
            </a:xfrm>
            <a:custGeom>
              <a:avLst/>
              <a:gdLst>
                <a:gd name="T0" fmla="*/ 0 w 1026"/>
                <a:gd name="T1" fmla="*/ 2147483646 h 461"/>
                <a:gd name="T2" fmla="*/ 2147483646 w 1026"/>
                <a:gd name="T3" fmla="*/ 2147483646 h 461"/>
                <a:gd name="T4" fmla="*/ 2147483646 w 1026"/>
                <a:gd name="T5" fmla="*/ 2147483646 h 461"/>
                <a:gd name="T6" fmla="*/ 2147483646 w 1026"/>
                <a:gd name="T7" fmla="*/ 2147483646 h 461"/>
                <a:gd name="T8" fmla="*/ 2147483646 w 1026"/>
                <a:gd name="T9" fmla="*/ 2147483646 h 461"/>
                <a:gd name="T10" fmla="*/ 2147483646 w 1026"/>
                <a:gd name="T11" fmla="*/ 2147483646 h 461"/>
                <a:gd name="T12" fmla="*/ 2147483646 w 1026"/>
                <a:gd name="T13" fmla="*/ 2147483646 h 461"/>
                <a:gd name="T14" fmla="*/ 2147483646 w 1026"/>
                <a:gd name="T15" fmla="*/ 2147483646 h 461"/>
                <a:gd name="T16" fmla="*/ 2147483646 w 1026"/>
                <a:gd name="T17" fmla="*/ 2147483646 h 461"/>
                <a:gd name="T18" fmla="*/ 2147483646 w 1026"/>
                <a:gd name="T19" fmla="*/ 2147483646 h 461"/>
                <a:gd name="T20" fmla="*/ 2147483646 w 1026"/>
                <a:gd name="T21" fmla="*/ 2147483646 h 461"/>
                <a:gd name="T22" fmla="*/ 2147483646 w 1026"/>
                <a:gd name="T23" fmla="*/ 2147483646 h 461"/>
                <a:gd name="T24" fmla="*/ 2147483646 w 1026"/>
                <a:gd name="T25" fmla="*/ 2147483646 h 461"/>
                <a:gd name="T26" fmla="*/ 2147483646 w 1026"/>
                <a:gd name="T27" fmla="*/ 0 h 461"/>
                <a:gd name="T28" fmla="*/ 2147483646 w 1026"/>
                <a:gd name="T29" fmla="*/ 2147483646 h 461"/>
                <a:gd name="T30" fmla="*/ 2147483646 w 1026"/>
                <a:gd name="T31" fmla="*/ 2147483646 h 461"/>
                <a:gd name="T32" fmla="*/ 2147483646 w 1026"/>
                <a:gd name="T33" fmla="*/ 2147483646 h 461"/>
                <a:gd name="T34" fmla="*/ 2147483646 w 1026"/>
                <a:gd name="T35" fmla="*/ 2147483646 h 461"/>
                <a:gd name="T36" fmla="*/ 2147483646 w 1026"/>
                <a:gd name="T37" fmla="*/ 2147483646 h 461"/>
                <a:gd name="T38" fmla="*/ 2147483646 w 1026"/>
                <a:gd name="T39" fmla="*/ 2147483646 h 461"/>
                <a:gd name="T40" fmla="*/ 2147483646 w 1026"/>
                <a:gd name="T41" fmla="*/ 2147483646 h 461"/>
                <a:gd name="T42" fmla="*/ 2147483646 w 1026"/>
                <a:gd name="T43" fmla="*/ 2147483646 h 461"/>
                <a:gd name="T44" fmla="*/ 2147483646 w 1026"/>
                <a:gd name="T45" fmla="*/ 2147483646 h 461"/>
                <a:gd name="T46" fmla="*/ 2147483646 w 1026"/>
                <a:gd name="T47" fmla="*/ 2147483646 h 461"/>
                <a:gd name="T48" fmla="*/ 2147483646 w 1026"/>
                <a:gd name="T49" fmla="*/ 2147483646 h 461"/>
                <a:gd name="T50" fmla="*/ 2147483646 w 1026"/>
                <a:gd name="T51" fmla="*/ 2147483646 h 461"/>
                <a:gd name="T52" fmla="*/ 2147483646 w 1026"/>
                <a:gd name="T53" fmla="*/ 2147483646 h 461"/>
                <a:gd name="T54" fmla="*/ 2147483646 w 1026"/>
                <a:gd name="T55" fmla="*/ 2147483646 h 461"/>
                <a:gd name="T56" fmla="*/ 2147483646 w 1026"/>
                <a:gd name="T57" fmla="*/ 2147483646 h 461"/>
                <a:gd name="T58" fmla="*/ 2147483646 w 1026"/>
                <a:gd name="T59" fmla="*/ 2147483646 h 461"/>
                <a:gd name="T60" fmla="*/ 2147483646 w 1026"/>
                <a:gd name="T61" fmla="*/ 2147483646 h 461"/>
                <a:gd name="T62" fmla="*/ 2147483646 w 1026"/>
                <a:gd name="T63" fmla="*/ 2147483646 h 461"/>
                <a:gd name="T64" fmla="*/ 2147483646 w 1026"/>
                <a:gd name="T65" fmla="*/ 2147483646 h 461"/>
                <a:gd name="T66" fmla="*/ 2147483646 w 1026"/>
                <a:gd name="T67" fmla="*/ 2147483646 h 461"/>
                <a:gd name="T68" fmla="*/ 2147483646 w 1026"/>
                <a:gd name="T69" fmla="*/ 2147483646 h 461"/>
                <a:gd name="T70" fmla="*/ 2147483646 w 1026"/>
                <a:gd name="T71" fmla="*/ 2147483646 h 461"/>
                <a:gd name="T72" fmla="*/ 2147483646 w 1026"/>
                <a:gd name="T73" fmla="*/ 2147483646 h 461"/>
                <a:gd name="T74" fmla="*/ 2147483646 w 1026"/>
                <a:gd name="T75" fmla="*/ 2147483646 h 461"/>
                <a:gd name="T76" fmla="*/ 2147483646 w 1026"/>
                <a:gd name="T77" fmla="*/ 2147483646 h 461"/>
                <a:gd name="T78" fmla="*/ 2147483646 w 1026"/>
                <a:gd name="T79" fmla="*/ 2147483646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7" name="Text Box 10">
              <a:extLst>
                <a:ext uri="{FF2B5EF4-FFF2-40B4-BE49-F238E27FC236}">
                  <a16:creationId xmlns:a16="http://schemas.microsoft.com/office/drawing/2014/main" id="{33754221-7994-4210-AE67-B32089D65250}"/>
                </a:ext>
              </a:extLst>
            </p:cNvPr>
            <p:cNvSpPr txBox="1">
              <a:spLocks noChangeArrowheads="1"/>
            </p:cNvSpPr>
            <p:nvPr/>
          </p:nvSpPr>
          <p:spPr bwMode="auto">
            <a:xfrm>
              <a:off x="2406274" y="2466975"/>
              <a:ext cx="3826629" cy="79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solidFill>
                    <a:srgbClr val="333399"/>
                  </a:solidFill>
                  <a:ea typeface="黑体" panose="02010609060101010101" pitchFamily="49" charset="-122"/>
                </a:rPr>
                <a:t>实际的信道</a:t>
              </a:r>
            </a:p>
            <a:p>
              <a:pPr algn="ctr" eaLnBrk="1" hangingPunct="1">
                <a:spcBef>
                  <a:spcPct val="0"/>
                </a:spcBef>
                <a:buClrTx/>
                <a:buFontTx/>
                <a:buNone/>
              </a:pPr>
              <a:r>
                <a:rPr lang="zh-CN" altLang="en-US" sz="1600" dirty="0">
                  <a:solidFill>
                    <a:srgbClr val="333399"/>
                  </a:solidFill>
                  <a:ea typeface="黑体" panose="02010609060101010101" pitchFamily="49" charset="-122"/>
                </a:rPr>
                <a:t>（带宽受限、有噪声、干扰和失真）</a:t>
              </a:r>
            </a:p>
          </p:txBody>
        </p:sp>
        <p:sp>
          <p:nvSpPr>
            <p:cNvPr id="18" name="Text Box 11">
              <a:extLst>
                <a:ext uri="{FF2B5EF4-FFF2-40B4-BE49-F238E27FC236}">
                  <a16:creationId xmlns:a16="http://schemas.microsoft.com/office/drawing/2014/main" id="{9290804A-606B-4028-B916-98C641BDD063}"/>
                </a:ext>
              </a:extLst>
            </p:cNvPr>
            <p:cNvSpPr txBox="1">
              <a:spLocks noChangeArrowheads="1"/>
            </p:cNvSpPr>
            <p:nvPr/>
          </p:nvSpPr>
          <p:spPr bwMode="auto">
            <a:xfrm>
              <a:off x="539750" y="3433764"/>
              <a:ext cx="1562351" cy="4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dirty="0">
                  <a:solidFill>
                    <a:srgbClr val="333399"/>
                  </a:solidFill>
                  <a:latin typeface="黑体" panose="02010609060101010101" pitchFamily="49" charset="-122"/>
                  <a:ea typeface="黑体" panose="02010609060101010101" pitchFamily="49" charset="-122"/>
                </a:rPr>
                <a:t>发送信号波形</a:t>
              </a:r>
            </a:p>
          </p:txBody>
        </p:sp>
        <p:sp>
          <p:nvSpPr>
            <p:cNvPr id="19" name="Text Box 12">
              <a:extLst>
                <a:ext uri="{FF2B5EF4-FFF2-40B4-BE49-F238E27FC236}">
                  <a16:creationId xmlns:a16="http://schemas.microsoft.com/office/drawing/2014/main" id="{81189B9D-6319-4C18-BFE0-76CD19A196D0}"/>
                </a:ext>
              </a:extLst>
            </p:cNvPr>
            <p:cNvSpPr txBox="1">
              <a:spLocks noChangeArrowheads="1"/>
            </p:cNvSpPr>
            <p:nvPr/>
          </p:nvSpPr>
          <p:spPr bwMode="auto">
            <a:xfrm>
              <a:off x="6464300" y="3448049"/>
              <a:ext cx="1924050" cy="4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接收信号波形</a:t>
              </a:r>
            </a:p>
          </p:txBody>
        </p:sp>
      </p:grpSp>
      <p:grpSp>
        <p:nvGrpSpPr>
          <p:cNvPr id="20" name="Group 24">
            <a:extLst>
              <a:ext uri="{FF2B5EF4-FFF2-40B4-BE49-F238E27FC236}">
                <a16:creationId xmlns:a16="http://schemas.microsoft.com/office/drawing/2014/main" id="{310F6B4E-5CE7-41A2-9994-FA82B791CA43}"/>
              </a:ext>
            </a:extLst>
          </p:cNvPr>
          <p:cNvGrpSpPr>
            <a:grpSpLocks/>
          </p:cNvGrpSpPr>
          <p:nvPr/>
        </p:nvGrpSpPr>
        <p:grpSpPr bwMode="auto">
          <a:xfrm>
            <a:off x="3509963" y="3887167"/>
            <a:ext cx="7531076" cy="1093642"/>
            <a:chOff x="304" y="2886"/>
            <a:chExt cx="4935" cy="937"/>
          </a:xfrm>
        </p:grpSpPr>
        <p:sp>
          <p:nvSpPr>
            <p:cNvPr id="21" name="AutoShape 13">
              <a:extLst>
                <a:ext uri="{FF2B5EF4-FFF2-40B4-BE49-F238E27FC236}">
                  <a16:creationId xmlns:a16="http://schemas.microsoft.com/office/drawing/2014/main" id="{96655958-0FBB-4E84-8F8D-7FB27BBC6028}"/>
                </a:ext>
              </a:extLst>
            </p:cNvPr>
            <p:cNvSpPr>
              <a:spLocks noChangeArrowheads="1"/>
            </p:cNvSpPr>
            <p:nvPr/>
          </p:nvSpPr>
          <p:spPr bwMode="auto">
            <a:xfrm rot="-5400000">
              <a:off x="2600" y="2210"/>
              <a:ext cx="250" cy="2558"/>
            </a:xfrm>
            <a:prstGeom prst="can">
              <a:avLst>
                <a:gd name="adj" fmla="val 66508"/>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1600"/>
            </a:p>
          </p:txBody>
        </p:sp>
        <p:sp>
          <p:nvSpPr>
            <p:cNvPr id="22" name="Freeform 14">
              <a:extLst>
                <a:ext uri="{FF2B5EF4-FFF2-40B4-BE49-F238E27FC236}">
                  <a16:creationId xmlns:a16="http://schemas.microsoft.com/office/drawing/2014/main" id="{5F9C5DB9-4C72-4642-BF10-D64FD243A661}"/>
                </a:ext>
              </a:extLst>
            </p:cNvPr>
            <p:cNvSpPr>
              <a:spLocks/>
            </p:cNvSpPr>
            <p:nvPr/>
          </p:nvSpPr>
          <p:spPr bwMode="auto">
            <a:xfrm>
              <a:off x="343" y="2991"/>
              <a:ext cx="970" cy="415"/>
            </a:xfrm>
            <a:custGeom>
              <a:avLst/>
              <a:gdLst>
                <a:gd name="T0" fmla="*/ 0 w 1056"/>
                <a:gd name="T1" fmla="*/ 54 h 480"/>
                <a:gd name="T2" fmla="*/ 40 w 1056"/>
                <a:gd name="T3" fmla="*/ 54 h 480"/>
                <a:gd name="T4" fmla="*/ 40 w 1056"/>
                <a:gd name="T5" fmla="*/ 0 h 480"/>
                <a:gd name="T6" fmla="*/ 108 w 1056"/>
                <a:gd name="T7" fmla="*/ 0 h 480"/>
                <a:gd name="T8" fmla="*/ 108 w 1056"/>
                <a:gd name="T9" fmla="*/ 54 h 480"/>
                <a:gd name="T10" fmla="*/ 174 w 1056"/>
                <a:gd name="T11" fmla="*/ 54 h 480"/>
                <a:gd name="T12" fmla="*/ 174 w 1056"/>
                <a:gd name="T13" fmla="*/ 0 h 480"/>
                <a:gd name="T14" fmla="*/ 242 w 1056"/>
                <a:gd name="T15" fmla="*/ 0 h 480"/>
                <a:gd name="T16" fmla="*/ 242 w 1056"/>
                <a:gd name="T17" fmla="*/ 54 h 480"/>
                <a:gd name="T18" fmla="*/ 295 w 1056"/>
                <a:gd name="T19" fmla="*/ 5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3" name="Line 15">
              <a:extLst>
                <a:ext uri="{FF2B5EF4-FFF2-40B4-BE49-F238E27FC236}">
                  <a16:creationId xmlns:a16="http://schemas.microsoft.com/office/drawing/2014/main" id="{5A8B4E8C-4F28-4C9C-9510-17B009BF6CFD}"/>
                </a:ext>
              </a:extLst>
            </p:cNvPr>
            <p:cNvSpPr>
              <a:spLocks noChangeShapeType="1"/>
            </p:cNvSpPr>
            <p:nvPr/>
          </p:nvSpPr>
          <p:spPr bwMode="auto">
            <a:xfrm>
              <a:off x="343"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24" name="Freeform 16">
              <a:extLst>
                <a:ext uri="{FF2B5EF4-FFF2-40B4-BE49-F238E27FC236}">
                  <a16:creationId xmlns:a16="http://schemas.microsoft.com/office/drawing/2014/main" id="{BED4792B-7965-425B-BA0D-F52230661437}"/>
                </a:ext>
              </a:extLst>
            </p:cNvPr>
            <p:cNvSpPr>
              <a:spLocks/>
            </p:cNvSpPr>
            <p:nvPr/>
          </p:nvSpPr>
          <p:spPr bwMode="auto">
            <a:xfrm>
              <a:off x="4180" y="2991"/>
              <a:ext cx="971" cy="415"/>
            </a:xfrm>
            <a:custGeom>
              <a:avLst/>
              <a:gdLst>
                <a:gd name="T0" fmla="*/ 0 w 1056"/>
                <a:gd name="T1" fmla="*/ 54 h 480"/>
                <a:gd name="T2" fmla="*/ 40 w 1056"/>
                <a:gd name="T3" fmla="*/ 54 h 480"/>
                <a:gd name="T4" fmla="*/ 40 w 1056"/>
                <a:gd name="T5" fmla="*/ 0 h 480"/>
                <a:gd name="T6" fmla="*/ 110 w 1056"/>
                <a:gd name="T7" fmla="*/ 0 h 480"/>
                <a:gd name="T8" fmla="*/ 110 w 1056"/>
                <a:gd name="T9" fmla="*/ 54 h 480"/>
                <a:gd name="T10" fmla="*/ 177 w 1056"/>
                <a:gd name="T11" fmla="*/ 54 h 480"/>
                <a:gd name="T12" fmla="*/ 177 w 1056"/>
                <a:gd name="T13" fmla="*/ 0 h 480"/>
                <a:gd name="T14" fmla="*/ 245 w 1056"/>
                <a:gd name="T15" fmla="*/ 0 h 480"/>
                <a:gd name="T16" fmla="*/ 245 w 1056"/>
                <a:gd name="T17" fmla="*/ 54 h 480"/>
                <a:gd name="T18" fmla="*/ 300 w 1056"/>
                <a:gd name="T19" fmla="*/ 5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5" name="Line 17">
              <a:extLst>
                <a:ext uri="{FF2B5EF4-FFF2-40B4-BE49-F238E27FC236}">
                  <a16:creationId xmlns:a16="http://schemas.microsoft.com/office/drawing/2014/main" id="{5430EA3E-04D0-4E7A-AA92-218EEFCE4B00}"/>
                </a:ext>
              </a:extLst>
            </p:cNvPr>
            <p:cNvSpPr>
              <a:spLocks noChangeShapeType="1"/>
            </p:cNvSpPr>
            <p:nvPr/>
          </p:nvSpPr>
          <p:spPr bwMode="auto">
            <a:xfrm>
              <a:off x="4004" y="3489"/>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26" name="Freeform 18">
              <a:extLst>
                <a:ext uri="{FF2B5EF4-FFF2-40B4-BE49-F238E27FC236}">
                  <a16:creationId xmlns:a16="http://schemas.microsoft.com/office/drawing/2014/main" id="{5FC9199E-FBC3-4261-90BC-171315F1B872}"/>
                </a:ext>
              </a:extLst>
            </p:cNvPr>
            <p:cNvSpPr>
              <a:spLocks/>
            </p:cNvSpPr>
            <p:nvPr/>
          </p:nvSpPr>
          <p:spPr bwMode="auto">
            <a:xfrm>
              <a:off x="4186" y="3270"/>
              <a:ext cx="934" cy="124"/>
            </a:xfrm>
            <a:custGeom>
              <a:avLst/>
              <a:gdLst>
                <a:gd name="T0" fmla="*/ 0 w 1017"/>
                <a:gd name="T1" fmla="*/ 13 h 143"/>
                <a:gd name="T2" fmla="*/ 16 w 1017"/>
                <a:gd name="T3" fmla="*/ 15 h 143"/>
                <a:gd name="T4" fmla="*/ 24 w 1017"/>
                <a:gd name="T5" fmla="*/ 15 h 143"/>
                <a:gd name="T6" fmla="*/ 31 w 1017"/>
                <a:gd name="T7" fmla="*/ 10 h 143"/>
                <a:gd name="T8" fmla="*/ 46 w 1017"/>
                <a:gd name="T9" fmla="*/ 3 h 143"/>
                <a:gd name="T10" fmla="*/ 51 w 1017"/>
                <a:gd name="T11" fmla="*/ 7 h 143"/>
                <a:gd name="T12" fmla="*/ 52 w 1017"/>
                <a:gd name="T13" fmla="*/ 13 h 143"/>
                <a:gd name="T14" fmla="*/ 56 w 1017"/>
                <a:gd name="T15" fmla="*/ 9 h 143"/>
                <a:gd name="T16" fmla="*/ 61 w 1017"/>
                <a:gd name="T17" fmla="*/ 10 h 143"/>
                <a:gd name="T18" fmla="*/ 71 w 1017"/>
                <a:gd name="T19" fmla="*/ 9 h 143"/>
                <a:gd name="T20" fmla="*/ 91 w 1017"/>
                <a:gd name="T21" fmla="*/ 11 h 143"/>
                <a:gd name="T22" fmla="*/ 98 w 1017"/>
                <a:gd name="T23" fmla="*/ 14 h 143"/>
                <a:gd name="T24" fmla="*/ 114 w 1017"/>
                <a:gd name="T25" fmla="*/ 9 h 143"/>
                <a:gd name="T26" fmla="*/ 129 w 1017"/>
                <a:gd name="T27" fmla="*/ 12 h 143"/>
                <a:gd name="T28" fmla="*/ 141 w 1017"/>
                <a:gd name="T29" fmla="*/ 14 h 143"/>
                <a:gd name="T30" fmla="*/ 157 w 1017"/>
                <a:gd name="T31" fmla="*/ 14 h 143"/>
                <a:gd name="T32" fmla="*/ 172 w 1017"/>
                <a:gd name="T33" fmla="*/ 10 h 143"/>
                <a:gd name="T34" fmla="*/ 179 w 1017"/>
                <a:gd name="T35" fmla="*/ 9 h 143"/>
                <a:gd name="T36" fmla="*/ 183 w 1017"/>
                <a:gd name="T37" fmla="*/ 13 h 143"/>
                <a:gd name="T38" fmla="*/ 187 w 1017"/>
                <a:gd name="T39" fmla="*/ 6 h 143"/>
                <a:gd name="T40" fmla="*/ 195 w 1017"/>
                <a:gd name="T41" fmla="*/ 5 h 143"/>
                <a:gd name="T42" fmla="*/ 211 w 1017"/>
                <a:gd name="T43" fmla="*/ 8 h 143"/>
                <a:gd name="T44" fmla="*/ 222 w 1017"/>
                <a:gd name="T45" fmla="*/ 8 h 143"/>
                <a:gd name="T46" fmla="*/ 232 w 1017"/>
                <a:gd name="T47" fmla="*/ 11 h 143"/>
                <a:gd name="T48" fmla="*/ 243 w 1017"/>
                <a:gd name="T49" fmla="*/ 13 h 143"/>
                <a:gd name="T50" fmla="*/ 249 w 1017"/>
                <a:gd name="T51" fmla="*/ 10 h 143"/>
                <a:gd name="T52" fmla="*/ 253 w 1017"/>
                <a:gd name="T53" fmla="*/ 12 h 143"/>
                <a:gd name="T54" fmla="*/ 259 w 1017"/>
                <a:gd name="T55" fmla="*/ 8 h 143"/>
                <a:gd name="T56" fmla="*/ 271 w 1017"/>
                <a:gd name="T57" fmla="*/ 13 h 143"/>
                <a:gd name="T58" fmla="*/ 284 w 1017"/>
                <a:gd name="T59" fmla="*/ 14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7" name="Text Box 19">
              <a:extLst>
                <a:ext uri="{FF2B5EF4-FFF2-40B4-BE49-F238E27FC236}">
                  <a16:creationId xmlns:a16="http://schemas.microsoft.com/office/drawing/2014/main" id="{29704CD1-64E9-4B1F-9638-57433816AFF5}"/>
                </a:ext>
              </a:extLst>
            </p:cNvPr>
            <p:cNvSpPr txBox="1">
              <a:spLocks noChangeArrowheads="1"/>
            </p:cNvSpPr>
            <p:nvPr/>
          </p:nvSpPr>
          <p:spPr bwMode="auto">
            <a:xfrm>
              <a:off x="304" y="3503"/>
              <a:ext cx="98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发送信号波形</a:t>
              </a:r>
            </a:p>
          </p:txBody>
        </p:sp>
        <p:sp>
          <p:nvSpPr>
            <p:cNvPr id="28" name="Text Box 22">
              <a:extLst>
                <a:ext uri="{FF2B5EF4-FFF2-40B4-BE49-F238E27FC236}">
                  <a16:creationId xmlns:a16="http://schemas.microsoft.com/office/drawing/2014/main" id="{8184FC11-5225-4811-B5E6-3F36275BDDEA}"/>
                </a:ext>
              </a:extLst>
            </p:cNvPr>
            <p:cNvSpPr txBox="1">
              <a:spLocks noChangeArrowheads="1"/>
            </p:cNvSpPr>
            <p:nvPr/>
          </p:nvSpPr>
          <p:spPr bwMode="auto">
            <a:xfrm>
              <a:off x="1494" y="2886"/>
              <a:ext cx="2410"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ea typeface="黑体" panose="02010609060101010101" pitchFamily="49" charset="-122"/>
                </a:rPr>
                <a:t>实际的信道</a:t>
              </a:r>
            </a:p>
            <a:p>
              <a:pPr algn="ctr" eaLnBrk="1" hangingPunct="1">
                <a:spcBef>
                  <a:spcPct val="0"/>
                </a:spcBef>
                <a:buClrTx/>
                <a:buFontTx/>
                <a:buNone/>
              </a:pPr>
              <a:r>
                <a:rPr lang="zh-CN" altLang="en-US" sz="1600">
                  <a:solidFill>
                    <a:srgbClr val="333399"/>
                  </a:solidFill>
                  <a:ea typeface="黑体" panose="02010609060101010101" pitchFamily="49" charset="-122"/>
                </a:rPr>
                <a:t>（带宽受限、有噪声、干扰和失真）</a:t>
              </a:r>
            </a:p>
          </p:txBody>
        </p:sp>
        <p:sp>
          <p:nvSpPr>
            <p:cNvPr id="29" name="Text Box 23">
              <a:extLst>
                <a:ext uri="{FF2B5EF4-FFF2-40B4-BE49-F238E27FC236}">
                  <a16:creationId xmlns:a16="http://schemas.microsoft.com/office/drawing/2014/main" id="{6A12B740-444C-401E-A9DF-B08BF4E213B5}"/>
                </a:ext>
              </a:extLst>
            </p:cNvPr>
            <p:cNvSpPr txBox="1">
              <a:spLocks noChangeArrowheads="1"/>
            </p:cNvSpPr>
            <p:nvPr/>
          </p:nvSpPr>
          <p:spPr bwMode="auto">
            <a:xfrm>
              <a:off x="3991" y="3533"/>
              <a:ext cx="11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接收信号波形</a:t>
              </a:r>
            </a:p>
          </p:txBody>
        </p:sp>
      </p:grpSp>
      <p:sp>
        <p:nvSpPr>
          <p:cNvPr id="30" name="内容占位符 2">
            <a:extLst>
              <a:ext uri="{FF2B5EF4-FFF2-40B4-BE49-F238E27FC236}">
                <a16:creationId xmlns:a16="http://schemas.microsoft.com/office/drawing/2014/main" id="{ADDBDCE5-7E26-4A61-931A-54B611251234}"/>
              </a:ext>
            </a:extLst>
          </p:cNvPr>
          <p:cNvSpPr txBox="1">
            <a:spLocks/>
          </p:cNvSpPr>
          <p:nvPr/>
        </p:nvSpPr>
        <p:spPr>
          <a:xfrm>
            <a:off x="496233" y="4748469"/>
            <a:ext cx="11595687" cy="15728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latin typeface="微软雅黑" panose="020B0503020204020204" pitchFamily="34" charset="-122"/>
                <a:ea typeface="微软雅黑" panose="020B0503020204020204" pitchFamily="34" charset="-122"/>
              </a:rPr>
              <a:t>干扰</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环境干扰</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指</a:t>
            </a:r>
            <a:r>
              <a:rPr lang="zh-CN" altLang="zh-CN" sz="2000" dirty="0">
                <a:latin typeface="微软雅黑" panose="020B0503020204020204" pitchFamily="34" charset="-122"/>
                <a:ea typeface="微软雅黑" panose="020B0503020204020204" pitchFamily="34" charset="-122"/>
              </a:rPr>
              <a:t>大气干扰</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如雷电、电离层闪烁等</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、城区人为干扰</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如工业干扰</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汽车干扰等</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和非恶意的邻道干扰等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人为恶意干扰  </a:t>
            </a:r>
            <a:r>
              <a:rPr lang="zh-CN" altLang="zh-CN" sz="2000" dirty="0">
                <a:latin typeface="微软雅黑" panose="020B0503020204020204" pitchFamily="34" charset="-122"/>
                <a:ea typeface="微软雅黑" panose="020B0503020204020204" pitchFamily="34" charset="-122"/>
              </a:rPr>
              <a:t>指带有恶意或敌意的人为干扰</a:t>
            </a:r>
            <a:endParaRPr lang="zh-CN" altLang="en-US" sz="2000" dirty="0">
              <a:latin typeface="微软雅黑" panose="020B0503020204020204" pitchFamily="34" charset="-122"/>
              <a:ea typeface="微软雅黑" panose="020B0503020204020204" pitchFamily="34" charset="-122"/>
            </a:endParaRPr>
          </a:p>
        </p:txBody>
      </p:sp>
      <p:sp>
        <p:nvSpPr>
          <p:cNvPr id="32" name="标题 1">
            <a:extLst>
              <a:ext uri="{FF2B5EF4-FFF2-40B4-BE49-F238E27FC236}">
                <a16:creationId xmlns:a16="http://schemas.microsoft.com/office/drawing/2014/main" id="{C86BA3DA-3CB7-49A2-B48A-5A11623B960B}"/>
              </a:ext>
            </a:extLst>
          </p:cNvPr>
          <p:cNvSpPr>
            <a:spLocks noGrp="1"/>
          </p:cNvSpPr>
          <p:nvPr>
            <p:ph type="title"/>
          </p:nvPr>
        </p:nvSpPr>
        <p:spPr>
          <a:xfrm>
            <a:off x="1307508" y="365126"/>
            <a:ext cx="8220812" cy="879086"/>
          </a:xfrm>
        </p:spPr>
        <p:txBody>
          <a:bodyPr vert="horz" lIns="91440" tIns="45720" rIns="91440" bIns="45720" rtlCol="0">
            <a:normAutofit/>
          </a:bodyPr>
          <a:lstStyle/>
          <a:p>
            <a:pPr marL="0" indent="0">
              <a:buNone/>
            </a:pPr>
            <a:r>
              <a:rPr lang="zh-CN" altLang="en-US" dirty="0"/>
              <a:t>传输损伤</a:t>
            </a:r>
          </a:p>
        </p:txBody>
      </p:sp>
      <p:sp>
        <p:nvSpPr>
          <p:cNvPr id="33" name="文本框 32">
            <a:extLst>
              <a:ext uri="{FF2B5EF4-FFF2-40B4-BE49-F238E27FC236}">
                <a16:creationId xmlns:a16="http://schemas.microsoft.com/office/drawing/2014/main" id="{C74BB69C-0C36-4D8B-8123-CD9E14A922F8}"/>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0528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性能度量</a:t>
            </a:r>
            <a:endParaRPr kumimoji="1" lang="en-US" altLang="zh-CN" dirty="0">
              <a:cs typeface="+mn-cs"/>
            </a:endParaRP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553060" y="1263185"/>
            <a:ext cx="10140682" cy="879086"/>
          </a:xfrm>
        </p:spPr>
        <p:txBody>
          <a:bodyPr>
            <a:normAutofit/>
          </a:bodyPr>
          <a:lstStyle/>
          <a:p>
            <a:pPr marL="0" indent="0">
              <a:lnSpc>
                <a:spcPct val="130000"/>
              </a:lnSpc>
              <a:buNone/>
            </a:pPr>
            <a:r>
              <a:rPr lang="zh-CN" altLang="en-US" dirty="0">
                <a:solidFill>
                  <a:srgbClr val="C00000"/>
                </a:solidFill>
                <a:latin typeface="微软雅黑" panose="020B0503020204020204" pitchFamily="34" charset="-122"/>
                <a:ea typeface="微软雅黑" panose="020B0503020204020204" pitchFamily="34" charset="-122"/>
              </a:rPr>
              <a:t>传输速率</a:t>
            </a:r>
          </a:p>
        </p:txBody>
      </p:sp>
      <p:sp>
        <p:nvSpPr>
          <p:cNvPr id="6" name="Rectangle 3">
            <a:extLst>
              <a:ext uri="{FF2B5EF4-FFF2-40B4-BE49-F238E27FC236}">
                <a16:creationId xmlns:a16="http://schemas.microsoft.com/office/drawing/2014/main" id="{C6398C3E-BA0D-49F5-A103-CF3ACC1612B8}"/>
              </a:ext>
            </a:extLst>
          </p:cNvPr>
          <p:cNvSpPr txBox="1">
            <a:spLocks noChangeArrowheads="1"/>
          </p:cNvSpPr>
          <p:nvPr/>
        </p:nvSpPr>
        <p:spPr>
          <a:xfrm>
            <a:off x="553058" y="1920432"/>
            <a:ext cx="11074835" cy="3867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latin typeface="微软雅黑" panose="020B0503020204020204" pitchFamily="34" charset="-122"/>
                <a:ea typeface="微软雅黑" panose="020B0503020204020204" pitchFamily="34" charset="-122"/>
              </a:rPr>
              <a:t>传输速率    </a:t>
            </a:r>
            <a:r>
              <a:rPr lang="zh-CN" altLang="en-US" sz="2400" dirty="0">
                <a:latin typeface="微软雅黑" panose="020B0503020204020204" pitchFamily="34" charset="-122"/>
                <a:ea typeface="微软雅黑" panose="020B0503020204020204" pitchFamily="34" charset="-122"/>
              </a:rPr>
              <a:t>指单位时间内传送的信息量，是衡量数据通信系统传输能力的一个重要指标。常用的传输速率有两种：</a:t>
            </a:r>
          </a:p>
          <a:p>
            <a:pPr lvl="1"/>
            <a:r>
              <a:rPr lang="zh-CN" altLang="en-US" sz="2200" dirty="0">
                <a:solidFill>
                  <a:srgbClr val="C00000"/>
                </a:solidFill>
                <a:latin typeface="微软雅黑" panose="020B0503020204020204" pitchFamily="34" charset="-122"/>
                <a:ea typeface="微软雅黑" panose="020B0503020204020204" pitchFamily="34" charset="-122"/>
              </a:rPr>
              <a:t>调制速率</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或波特率、码元速率</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指单位时间内调制信号波形的变换次数，其单位是波特：</a:t>
            </a:r>
          </a:p>
          <a:p>
            <a:pPr lvl="1">
              <a:buNone/>
            </a:pPr>
            <a:endParaRPr lang="en-US" altLang="zh-CN" sz="2200" dirty="0">
              <a:latin typeface="微软雅黑" panose="020B0503020204020204" pitchFamily="34" charset="-122"/>
              <a:ea typeface="微软雅黑" panose="020B0503020204020204" pitchFamily="34" charset="-122"/>
            </a:endParaRPr>
          </a:p>
          <a:p>
            <a:pPr lvl="1"/>
            <a:r>
              <a:rPr lang="zh-CN" altLang="en-US" sz="2200" dirty="0">
                <a:solidFill>
                  <a:srgbClr val="C00000"/>
                </a:solidFill>
                <a:latin typeface="微软雅黑" panose="020B0503020204020204" pitchFamily="34" charset="-122"/>
                <a:ea typeface="微软雅黑" panose="020B0503020204020204" pitchFamily="34" charset="-122"/>
              </a:rPr>
              <a:t>数据信号速率</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或传信率、比特率</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指单位时间内通过信道的信息量，其单位是比特</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秒：</a:t>
            </a:r>
          </a:p>
          <a:p>
            <a:pPr>
              <a:buFont typeface="Wingdings" pitchFamily="2" charset="2"/>
              <a:buNone/>
            </a:pPr>
            <a:endParaRPr lang="en-US" altLang="zh-CN" sz="2400"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66838D60-E33A-4289-B0AA-5306531E3EC8}"/>
              </a:ext>
            </a:extLst>
          </p:cNvPr>
          <p:cNvGrpSpPr/>
          <p:nvPr/>
        </p:nvGrpSpPr>
        <p:grpSpPr>
          <a:xfrm>
            <a:off x="4181180" y="4657082"/>
            <a:ext cx="3650715" cy="1005017"/>
            <a:chOff x="2890218" y="4448707"/>
            <a:chExt cx="3723039" cy="854428"/>
          </a:xfrm>
        </p:grpSpPr>
        <p:graphicFrame>
          <p:nvGraphicFramePr>
            <p:cNvPr id="9" name="Object 7">
              <a:extLst>
                <a:ext uri="{FF2B5EF4-FFF2-40B4-BE49-F238E27FC236}">
                  <a16:creationId xmlns:a16="http://schemas.microsoft.com/office/drawing/2014/main" id="{21223637-D1D6-419F-B006-547876CCFFEE}"/>
                </a:ext>
              </a:extLst>
            </p:cNvPr>
            <p:cNvGraphicFramePr>
              <a:graphicFrameLocks noChangeAspect="1"/>
            </p:cNvGraphicFramePr>
            <p:nvPr>
              <p:extLst>
                <p:ext uri="{D42A27DB-BD31-4B8C-83A1-F6EECF244321}">
                  <p14:modId xmlns:p14="http://schemas.microsoft.com/office/powerpoint/2010/main" val="2646041212"/>
                </p:ext>
              </p:extLst>
            </p:nvPr>
          </p:nvGraphicFramePr>
          <p:xfrm>
            <a:off x="2890218" y="4448707"/>
            <a:ext cx="2505075" cy="854428"/>
          </p:xfrm>
          <a:graphic>
            <a:graphicData uri="http://schemas.openxmlformats.org/presentationml/2006/ole">
              <mc:AlternateContent xmlns:mc="http://schemas.openxmlformats.org/markup-compatibility/2006">
                <mc:Choice xmlns:v="urn:schemas-microsoft-com:vml" Requires="v">
                  <p:oleObj spid="_x0000_s9220" name="Equation" r:id="rId4" imgW="965160" imgH="380880" progId="Equation.DSMT4">
                    <p:embed/>
                  </p:oleObj>
                </mc:Choice>
                <mc:Fallback>
                  <p:oleObj name="Equation" r:id="rId4" imgW="965160" imgH="380880" progId="Equation.DSMT4">
                    <p:embed/>
                    <p:pic>
                      <p:nvPicPr>
                        <p:cNvPr id="25607" name="Object 7">
                          <a:extLst>
                            <a:ext uri="{FF2B5EF4-FFF2-40B4-BE49-F238E27FC236}">
                              <a16:creationId xmlns:a16="http://schemas.microsoft.com/office/drawing/2014/main" id="{8CE5CCD8-1C5B-41EA-A769-526E95D74F99}"/>
                            </a:ext>
                          </a:extLst>
                        </p:cNvPr>
                        <p:cNvPicPr>
                          <a:picLocks noChangeAspect="1" noChangeArrowheads="1"/>
                        </p:cNvPicPr>
                        <p:nvPr/>
                      </p:nvPicPr>
                      <p:blipFill>
                        <a:blip r:embed="rId5"/>
                        <a:srcRect/>
                        <a:stretch>
                          <a:fillRect/>
                        </a:stretch>
                      </p:blipFill>
                      <p:spPr bwMode="auto">
                        <a:xfrm>
                          <a:off x="2890218" y="4448707"/>
                          <a:ext cx="2505075" cy="8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8">
              <a:extLst>
                <a:ext uri="{FF2B5EF4-FFF2-40B4-BE49-F238E27FC236}">
                  <a16:creationId xmlns:a16="http://schemas.microsoft.com/office/drawing/2014/main" id="{A8377FAB-643C-4AC8-A277-B6D0E956865B}"/>
                </a:ext>
              </a:extLst>
            </p:cNvPr>
            <p:cNvSpPr txBox="1">
              <a:spLocks noChangeArrowheads="1"/>
            </p:cNvSpPr>
            <p:nvPr/>
          </p:nvSpPr>
          <p:spPr bwMode="auto">
            <a:xfrm>
              <a:off x="5605199" y="4625632"/>
              <a:ext cx="100805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t>(b/s)</a:t>
              </a:r>
            </a:p>
          </p:txBody>
        </p:sp>
      </p:grpSp>
      <p:grpSp>
        <p:nvGrpSpPr>
          <p:cNvPr id="5" name="组合 4">
            <a:extLst>
              <a:ext uri="{FF2B5EF4-FFF2-40B4-BE49-F238E27FC236}">
                <a16:creationId xmlns:a16="http://schemas.microsoft.com/office/drawing/2014/main" id="{C1C223CB-326D-4EBF-A896-4A8910DE5FE9}"/>
              </a:ext>
            </a:extLst>
          </p:cNvPr>
          <p:cNvGrpSpPr/>
          <p:nvPr/>
        </p:nvGrpSpPr>
        <p:grpSpPr>
          <a:xfrm>
            <a:off x="4477865" y="3268044"/>
            <a:ext cx="2643450" cy="585963"/>
            <a:chOff x="3393273" y="3117862"/>
            <a:chExt cx="2528387" cy="549275"/>
          </a:xfrm>
        </p:grpSpPr>
        <p:graphicFrame>
          <p:nvGraphicFramePr>
            <p:cNvPr id="8" name="Object 4">
              <a:extLst>
                <a:ext uri="{FF2B5EF4-FFF2-40B4-BE49-F238E27FC236}">
                  <a16:creationId xmlns:a16="http://schemas.microsoft.com/office/drawing/2014/main" id="{3630A51D-66CE-4512-B7FD-CF3D67BA58DD}"/>
                </a:ext>
              </a:extLst>
            </p:cNvPr>
            <p:cNvGraphicFramePr>
              <a:graphicFrameLocks noChangeAspect="1"/>
            </p:cNvGraphicFramePr>
            <p:nvPr>
              <p:extLst>
                <p:ext uri="{D42A27DB-BD31-4B8C-83A1-F6EECF244321}">
                  <p14:modId xmlns:p14="http://schemas.microsoft.com/office/powerpoint/2010/main" val="1719218613"/>
                </p:ext>
              </p:extLst>
            </p:nvPr>
          </p:nvGraphicFramePr>
          <p:xfrm>
            <a:off x="3393273" y="3117862"/>
            <a:ext cx="1341431" cy="450850"/>
          </p:xfrm>
          <a:graphic>
            <a:graphicData uri="http://schemas.openxmlformats.org/presentationml/2006/ole">
              <mc:AlternateContent xmlns:mc="http://schemas.openxmlformats.org/markup-compatibility/2006">
                <mc:Choice xmlns:v="urn:schemas-microsoft-com:vml" Requires="v">
                  <p:oleObj spid="_x0000_s9221" name="公式" r:id="rId6" imgW="774364" imgH="215806" progId="Equation.3">
                    <p:embed/>
                  </p:oleObj>
                </mc:Choice>
                <mc:Fallback>
                  <p:oleObj name="公式" r:id="rId6" imgW="774364" imgH="215806" progId="Equation.3">
                    <p:embed/>
                    <p:pic>
                      <p:nvPicPr>
                        <p:cNvPr id="25606" name="Object 4">
                          <a:extLst>
                            <a:ext uri="{FF2B5EF4-FFF2-40B4-BE49-F238E27FC236}">
                              <a16:creationId xmlns:a16="http://schemas.microsoft.com/office/drawing/2014/main" id="{2D0A39A7-043B-4A64-8AF0-610AE9A92E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3273" y="3117862"/>
                          <a:ext cx="134143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9">
              <a:extLst>
                <a:ext uri="{FF2B5EF4-FFF2-40B4-BE49-F238E27FC236}">
                  <a16:creationId xmlns:a16="http://schemas.microsoft.com/office/drawing/2014/main" id="{7025BD4B-E887-4129-82AD-67C2B853A9F1}"/>
                </a:ext>
              </a:extLst>
            </p:cNvPr>
            <p:cNvSpPr txBox="1">
              <a:spLocks noChangeArrowheads="1"/>
            </p:cNvSpPr>
            <p:nvPr/>
          </p:nvSpPr>
          <p:spPr bwMode="auto">
            <a:xfrm>
              <a:off x="4913602" y="3117862"/>
              <a:ext cx="100805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t>(Bd/s)</a:t>
              </a:r>
            </a:p>
          </p:txBody>
        </p:sp>
      </p:grpSp>
      <p:sp>
        <p:nvSpPr>
          <p:cNvPr id="16" name="Rectangle 3">
            <a:extLst>
              <a:ext uri="{FF2B5EF4-FFF2-40B4-BE49-F238E27FC236}">
                <a16:creationId xmlns:a16="http://schemas.microsoft.com/office/drawing/2014/main" id="{77F760D8-84A9-4B48-BE26-2ABDBC20EF4B}"/>
              </a:ext>
            </a:extLst>
          </p:cNvPr>
          <p:cNvSpPr txBox="1">
            <a:spLocks noChangeArrowheads="1"/>
          </p:cNvSpPr>
          <p:nvPr/>
        </p:nvSpPr>
        <p:spPr>
          <a:xfrm>
            <a:off x="561021" y="5946847"/>
            <a:ext cx="5154222" cy="4723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ea typeface="黑体" panose="02010609060101010101" pitchFamily="49" charset="-122"/>
              </a:rPr>
              <a:t>调制速率与数据信号速率的关系</a:t>
            </a:r>
            <a:r>
              <a:rPr lang="zh-CN" altLang="en-US" sz="2000" dirty="0">
                <a:latin typeface="Arial" panose="020B0604020202020204" pitchFamily="34" charset="0"/>
                <a:ea typeface="黑体" panose="02010609060101010101" pitchFamily="49" charset="-122"/>
              </a:rPr>
              <a:t>： </a:t>
            </a:r>
          </a:p>
        </p:txBody>
      </p:sp>
      <p:graphicFrame>
        <p:nvGraphicFramePr>
          <p:cNvPr id="17" name="Object 4">
            <a:extLst>
              <a:ext uri="{FF2B5EF4-FFF2-40B4-BE49-F238E27FC236}">
                <a16:creationId xmlns:a16="http://schemas.microsoft.com/office/drawing/2014/main" id="{B532CCF3-68B7-40F3-8147-D2BE0F8787BA}"/>
              </a:ext>
            </a:extLst>
          </p:cNvPr>
          <p:cNvGraphicFramePr>
            <a:graphicFrameLocks noChangeAspect="1"/>
          </p:cNvGraphicFramePr>
          <p:nvPr>
            <p:extLst>
              <p:ext uri="{D42A27DB-BD31-4B8C-83A1-F6EECF244321}">
                <p14:modId xmlns:p14="http://schemas.microsoft.com/office/powerpoint/2010/main" val="2450501388"/>
              </p:ext>
            </p:extLst>
          </p:nvPr>
        </p:nvGraphicFramePr>
        <p:xfrm>
          <a:off x="5524579" y="5924976"/>
          <a:ext cx="2456412" cy="546192"/>
        </p:xfrm>
        <a:graphic>
          <a:graphicData uri="http://schemas.openxmlformats.org/presentationml/2006/ole">
            <mc:AlternateContent xmlns:mc="http://schemas.openxmlformats.org/markup-compatibility/2006">
              <mc:Choice xmlns:v="urn:schemas-microsoft-com:vml" Requires="v">
                <p:oleObj spid="_x0000_s9222" name="公式" r:id="rId8" imgW="1016000" imgH="228600" progId="Equation.3">
                  <p:embed/>
                </p:oleObj>
              </mc:Choice>
              <mc:Fallback>
                <p:oleObj name="公式" r:id="rId8" imgW="1016000" imgH="228600" progId="Equation.3">
                  <p:embed/>
                  <p:pic>
                    <p:nvPicPr>
                      <p:cNvPr id="26630" name="Object 4">
                        <a:extLst>
                          <a:ext uri="{FF2B5EF4-FFF2-40B4-BE49-F238E27FC236}">
                            <a16:creationId xmlns:a16="http://schemas.microsoft.com/office/drawing/2014/main" id="{EDED53C6-0F0A-4295-9749-DAEBBC32BC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4579" y="5924976"/>
                        <a:ext cx="2456412" cy="546192"/>
                      </a:xfrm>
                      <a:prstGeom prst="rect">
                        <a:avLst/>
                      </a:prstGeom>
                      <a:noFill/>
                      <a:ln>
                        <a:noFill/>
                      </a:ln>
                    </p:spPr>
                  </p:pic>
                </p:oleObj>
              </mc:Fallback>
            </mc:AlternateContent>
          </a:graphicData>
        </a:graphic>
      </p:graphicFrame>
      <p:grpSp>
        <p:nvGrpSpPr>
          <p:cNvPr id="13" name="组合 12">
            <a:extLst>
              <a:ext uri="{FF2B5EF4-FFF2-40B4-BE49-F238E27FC236}">
                <a16:creationId xmlns:a16="http://schemas.microsoft.com/office/drawing/2014/main" id="{3A19A87A-2824-4110-A5DB-DA71131EFE6D}"/>
              </a:ext>
            </a:extLst>
          </p:cNvPr>
          <p:cNvGrpSpPr/>
          <p:nvPr/>
        </p:nvGrpSpPr>
        <p:grpSpPr>
          <a:xfrm>
            <a:off x="7848712" y="1263185"/>
            <a:ext cx="3886087" cy="5481759"/>
            <a:chOff x="7848712" y="1263185"/>
            <a:chExt cx="3886087" cy="5481759"/>
          </a:xfrm>
        </p:grpSpPr>
        <p:pic>
          <p:nvPicPr>
            <p:cNvPr id="7" name="图片 6">
              <a:extLst>
                <a:ext uri="{FF2B5EF4-FFF2-40B4-BE49-F238E27FC236}">
                  <a16:creationId xmlns:a16="http://schemas.microsoft.com/office/drawing/2014/main" id="{1F85257C-A72A-4135-A742-636E5CEC187B}"/>
                </a:ext>
              </a:extLst>
            </p:cNvPr>
            <p:cNvPicPr>
              <a:picLocks noChangeAspect="1"/>
            </p:cNvPicPr>
            <p:nvPr/>
          </p:nvPicPr>
          <p:blipFill>
            <a:blip r:embed="rId10"/>
            <a:stretch>
              <a:fillRect/>
            </a:stretch>
          </p:blipFill>
          <p:spPr>
            <a:xfrm>
              <a:off x="7983628" y="6403112"/>
              <a:ext cx="2706824" cy="341832"/>
            </a:xfrm>
            <a:prstGeom prst="rect">
              <a:avLst/>
            </a:prstGeom>
          </p:spPr>
        </p:pic>
        <p:pic>
          <p:nvPicPr>
            <p:cNvPr id="20" name="图片 19">
              <a:extLst>
                <a:ext uri="{FF2B5EF4-FFF2-40B4-BE49-F238E27FC236}">
                  <a16:creationId xmlns:a16="http://schemas.microsoft.com/office/drawing/2014/main" id="{66F60C3B-7FBB-4921-B432-5D811E4F50CC}"/>
                </a:ext>
              </a:extLst>
            </p:cNvPr>
            <p:cNvPicPr>
              <a:picLocks noChangeAspect="1"/>
            </p:cNvPicPr>
            <p:nvPr/>
          </p:nvPicPr>
          <p:blipFill>
            <a:blip r:embed="rId10"/>
            <a:stretch>
              <a:fillRect/>
            </a:stretch>
          </p:blipFill>
          <p:spPr>
            <a:xfrm>
              <a:off x="7848712" y="1263185"/>
              <a:ext cx="3886087" cy="291405"/>
            </a:xfrm>
            <a:prstGeom prst="rect">
              <a:avLst/>
            </a:prstGeom>
          </p:spPr>
        </p:pic>
      </p:grpSp>
      <p:sp>
        <p:nvSpPr>
          <p:cNvPr id="4" name="对话气泡: 圆角矩形 3">
            <a:extLst>
              <a:ext uri="{FF2B5EF4-FFF2-40B4-BE49-F238E27FC236}">
                <a16:creationId xmlns:a16="http://schemas.microsoft.com/office/drawing/2014/main" id="{421EF980-580B-4160-B37B-D18FFC26A483}"/>
              </a:ext>
            </a:extLst>
          </p:cNvPr>
          <p:cNvSpPr/>
          <p:nvPr/>
        </p:nvSpPr>
        <p:spPr>
          <a:xfrm>
            <a:off x="9321421" y="5390866"/>
            <a:ext cx="1452942" cy="741250"/>
          </a:xfrm>
          <a:prstGeom prst="wedgeRoundRectCallout">
            <a:avLst>
              <a:gd name="adj1" fmla="val -152566"/>
              <a:gd name="adj2" fmla="val 5819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对话气泡: 圆角矩形 20">
            <a:extLst>
              <a:ext uri="{FF2B5EF4-FFF2-40B4-BE49-F238E27FC236}">
                <a16:creationId xmlns:a16="http://schemas.microsoft.com/office/drawing/2014/main" id="{6821E07E-9C34-42A0-804D-6E9B6BD74F07}"/>
              </a:ext>
            </a:extLst>
          </p:cNvPr>
          <p:cNvSpPr/>
          <p:nvPr/>
        </p:nvSpPr>
        <p:spPr>
          <a:xfrm>
            <a:off x="9321420" y="5379493"/>
            <a:ext cx="1897039" cy="741250"/>
          </a:xfrm>
          <a:prstGeom prst="wedgeRoundRectCallout">
            <a:avLst>
              <a:gd name="adj1" fmla="val -207707"/>
              <a:gd name="adj2" fmla="val -682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000" dirty="0"/>
              <a:t>M</a:t>
            </a:r>
            <a:r>
              <a:rPr lang="zh-CN" altLang="en-US" sz="2000" dirty="0"/>
              <a:t>代表进制数</a:t>
            </a:r>
          </a:p>
        </p:txBody>
      </p:sp>
      <p:sp>
        <p:nvSpPr>
          <p:cNvPr id="19" name="文本框 18">
            <a:extLst>
              <a:ext uri="{FF2B5EF4-FFF2-40B4-BE49-F238E27FC236}">
                <a16:creationId xmlns:a16="http://schemas.microsoft.com/office/drawing/2014/main" id="{230F807E-5DEF-4909-858E-AB23CEAB82A2}"/>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066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第二章 物理层</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extLst>
              <p:ext uri="{D42A27DB-BD31-4B8C-83A1-F6EECF244321}">
                <p14:modId xmlns:p14="http://schemas.microsoft.com/office/powerpoint/2010/main" val="1889008171"/>
              </p:ext>
            </p:extLst>
          </p:nvPr>
        </p:nvGraphicFramePr>
        <p:xfrm>
          <a:off x="7946967" y="5509546"/>
          <a:ext cx="4090960" cy="1249680"/>
        </p:xfrm>
        <a:graphic>
          <a:graphicData uri="http://schemas.openxmlformats.org/drawingml/2006/table">
            <a:tbl>
              <a:tblPr bandRow="1">
                <a:tableStyleId>{5C22544A-7EE6-4342-B048-85BDC9FD1C3A}</a:tableStyleId>
              </a:tblPr>
              <a:tblGrid>
                <a:gridCol w="1649209">
                  <a:extLst>
                    <a:ext uri="{9D8B030D-6E8A-4147-A177-3AD203B41FA5}">
                      <a16:colId xmlns:a16="http://schemas.microsoft.com/office/drawing/2014/main" val="305215917"/>
                    </a:ext>
                  </a:extLst>
                </a:gridCol>
                <a:gridCol w="2441751">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dirty="0">
                          <a:latin typeface="微软雅黑" panose="020B0503020204020204" pitchFamily="34" charset="-122"/>
                          <a:ea typeface="微软雅黑" panose="020B0503020204020204" pitchFamily="34" charset="-122"/>
                        </a:rPr>
                        <a:t>致谢社区本章贡献者</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北京交通大学</a:t>
                      </a:r>
                      <a:endParaRPr lang="en-US" altLang="zh-CN" sz="16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熊   轲  刘   强    赵阿群 王   健  孙延涛    梁满贵</a:t>
                      </a:r>
                      <a:endParaRPr lang="en-US" altLang="zh-CN" sz="16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清华大学</a:t>
                      </a:r>
                      <a:endParaRPr lang="en-US" altLang="zh-CN" sz="16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崔勇</a:t>
                      </a:r>
                      <a:endParaRPr lang="en-US" altLang="zh-CN" sz="1600" b="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138685699"/>
                  </a:ext>
                </a:extLst>
              </a:tr>
            </a:tbl>
          </a:graphicData>
        </a:graphic>
      </p:graphicFrame>
    </p:spTree>
    <p:extLst>
      <p:ext uri="{BB962C8B-B14F-4D97-AF65-F5344CB8AC3E}">
        <p14:creationId xmlns:p14="http://schemas.microsoft.com/office/powerpoint/2010/main" val="690700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D6E462B-A698-42B6-A6F7-64E741C1EF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6B1BF7AA-BDE8-4EB8-A57E-9C1E9C41A345}"/>
              </a:ext>
            </a:extLst>
          </p:cNvPr>
          <p:cNvSpPr txBox="1"/>
          <p:nvPr/>
        </p:nvSpPr>
        <p:spPr>
          <a:xfrm>
            <a:off x="413657" y="1944275"/>
            <a:ext cx="11495314" cy="523220"/>
          </a:xfrm>
          <a:prstGeom prst="rect">
            <a:avLst/>
          </a:prstGeom>
          <a:noFill/>
        </p:spPr>
        <p:txBody>
          <a:bodyPr wrap="square">
            <a:spAutoFit/>
          </a:bodyPr>
          <a:lstStyle/>
          <a:p>
            <a:pPr marL="533400" marR="0" lvl="0" indent="-53340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zh-CN" altLang="en-US" sz="2800" b="0" i="0" u="none" strike="noStrike" kern="1200" cap="none" spc="0" normalizeH="0" baseline="0" noProof="0" dirty="0">
                <a:ln>
                  <a:noFill/>
                </a:ln>
                <a:solidFill>
                  <a:prstClr val="black"/>
                </a:solidFill>
                <a:effectLst/>
                <a:uLnTx/>
                <a:uFillTx/>
                <a:latin typeface="Arial" charset="0"/>
                <a:ea typeface="黑体" pitchFamily="49" charset="-122"/>
                <a:cs typeface="+mn-cs"/>
              </a:rPr>
              <a:t> </a:t>
            </a:r>
            <a:endPar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内容占位符 2">
            <a:extLst>
              <a:ext uri="{FF2B5EF4-FFF2-40B4-BE49-F238E27FC236}">
                <a16:creationId xmlns:a16="http://schemas.microsoft.com/office/drawing/2014/main" id="{6DEFBE8C-6084-4686-A8D2-97B95726B8AC}"/>
              </a:ext>
            </a:extLst>
          </p:cNvPr>
          <p:cNvSpPr>
            <a:spLocks noGrp="1"/>
          </p:cNvSpPr>
          <p:nvPr>
            <p:ph idx="1"/>
          </p:nvPr>
        </p:nvSpPr>
        <p:spPr>
          <a:xfrm>
            <a:off x="671593" y="1385581"/>
            <a:ext cx="10515600" cy="5247781"/>
          </a:xfrm>
        </p:spPr>
        <p:txBody>
          <a:bodyPr>
            <a:normAutofit/>
          </a:bodyPr>
          <a:lstStyle/>
          <a:p>
            <a:pPr>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带宽</a:t>
            </a:r>
            <a:r>
              <a:rPr lang="en-US" altLang="zh-CN" sz="2400" dirty="0">
                <a:solidFill>
                  <a:srgbClr val="C00000"/>
                </a:solidFill>
                <a:latin typeface="微软雅黑" panose="020B0503020204020204" pitchFamily="34" charset="-122"/>
                <a:ea typeface="微软雅黑" panose="020B0503020204020204" pitchFamily="34" charset="-122"/>
              </a:rPr>
              <a:t>(bandwidth)</a:t>
            </a: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带宽有两种不同的意义</a:t>
            </a:r>
          </a:p>
          <a:p>
            <a:pPr lvl="1">
              <a:lnSpc>
                <a:spcPct val="110000"/>
              </a:lnSpc>
              <a:defRPr/>
            </a:pPr>
            <a:r>
              <a:rPr lang="zh-CN" altLang="en-US" sz="2200" dirty="0">
                <a:latin typeface="微软雅黑" panose="020B0503020204020204" pitchFamily="34" charset="-122"/>
                <a:ea typeface="微软雅黑" panose="020B0503020204020204" pitchFamily="34" charset="-122"/>
              </a:rPr>
              <a:t>在通信领域（模拟传输），带宽指某个信号具有的频带宽度。单位是赫</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或千赫、兆赫、吉赫、太赫等</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。如话音信号的带宽是</a:t>
            </a:r>
            <a:r>
              <a:rPr lang="en-US" altLang="zh-CN" sz="2200" dirty="0">
                <a:latin typeface="微软雅黑" panose="020B0503020204020204" pitchFamily="34" charset="-122"/>
                <a:ea typeface="微软雅黑" panose="020B0503020204020204" pitchFamily="34" charset="-122"/>
              </a:rPr>
              <a:t>3.1kHz (300Hz</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3400Hz)</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1">
              <a:lnSpc>
                <a:spcPct val="110000"/>
              </a:lnSpc>
              <a:defRPr/>
            </a:pPr>
            <a:r>
              <a:rPr lang="zh-CN" altLang="en-US" sz="2200" dirty="0">
                <a:latin typeface="微软雅黑" panose="020B0503020204020204" pitchFamily="34" charset="-122"/>
                <a:ea typeface="微软雅黑" panose="020B0503020204020204" pitchFamily="34" charset="-122"/>
              </a:rPr>
              <a:t>在计算机领域（数字传输），带宽指计算机网络的通信线路所能传送数据的能力，即在单位时间内从网络中的某一点到另一点所能达到的“最高数据速率”。单位是</a:t>
            </a:r>
            <a:r>
              <a:rPr lang="en-US" altLang="zh-CN" sz="2200" dirty="0">
                <a:latin typeface="微软雅黑" panose="020B0503020204020204" pitchFamily="34" charset="-122"/>
                <a:ea typeface="微软雅黑" panose="020B0503020204020204" pitchFamily="34" charset="-122"/>
              </a:rPr>
              <a:t>b/s (bit/s) </a:t>
            </a:r>
          </a:p>
          <a:p>
            <a:pPr>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数字通信与模拟通信相比较</a:t>
            </a:r>
          </a:p>
          <a:p>
            <a:pPr lvl="1">
              <a:lnSpc>
                <a:spcPct val="110000"/>
              </a:lnSpc>
            </a:pPr>
            <a:r>
              <a:rPr lang="zh-CN" altLang="en-US" sz="2200" dirty="0">
                <a:latin typeface="微软雅黑" panose="020B0503020204020204" pitchFamily="34" charset="-122"/>
                <a:ea typeface="微软雅黑" panose="020B0503020204020204" pitchFamily="34" charset="-122"/>
              </a:rPr>
              <a:t>优点：抗干扰性强，保密性好，设备易于集成，便于计算机处理等。</a:t>
            </a:r>
            <a:endParaRPr lang="en-US" altLang="zh-CN" sz="2200" dirty="0">
              <a:latin typeface="微软雅黑" panose="020B0503020204020204" pitchFamily="34" charset="-122"/>
              <a:ea typeface="微软雅黑" panose="020B0503020204020204" pitchFamily="34" charset="-122"/>
            </a:endParaRPr>
          </a:p>
          <a:p>
            <a:pPr lvl="1">
              <a:lnSpc>
                <a:spcPct val="110000"/>
              </a:lnSpc>
            </a:pPr>
            <a:r>
              <a:rPr lang="zh-CN" altLang="en-US" sz="2200" dirty="0">
                <a:latin typeface="微软雅黑" panose="020B0503020204020204" pitchFamily="34" charset="-122"/>
                <a:ea typeface="微软雅黑" panose="020B0503020204020204" pitchFamily="34" charset="-122"/>
              </a:rPr>
              <a:t>缺点：占用较多的带宽，信道利用率低。</a:t>
            </a:r>
            <a:endParaRPr lang="en-US" altLang="zh-CN" sz="2200" dirty="0">
              <a:latin typeface="微软雅黑" panose="020B0503020204020204" pitchFamily="34" charset="-122"/>
              <a:ea typeface="微软雅黑" panose="020B0503020204020204" pitchFamily="34" charset="-122"/>
            </a:endParaRPr>
          </a:p>
          <a:p>
            <a:pPr marL="533400" indent="-533400">
              <a:defRPr/>
            </a:pPr>
            <a:endParaRPr lang="zh-CN" altLang="en-US" sz="2200" dirty="0"/>
          </a:p>
          <a:p>
            <a:pPr marL="0" indent="0">
              <a:lnSpc>
                <a:spcPct val="130000"/>
              </a:lnSpc>
              <a:buNone/>
            </a:pP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4969147-C68E-4955-A56A-87402A16F679}"/>
              </a:ext>
            </a:extLst>
          </p:cNvPr>
          <p:cNvSpPr txBox="1"/>
          <p:nvPr/>
        </p:nvSpPr>
        <p:spPr>
          <a:xfrm>
            <a:off x="9856870" y="25395"/>
            <a:ext cx="233512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数据通信基础</a:t>
            </a:r>
          </a:p>
        </p:txBody>
      </p:sp>
      <p:sp>
        <p:nvSpPr>
          <p:cNvPr id="10" name="标题 1">
            <a:extLst>
              <a:ext uri="{FF2B5EF4-FFF2-40B4-BE49-F238E27FC236}">
                <a16:creationId xmlns:a16="http://schemas.microsoft.com/office/drawing/2014/main" id="{53813BA9-EC72-472D-8252-A69E187B7E92}"/>
              </a:ext>
            </a:extLst>
          </p:cNvPr>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性能度量</a:t>
            </a:r>
            <a:endParaRPr kumimoji="1" lang="en-US" altLang="zh-CN" dirty="0">
              <a:cs typeface="+mn-cs"/>
            </a:endParaRPr>
          </a:p>
        </p:txBody>
      </p:sp>
      <p:sp>
        <p:nvSpPr>
          <p:cNvPr id="11" name="Rectangle 3">
            <a:extLst>
              <a:ext uri="{FF2B5EF4-FFF2-40B4-BE49-F238E27FC236}">
                <a16:creationId xmlns:a16="http://schemas.microsoft.com/office/drawing/2014/main" id="{9CF74A15-26AA-4221-8F95-59F1C65C522E}"/>
              </a:ext>
            </a:extLst>
          </p:cNvPr>
          <p:cNvSpPr txBox="1">
            <a:spLocks noChangeArrowheads="1"/>
          </p:cNvSpPr>
          <p:nvPr/>
        </p:nvSpPr>
        <p:spPr>
          <a:xfrm>
            <a:off x="426130" y="4893422"/>
            <a:ext cx="12310155" cy="34178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Tx/>
              <a:buSzTx/>
              <a:buFont typeface="Wingdings" pitchFamily="2" charset="2"/>
              <a:buChar char="Ø"/>
              <a:tabLst/>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28600" marR="0" lvl="0" indent="-228600" algn="l" defTabSz="914400" rtl="0" eaLnBrk="1" fontAlgn="auto" latinLnBrk="0" hangingPunct="1">
              <a:lnSpc>
                <a:spcPct val="90000"/>
              </a:lnSpc>
              <a:spcBef>
                <a:spcPts val="600"/>
              </a:spcBef>
              <a:spcAft>
                <a:spcPts val="0"/>
              </a:spcAft>
              <a:buClrTx/>
              <a:buSzTx/>
              <a:buFont typeface="Wingdings" pitchFamily="2" charset="2"/>
              <a:buChar char="Ø"/>
              <a:tabLst/>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28600" marR="0" lvl="0" indent="-228600" algn="l" defTabSz="914400" rtl="0" eaLnBrk="1" fontAlgn="auto" latinLnBrk="0" hangingPunct="1">
              <a:lnSpc>
                <a:spcPct val="100000"/>
              </a:lnSpc>
              <a:spcBef>
                <a:spcPts val="600"/>
              </a:spcBef>
              <a:spcAft>
                <a:spcPts val="0"/>
              </a:spcAft>
              <a:buClrTx/>
              <a:buSzTx/>
              <a:buFont typeface="Wingdings" pitchFamily="2" charset="2"/>
              <a:buChar char="n"/>
              <a:tabLst/>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159773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5F075BCD-A803-41DB-B51E-207666F9974C}"/>
              </a:ext>
            </a:extLst>
          </p:cNvPr>
          <p:cNvSpPr/>
          <p:nvPr/>
        </p:nvSpPr>
        <p:spPr>
          <a:xfrm>
            <a:off x="667015" y="5774708"/>
            <a:ext cx="11143676" cy="6652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4274" name="灯片编号占位符 5">
            <a:extLst>
              <a:ext uri="{FF2B5EF4-FFF2-40B4-BE49-F238E27FC236}">
                <a16:creationId xmlns:a16="http://schemas.microsoft.com/office/drawing/2014/main" id="{DF20DF3A-45E1-43A0-9786-718EA96752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F8ABB97-8E9C-473F-8C9B-DB3CF5F513E4}" type="slidenum">
              <a:rPr lang="zh-CN" altLang="en-US" sz="1800"/>
              <a:pPr>
                <a:spcBef>
                  <a:spcPct val="0"/>
                </a:spcBef>
                <a:buClrTx/>
                <a:buFontTx/>
                <a:buNone/>
              </a:pPr>
              <a:t>51</a:t>
            </a:fld>
            <a:endParaRPr lang="en-US" altLang="zh-CN" sz="1800"/>
          </a:p>
        </p:txBody>
      </p:sp>
      <p:sp>
        <p:nvSpPr>
          <p:cNvPr id="54276" name="Rectangle 3">
            <a:extLst>
              <a:ext uri="{FF2B5EF4-FFF2-40B4-BE49-F238E27FC236}">
                <a16:creationId xmlns:a16="http://schemas.microsoft.com/office/drawing/2014/main" id="{C4399D44-A275-4BFA-A5D2-EBD95EAC9DCC}"/>
              </a:ext>
            </a:extLst>
          </p:cNvPr>
          <p:cNvSpPr>
            <a:spLocks noGrp="1" noChangeArrowheads="1"/>
          </p:cNvSpPr>
          <p:nvPr>
            <p:ph type="body" idx="1"/>
          </p:nvPr>
        </p:nvSpPr>
        <p:spPr>
          <a:xfrm>
            <a:off x="620327" y="1997082"/>
            <a:ext cx="11270524" cy="2214563"/>
          </a:xfrm>
        </p:spPr>
        <p:txBody>
          <a:bodyPr>
            <a:normAutofit/>
          </a:bodyPr>
          <a:lstStyle/>
          <a:p>
            <a:pPr eaLnBrk="1" hangingPunct="1">
              <a:lnSpc>
                <a:spcPts val="3200"/>
              </a:lnSpc>
            </a:pPr>
            <a:r>
              <a:rPr lang="zh-CN" altLang="en-US" sz="2400" dirty="0">
                <a:latin typeface="微软雅黑" panose="020B0503020204020204" pitchFamily="34" charset="-122"/>
                <a:ea typeface="微软雅黑" panose="020B0503020204020204" pitchFamily="34" charset="-122"/>
              </a:rPr>
              <a:t>香农定律指出：在信号平均功率受限的高斯白噪声信道中，计算信道容量的理论公式为</a:t>
            </a:r>
          </a:p>
        </p:txBody>
      </p:sp>
      <p:graphicFrame>
        <p:nvGraphicFramePr>
          <p:cNvPr id="54283" name="Object 6">
            <a:extLst>
              <a:ext uri="{FF2B5EF4-FFF2-40B4-BE49-F238E27FC236}">
                <a16:creationId xmlns:a16="http://schemas.microsoft.com/office/drawing/2014/main" id="{B8196E30-D219-478C-B137-BE9E473DE187}"/>
              </a:ext>
            </a:extLst>
          </p:cNvPr>
          <p:cNvGraphicFramePr>
            <a:graphicFrameLocks noChangeAspect="1"/>
          </p:cNvGraphicFramePr>
          <p:nvPr>
            <p:extLst>
              <p:ext uri="{D42A27DB-BD31-4B8C-83A1-F6EECF244321}">
                <p14:modId xmlns:p14="http://schemas.microsoft.com/office/powerpoint/2010/main" val="958683172"/>
              </p:ext>
            </p:extLst>
          </p:nvPr>
        </p:nvGraphicFramePr>
        <p:xfrm>
          <a:off x="4611687" y="2775857"/>
          <a:ext cx="3090557" cy="915081"/>
        </p:xfrm>
        <a:graphic>
          <a:graphicData uri="http://schemas.openxmlformats.org/presentationml/2006/ole">
            <mc:AlternateContent xmlns:mc="http://schemas.openxmlformats.org/markup-compatibility/2006">
              <mc:Choice xmlns:v="urn:schemas-microsoft-com:vml" Requires="v">
                <p:oleObj spid="_x0000_s10242" name="Equation" r:id="rId3" imgW="1015920" imgH="368280" progId="Equation.DSMT4">
                  <p:embed/>
                </p:oleObj>
              </mc:Choice>
              <mc:Fallback>
                <p:oleObj name="Equation" r:id="rId3" imgW="1015920" imgH="368280" progId="Equation.DSMT4">
                  <p:embed/>
                  <p:pic>
                    <p:nvPicPr>
                      <p:cNvPr id="54283" name="Object 6">
                        <a:extLst>
                          <a:ext uri="{FF2B5EF4-FFF2-40B4-BE49-F238E27FC236}">
                            <a16:creationId xmlns:a16="http://schemas.microsoft.com/office/drawing/2014/main" id="{B8196E30-D219-478C-B137-BE9E473DE187}"/>
                          </a:ext>
                        </a:extLst>
                      </p:cNvPr>
                      <p:cNvPicPr>
                        <a:picLocks noChangeAspect="1" noChangeArrowheads="1"/>
                      </p:cNvPicPr>
                      <p:nvPr/>
                    </p:nvPicPr>
                    <p:blipFill>
                      <a:blip r:embed="rId4"/>
                      <a:srcRect/>
                      <a:stretch>
                        <a:fillRect/>
                      </a:stretch>
                    </p:blipFill>
                    <p:spPr bwMode="auto">
                      <a:xfrm>
                        <a:off x="4611687" y="2775857"/>
                        <a:ext cx="3090557" cy="915081"/>
                      </a:xfrm>
                      <a:prstGeom prst="rect">
                        <a:avLst/>
                      </a:prstGeom>
                      <a:noFill/>
                      <a:ln>
                        <a:noFill/>
                      </a:ln>
                    </p:spPr>
                  </p:pic>
                </p:oleObj>
              </mc:Fallback>
            </mc:AlternateContent>
          </a:graphicData>
        </a:graphic>
      </p:graphicFrame>
      <p:sp>
        <p:nvSpPr>
          <p:cNvPr id="54278" name="Rectangle 11">
            <a:extLst>
              <a:ext uri="{FF2B5EF4-FFF2-40B4-BE49-F238E27FC236}">
                <a16:creationId xmlns:a16="http://schemas.microsoft.com/office/drawing/2014/main" id="{CE278B69-E739-4F5B-91B2-5F1FF2211DB8}"/>
              </a:ext>
            </a:extLst>
          </p:cNvPr>
          <p:cNvSpPr>
            <a:spLocks noChangeArrowheads="1"/>
          </p:cNvSpPr>
          <p:nvPr/>
        </p:nvSpPr>
        <p:spPr bwMode="auto">
          <a:xfrm>
            <a:off x="6003635" y="31076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79" name="Rectangle 13">
            <a:extLst>
              <a:ext uri="{FF2B5EF4-FFF2-40B4-BE49-F238E27FC236}">
                <a16:creationId xmlns:a16="http://schemas.microsoft.com/office/drawing/2014/main" id="{9E7DF00E-4799-461C-8FFA-90C1B55D2E24}"/>
              </a:ext>
            </a:extLst>
          </p:cNvPr>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80" name="Rectangle 15">
            <a:extLst>
              <a:ext uri="{FF2B5EF4-FFF2-40B4-BE49-F238E27FC236}">
                <a16:creationId xmlns:a16="http://schemas.microsoft.com/office/drawing/2014/main" id="{29063DAE-ECF7-4824-803A-0DDDB2CCFAB1}"/>
              </a:ext>
            </a:extLst>
          </p:cNvPr>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81" name="Rectangle 17">
            <a:extLst>
              <a:ext uri="{FF2B5EF4-FFF2-40B4-BE49-F238E27FC236}">
                <a16:creationId xmlns:a16="http://schemas.microsoft.com/office/drawing/2014/main" id="{57639078-DFBA-4232-98F6-08E7948A2354}"/>
              </a:ext>
            </a:extLst>
          </p:cNvPr>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9" name="Rectangle 3">
            <a:extLst>
              <a:ext uri="{FF2B5EF4-FFF2-40B4-BE49-F238E27FC236}">
                <a16:creationId xmlns:a16="http://schemas.microsoft.com/office/drawing/2014/main" id="{3DB04FF0-039F-4D19-AFB2-255FD5137BAE}"/>
              </a:ext>
            </a:extLst>
          </p:cNvPr>
          <p:cNvSpPr txBox="1">
            <a:spLocks noChangeArrowheads="1"/>
          </p:cNvSpPr>
          <p:nvPr/>
        </p:nvSpPr>
        <p:spPr bwMode="auto">
          <a:xfrm>
            <a:off x="603591" y="3815902"/>
            <a:ext cx="11270524" cy="3000375"/>
          </a:xfrm>
          <a:prstGeom prst="rect">
            <a:avLst/>
          </a:prstGeom>
          <a:noFill/>
          <a:ln w="9525">
            <a:noFill/>
            <a:miter lim="800000"/>
            <a:headEnd/>
            <a:tailEnd/>
          </a:ln>
        </p:spPr>
        <p:txBody>
          <a:bodyPr/>
          <a:lstStyle/>
          <a:p>
            <a:pPr marL="342900" indent="-342900" algn="just">
              <a:lnSpc>
                <a:spcPts val="3400"/>
              </a:lnSpc>
              <a:spcBef>
                <a:spcPct val="20000"/>
              </a:spcBef>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式中</a:t>
            </a:r>
            <a:r>
              <a:rPr lang="en-US" altLang="zh-CN" sz="2400" i="1"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是信道带宽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单位为</a:t>
            </a:r>
            <a:r>
              <a:rPr lang="en-US" altLang="zh-CN" sz="2400" dirty="0">
                <a:latin typeface="微软雅黑" panose="020B0503020204020204" pitchFamily="34" charset="-122"/>
                <a:ea typeface="微软雅黑" panose="020B0503020204020204" pitchFamily="34" charset="-122"/>
              </a:rPr>
              <a:t>Hz)</a:t>
            </a:r>
            <a:r>
              <a:rPr lang="zh-CN" altLang="en-US"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S</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是平均信号噪声功率比</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为接收信号功率，</a:t>
            </a:r>
            <a:r>
              <a:rPr lang="en-US" altLang="zh-CN" sz="2400" i="1"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为噪声功率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指正态分布的加性高斯白噪声</a:t>
            </a:r>
            <a:r>
              <a:rPr lang="en-US" altLang="zh-CN" sz="2400" dirty="0">
                <a:latin typeface="微软雅黑" panose="020B0503020204020204" pitchFamily="34" charset="-122"/>
                <a:ea typeface="微软雅黑" panose="020B0503020204020204" pitchFamily="34" charset="-122"/>
              </a:rPr>
              <a:t>)</a:t>
            </a:r>
          </a:p>
          <a:p>
            <a:pPr marL="342900" indent="-342900" algn="just">
              <a:lnSpc>
                <a:spcPts val="3400"/>
              </a:lnSpc>
              <a:spcBef>
                <a:spcPct val="20000"/>
              </a:spcBef>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高斯白噪声在整个频域具有均匀分布的功率谱密度及噪声的概率密度函数服从高斯分布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正态分布</a:t>
            </a:r>
            <a:r>
              <a:rPr lang="en-US" altLang="zh-CN" sz="2400" dirty="0">
                <a:latin typeface="微软雅黑" panose="020B0503020204020204" pitchFamily="34" charset="-122"/>
                <a:ea typeface="微软雅黑" panose="020B0503020204020204" pitchFamily="34" charset="-122"/>
              </a:rPr>
              <a:t>)</a:t>
            </a:r>
          </a:p>
        </p:txBody>
      </p:sp>
      <p:sp>
        <p:nvSpPr>
          <p:cNvPr id="17" name="标题 1">
            <a:extLst>
              <a:ext uri="{FF2B5EF4-FFF2-40B4-BE49-F238E27FC236}">
                <a16:creationId xmlns:a16="http://schemas.microsoft.com/office/drawing/2014/main" id="{42468924-4875-4F91-B15A-FA779A77A81C}"/>
              </a:ext>
            </a:extLst>
          </p:cNvPr>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性能度量</a:t>
            </a:r>
            <a:endParaRPr kumimoji="1" lang="en-US" altLang="zh-CN" dirty="0">
              <a:cs typeface="+mn-cs"/>
            </a:endParaRPr>
          </a:p>
        </p:txBody>
      </p:sp>
      <p:sp>
        <p:nvSpPr>
          <p:cNvPr id="20" name="文本框 19">
            <a:extLst>
              <a:ext uri="{FF2B5EF4-FFF2-40B4-BE49-F238E27FC236}">
                <a16:creationId xmlns:a16="http://schemas.microsoft.com/office/drawing/2014/main" id="{537F9520-65E3-42C5-ACEE-3DDCAFDD01C3}"/>
              </a:ext>
            </a:extLst>
          </p:cNvPr>
          <p:cNvSpPr txBox="1"/>
          <p:nvPr/>
        </p:nvSpPr>
        <p:spPr>
          <a:xfrm>
            <a:off x="555008" y="1348898"/>
            <a:ext cx="6096000" cy="523220"/>
          </a:xfrm>
          <a:prstGeom prst="rect">
            <a:avLst/>
          </a:prstGeom>
          <a:noFill/>
        </p:spPr>
        <p:txBody>
          <a:bodyPr wrap="square">
            <a:spAutoFit/>
          </a:bodyPr>
          <a:lstStyle/>
          <a:p>
            <a:pPr eaLnBrk="1" hangingPunct="1">
              <a:buFont typeface="Wingdings" panose="05000000000000000000" pitchFamily="2" charset="2"/>
              <a:buNone/>
            </a:pPr>
            <a:r>
              <a:rPr lang="zh-CN" altLang="en-US" sz="2800" dirty="0">
                <a:solidFill>
                  <a:srgbClr val="C00000"/>
                </a:solidFill>
                <a:latin typeface="微软雅黑" panose="020B0503020204020204" pitchFamily="34" charset="-122"/>
                <a:ea typeface="微软雅黑" panose="020B0503020204020204" pitchFamily="34" charset="-122"/>
              </a:rPr>
              <a:t>模拟信道的容量</a:t>
            </a:r>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B96B885-E69B-478A-BE22-BA30234243FE}"/>
              </a:ext>
            </a:extLst>
          </p:cNvPr>
          <p:cNvSpPr txBox="1"/>
          <p:nvPr/>
        </p:nvSpPr>
        <p:spPr>
          <a:xfrm>
            <a:off x="663928" y="5870657"/>
            <a:ext cx="10954027" cy="473335"/>
          </a:xfrm>
          <a:prstGeom prst="rect">
            <a:avLst/>
          </a:prstGeom>
          <a:noFill/>
        </p:spPr>
        <p:txBody>
          <a:bodyPr wrap="square">
            <a:spAutoFit/>
          </a:bodyPr>
          <a:lstStyle/>
          <a:p>
            <a:pPr marL="285750" indent="-285750">
              <a:lnSpc>
                <a:spcPts val="3200"/>
              </a:lnSpc>
              <a:spcBef>
                <a:spcPts val="600"/>
              </a:spcBef>
              <a:buClr>
                <a:schemeClr val="accent2"/>
              </a:buClr>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提升模拟信道容量方式：</a:t>
            </a:r>
            <a:r>
              <a:rPr lang="zh-CN" altLang="en-US" sz="2400" b="1" dirty="0">
                <a:solidFill>
                  <a:srgbClr val="002060"/>
                </a:solidFill>
                <a:latin typeface="微软雅黑" panose="020B0503020204020204" pitchFamily="34" charset="-122"/>
                <a:ea typeface="微软雅黑" panose="020B0503020204020204" pitchFamily="34" charset="-122"/>
              </a:rPr>
              <a:t>增加系统带宽</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提升源端信号发射功率</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降低噪声</a:t>
            </a:r>
            <a:r>
              <a:rPr lang="zh-CN" altLang="en-US" sz="2400" dirty="0">
                <a:latin typeface="微软雅黑" panose="020B0503020204020204" pitchFamily="34" charset="-122"/>
                <a:ea typeface="微软雅黑" panose="020B0503020204020204" pitchFamily="34" charset="-122"/>
              </a:rPr>
              <a:t>等</a:t>
            </a:r>
          </a:p>
        </p:txBody>
      </p:sp>
      <p:cxnSp>
        <p:nvCxnSpPr>
          <p:cNvPr id="8" name="直接箭头连接符 7">
            <a:extLst>
              <a:ext uri="{FF2B5EF4-FFF2-40B4-BE49-F238E27FC236}">
                <a16:creationId xmlns:a16="http://schemas.microsoft.com/office/drawing/2014/main" id="{5BAEFEAD-8E41-4391-8978-5F8FCCEE87BA}"/>
              </a:ext>
            </a:extLst>
          </p:cNvPr>
          <p:cNvCxnSpPr/>
          <p:nvPr/>
        </p:nvCxnSpPr>
        <p:spPr>
          <a:xfrm flipV="1">
            <a:off x="1801504" y="3429000"/>
            <a:ext cx="3603009" cy="38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22E15D5-0625-4E43-B43C-708DCF491E4A}"/>
              </a:ext>
            </a:extLst>
          </p:cNvPr>
          <p:cNvCxnSpPr/>
          <p:nvPr/>
        </p:nvCxnSpPr>
        <p:spPr>
          <a:xfrm flipV="1">
            <a:off x="5813946" y="3569347"/>
            <a:ext cx="1119117" cy="246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7370F7A-990C-47D0-A108-84C1C13F6B5A}"/>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985762F8-0A48-4B12-BF1F-50115C8373BA}"/>
              </a:ext>
            </a:extLst>
          </p:cNvPr>
          <p:cNvSpPr txBox="1">
            <a:spLocks noChangeArrowheads="1"/>
          </p:cNvSpPr>
          <p:nvPr/>
        </p:nvSpPr>
        <p:spPr bwMode="auto">
          <a:xfrm>
            <a:off x="682387" y="4126170"/>
            <a:ext cx="11117808" cy="2428875"/>
          </a:xfrm>
          <a:prstGeom prst="rect">
            <a:avLst/>
          </a:prstGeom>
          <a:noFill/>
          <a:ln w="9525">
            <a:noFill/>
            <a:miter lim="800000"/>
            <a:headEnd/>
            <a:tailEnd/>
          </a:ln>
        </p:spPr>
        <p:txBody>
          <a:bodyPr/>
          <a:lstStyle/>
          <a:p>
            <a:pPr marL="342900" indent="-342900">
              <a:lnSpc>
                <a:spcPts val="3600"/>
              </a:lnSpc>
              <a:spcBef>
                <a:spcPct val="20000"/>
              </a:spcBef>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此式表明，任意信号通过一个带宽为</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的低通滤波器，则每秒采样</a:t>
            </a:r>
            <a:r>
              <a:rPr lang="en-US" altLang="zh-CN" sz="2400" dirty="0">
                <a:latin typeface="微软雅黑" panose="020B0503020204020204" pitchFamily="34" charset="-122"/>
                <a:ea typeface="微软雅黑" panose="020B0503020204020204" pitchFamily="34" charset="-122"/>
              </a:rPr>
              <a:t>2B</a:t>
            </a:r>
            <a:r>
              <a:rPr lang="zh-CN" altLang="en-US" sz="2400" dirty="0">
                <a:latin typeface="微软雅黑" panose="020B0503020204020204" pitchFamily="34" charset="-122"/>
                <a:ea typeface="微软雅黑" panose="020B0503020204020204" pitchFamily="34" charset="-122"/>
              </a:rPr>
              <a:t>次就能完整地重现该信号，信号电平分为</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级</a:t>
            </a:r>
          </a:p>
          <a:p>
            <a:pPr marL="342900" indent="-342900">
              <a:lnSpc>
                <a:spcPts val="3600"/>
              </a:lnSpc>
              <a:spcBef>
                <a:spcPct val="20000"/>
              </a:spcBef>
              <a:buClr>
                <a:schemeClr val="accent2"/>
              </a:buClr>
              <a:buFont typeface="Wingdings" pitchFamily="2" charset="2"/>
              <a:buChar char="q"/>
              <a:defRPr/>
            </a:pPr>
            <a:r>
              <a:rPr lang="zh-CN" altLang="en-US" sz="2400" dirty="0">
                <a:latin typeface="微软雅黑" panose="020B0503020204020204" pitchFamily="34" charset="-122"/>
                <a:ea typeface="微软雅黑" panose="020B0503020204020204" pitchFamily="34" charset="-122"/>
              </a:rPr>
              <a:t>对于给定的带宽可以通过增加信号取值的状态数来提高信道容量。但这将会加重接收器的负担。意即在每个信号码元时间内，必须从</a:t>
            </a:r>
            <a:r>
              <a:rPr lang="en-US" altLang="zh-CN" sz="2400" i="1"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个可能的状态中区分出一个来。同时，传输线上的噪声和其他损伤也将会限制</a:t>
            </a:r>
            <a:r>
              <a:rPr lang="en-US" altLang="zh-CN" sz="2400" i="1"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的实际取值</a:t>
            </a:r>
            <a:endParaRPr lang="zh-CN" altLang="en-US" sz="2400" kern="0" dirty="0">
              <a:latin typeface="微软雅黑" panose="020B0503020204020204" pitchFamily="34" charset="-122"/>
              <a:ea typeface="微软雅黑" panose="020B0503020204020204" pitchFamily="34" charset="-122"/>
            </a:endParaRPr>
          </a:p>
        </p:txBody>
      </p:sp>
      <p:sp>
        <p:nvSpPr>
          <p:cNvPr id="56324" name="Rectangle 3">
            <a:extLst>
              <a:ext uri="{FF2B5EF4-FFF2-40B4-BE49-F238E27FC236}">
                <a16:creationId xmlns:a16="http://schemas.microsoft.com/office/drawing/2014/main" id="{9AD24E1F-F2BD-427E-AB41-73FE7EDB2704}"/>
              </a:ext>
            </a:extLst>
          </p:cNvPr>
          <p:cNvSpPr>
            <a:spLocks noGrp="1" noChangeArrowheads="1"/>
          </p:cNvSpPr>
          <p:nvPr>
            <p:ph type="body" idx="1"/>
          </p:nvPr>
        </p:nvSpPr>
        <p:spPr>
          <a:xfrm>
            <a:off x="682387" y="1350998"/>
            <a:ext cx="11117807" cy="2214563"/>
          </a:xfrm>
        </p:spPr>
        <p:txBody>
          <a:bodyPr>
            <a:normAutofit/>
          </a:bodyPr>
          <a:lstStyle/>
          <a:p>
            <a:pPr eaLnBrk="1" hangingPunct="1">
              <a:buFont typeface="Wingdings" panose="05000000000000000000" pitchFamily="2" charset="2"/>
              <a:buNone/>
            </a:pPr>
            <a:r>
              <a:rPr lang="zh-CN" altLang="en-US" dirty="0">
                <a:solidFill>
                  <a:srgbClr val="C00000"/>
                </a:solidFill>
                <a:latin typeface="微软雅黑" panose="020B0503020204020204" pitchFamily="34" charset="-122"/>
                <a:ea typeface="微软雅黑" panose="020B0503020204020204" pitchFamily="34" charset="-122"/>
              </a:rPr>
              <a:t>数字信道的容量</a:t>
            </a:r>
            <a:endParaRPr lang="en-US" altLang="zh-CN" dirty="0">
              <a:solidFill>
                <a:srgbClr val="C00000"/>
              </a:solidFill>
              <a:latin typeface="微软雅黑" panose="020B0503020204020204" pitchFamily="34" charset="-122"/>
              <a:ea typeface="微软雅黑" panose="020B0503020204020204" pitchFamily="34" charset="-122"/>
            </a:endParaRPr>
          </a:p>
          <a:p>
            <a:pPr>
              <a:lnSpc>
                <a:spcPts val="3600"/>
              </a:lnSpc>
            </a:pPr>
            <a:r>
              <a:rPr lang="zh-CN" altLang="en-US" sz="2400" dirty="0">
                <a:latin typeface="微软雅黑" panose="020B0503020204020204" pitchFamily="34" charset="-122"/>
                <a:ea typeface="微软雅黑" panose="020B0503020204020204" pitchFamily="34" charset="-122"/>
              </a:rPr>
              <a:t>奈奎斯特认为，即使是理想信道</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无噪声、无码间干扰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，它的传输能力也是有限的。对于一条有限带宽、无噪声的理想信道容量的计算公式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简称奈奎斯特公式（</a:t>
            </a:r>
            <a:r>
              <a:rPr lang="en-US" altLang="zh-CN" sz="2400" dirty="0">
                <a:latin typeface="微软雅黑" panose="020B0503020204020204" pitchFamily="34" charset="-122"/>
                <a:ea typeface="微软雅黑" panose="020B0503020204020204" pitchFamily="34" charset="-122"/>
              </a:rPr>
              <a:t>1924</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pSp>
        <p:nvGrpSpPr>
          <p:cNvPr id="56326" name="组合 11">
            <a:extLst>
              <a:ext uri="{FF2B5EF4-FFF2-40B4-BE49-F238E27FC236}">
                <a16:creationId xmlns:a16="http://schemas.microsoft.com/office/drawing/2014/main" id="{AF3AEE96-C2B7-4C65-ABA3-2FCD6CDF7386}"/>
              </a:ext>
            </a:extLst>
          </p:cNvPr>
          <p:cNvGrpSpPr>
            <a:grpSpLocks/>
          </p:cNvGrpSpPr>
          <p:nvPr/>
        </p:nvGrpSpPr>
        <p:grpSpPr bwMode="auto">
          <a:xfrm>
            <a:off x="4673600" y="3458011"/>
            <a:ext cx="2985154" cy="463159"/>
            <a:chOff x="3514729" y="3403989"/>
            <a:chExt cx="2985175" cy="463159"/>
          </a:xfrm>
        </p:grpSpPr>
        <p:graphicFrame>
          <p:nvGraphicFramePr>
            <p:cNvPr id="56327" name="Object 2">
              <a:extLst>
                <a:ext uri="{FF2B5EF4-FFF2-40B4-BE49-F238E27FC236}">
                  <a16:creationId xmlns:a16="http://schemas.microsoft.com/office/drawing/2014/main" id="{17D0E76B-C3E5-4A0B-A5FF-1BEF81349536}"/>
                </a:ext>
              </a:extLst>
            </p:cNvPr>
            <p:cNvGraphicFramePr>
              <a:graphicFrameLocks noChangeAspect="1"/>
            </p:cNvGraphicFramePr>
            <p:nvPr>
              <p:extLst>
                <p:ext uri="{D42A27DB-BD31-4B8C-83A1-F6EECF244321}">
                  <p14:modId xmlns:p14="http://schemas.microsoft.com/office/powerpoint/2010/main" val="3562477960"/>
                </p:ext>
              </p:extLst>
            </p:nvPr>
          </p:nvGraphicFramePr>
          <p:xfrm>
            <a:off x="3514729" y="3417886"/>
            <a:ext cx="1822463" cy="449262"/>
          </p:xfrm>
          <a:graphic>
            <a:graphicData uri="http://schemas.openxmlformats.org/presentationml/2006/ole">
              <mc:AlternateContent xmlns:mc="http://schemas.openxmlformats.org/markup-compatibility/2006">
                <mc:Choice xmlns:v="urn:schemas-microsoft-com:vml" Requires="v">
                  <p:oleObj spid="_x0000_s11266" name="Equation" r:id="rId4" imgW="799920" imgH="190440" progId="Equation.DSMT4">
                    <p:embed/>
                  </p:oleObj>
                </mc:Choice>
                <mc:Fallback>
                  <p:oleObj name="Equation" r:id="rId4" imgW="799920" imgH="190440" progId="Equation.DSMT4">
                    <p:embed/>
                    <p:pic>
                      <p:nvPicPr>
                        <p:cNvPr id="56327" name="Object 2">
                          <a:extLst>
                            <a:ext uri="{FF2B5EF4-FFF2-40B4-BE49-F238E27FC236}">
                              <a16:creationId xmlns:a16="http://schemas.microsoft.com/office/drawing/2014/main" id="{17D0E76B-C3E5-4A0B-A5FF-1BEF81349536}"/>
                            </a:ext>
                          </a:extLst>
                        </p:cNvPr>
                        <p:cNvPicPr>
                          <a:picLocks noChangeAspect="1" noChangeArrowheads="1"/>
                        </p:cNvPicPr>
                        <p:nvPr/>
                      </p:nvPicPr>
                      <p:blipFill>
                        <a:blip r:embed="rId5"/>
                        <a:srcRect/>
                        <a:stretch>
                          <a:fillRect/>
                        </a:stretch>
                      </p:blipFill>
                      <p:spPr bwMode="auto">
                        <a:xfrm>
                          <a:off x="3514729" y="3417886"/>
                          <a:ext cx="18224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9" name="Text Box 6">
              <a:extLst>
                <a:ext uri="{FF2B5EF4-FFF2-40B4-BE49-F238E27FC236}">
                  <a16:creationId xmlns:a16="http://schemas.microsoft.com/office/drawing/2014/main" id="{2F4EA4D7-D99E-4244-B469-5823B973F4EE}"/>
                </a:ext>
              </a:extLst>
            </p:cNvPr>
            <p:cNvSpPr txBox="1">
              <a:spLocks noChangeArrowheads="1"/>
            </p:cNvSpPr>
            <p:nvPr/>
          </p:nvSpPr>
          <p:spPr bwMode="auto">
            <a:xfrm>
              <a:off x="5528327" y="3403989"/>
              <a:ext cx="971577" cy="32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dirty="0"/>
                <a:t>(b/s)</a:t>
              </a:r>
            </a:p>
          </p:txBody>
        </p:sp>
      </p:grpSp>
      <p:sp>
        <p:nvSpPr>
          <p:cNvPr id="13" name="标题 1">
            <a:extLst>
              <a:ext uri="{FF2B5EF4-FFF2-40B4-BE49-F238E27FC236}">
                <a16:creationId xmlns:a16="http://schemas.microsoft.com/office/drawing/2014/main" id="{1E79320F-F035-48F6-BC99-4C4B87CFD34E}"/>
              </a:ext>
            </a:extLst>
          </p:cNvPr>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性能度量</a:t>
            </a:r>
            <a:endParaRPr kumimoji="1" lang="en-US" altLang="zh-CN" dirty="0">
              <a:cs typeface="+mn-cs"/>
            </a:endParaRPr>
          </a:p>
        </p:txBody>
      </p:sp>
      <p:cxnSp>
        <p:nvCxnSpPr>
          <p:cNvPr id="3" name="直接箭头连接符 2">
            <a:extLst>
              <a:ext uri="{FF2B5EF4-FFF2-40B4-BE49-F238E27FC236}">
                <a16:creationId xmlns:a16="http://schemas.microsoft.com/office/drawing/2014/main" id="{8619847A-41EC-4710-8C75-B97AFCB3AFE7}"/>
              </a:ext>
            </a:extLst>
          </p:cNvPr>
          <p:cNvCxnSpPr>
            <a:cxnSpLocks/>
          </p:cNvCxnSpPr>
          <p:nvPr/>
        </p:nvCxnSpPr>
        <p:spPr>
          <a:xfrm flipV="1">
            <a:off x="6496051" y="3114842"/>
            <a:ext cx="382269" cy="396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EA051C8-CEC1-4B71-842F-84DA32C04EF5}"/>
              </a:ext>
            </a:extLst>
          </p:cNvPr>
          <p:cNvSpPr txBox="1"/>
          <p:nvPr/>
        </p:nvSpPr>
        <p:spPr>
          <a:xfrm>
            <a:off x="6878320" y="2877585"/>
            <a:ext cx="1516264" cy="400110"/>
          </a:xfrm>
          <a:prstGeom prst="rect">
            <a:avLst/>
          </a:prstGeom>
          <a:noFill/>
        </p:spPr>
        <p:txBody>
          <a:bodyPr wrap="square">
            <a:spAutoFit/>
          </a:bodyPr>
          <a:lstStyle/>
          <a:p>
            <a:r>
              <a:rPr lang="zh-CN" altLang="en-US" sz="2000" dirty="0">
                <a:solidFill>
                  <a:srgbClr val="5B307E"/>
                </a:solidFill>
                <a:latin typeface="微软雅黑" panose="020B0503020204020204" pitchFamily="34" charset="-122"/>
                <a:ea typeface="微软雅黑" panose="020B0503020204020204" pitchFamily="34" charset="-122"/>
              </a:rPr>
              <a:t>调制进制数</a:t>
            </a:r>
            <a:endParaRPr lang="zh-CN" altLang="en-US" sz="2000" dirty="0">
              <a:solidFill>
                <a:srgbClr val="5B307E"/>
              </a:solidFill>
            </a:endParaRPr>
          </a:p>
        </p:txBody>
      </p:sp>
      <p:sp>
        <p:nvSpPr>
          <p:cNvPr id="16" name="文本框 15">
            <a:extLst>
              <a:ext uri="{FF2B5EF4-FFF2-40B4-BE49-F238E27FC236}">
                <a16:creationId xmlns:a16="http://schemas.microsoft.com/office/drawing/2014/main" id="{072F55B3-B3A7-42CB-966F-D89F1B03D510}"/>
              </a:ext>
            </a:extLst>
          </p:cNvPr>
          <p:cNvSpPr txBox="1"/>
          <p:nvPr/>
        </p:nvSpPr>
        <p:spPr>
          <a:xfrm>
            <a:off x="2248745" y="3229323"/>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信道容量 </a:t>
            </a:r>
          </a:p>
        </p:txBody>
      </p:sp>
      <p:cxnSp>
        <p:nvCxnSpPr>
          <p:cNvPr id="6" name="直接箭头连接符 5">
            <a:extLst>
              <a:ext uri="{FF2B5EF4-FFF2-40B4-BE49-F238E27FC236}">
                <a16:creationId xmlns:a16="http://schemas.microsoft.com/office/drawing/2014/main" id="{2916C5B4-4C12-4BB0-8AAB-6C02EFDA4597}"/>
              </a:ext>
            </a:extLst>
          </p:cNvPr>
          <p:cNvCxnSpPr>
            <a:cxnSpLocks/>
            <a:endCxn id="16" idx="3"/>
          </p:cNvCxnSpPr>
          <p:nvPr/>
        </p:nvCxnSpPr>
        <p:spPr>
          <a:xfrm flipH="1" flipV="1">
            <a:off x="3589117" y="3429378"/>
            <a:ext cx="1084482" cy="145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1AC1E0D-C3A3-45C0-B7C6-93724763BA56}"/>
              </a:ext>
            </a:extLst>
          </p:cNvPr>
          <p:cNvSpPr txBox="1"/>
          <p:nvPr/>
        </p:nvSpPr>
        <p:spPr>
          <a:xfrm>
            <a:off x="3589117" y="3870709"/>
            <a:ext cx="1991906"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系统带宽</a:t>
            </a:r>
          </a:p>
        </p:txBody>
      </p:sp>
      <p:cxnSp>
        <p:nvCxnSpPr>
          <p:cNvPr id="9" name="直接箭头连接符 8">
            <a:extLst>
              <a:ext uri="{FF2B5EF4-FFF2-40B4-BE49-F238E27FC236}">
                <a16:creationId xmlns:a16="http://schemas.microsoft.com/office/drawing/2014/main" id="{FDD50886-0ABE-4216-9C6A-E23DE65B0003}"/>
              </a:ext>
            </a:extLst>
          </p:cNvPr>
          <p:cNvCxnSpPr>
            <a:cxnSpLocks/>
          </p:cNvCxnSpPr>
          <p:nvPr/>
        </p:nvCxnSpPr>
        <p:spPr>
          <a:xfrm flipH="1">
            <a:off x="4744825" y="3844587"/>
            <a:ext cx="673090" cy="19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灯片编号占位符 5">
            <a:extLst>
              <a:ext uri="{FF2B5EF4-FFF2-40B4-BE49-F238E27FC236}">
                <a16:creationId xmlns:a16="http://schemas.microsoft.com/office/drawing/2014/main" id="{A655D8CC-3690-4C8A-BEE0-61ECD60DC621}"/>
              </a:ext>
            </a:extLst>
          </p:cNvPr>
          <p:cNvSpPr>
            <a:spLocks noGrp="1"/>
          </p:cNvSpPr>
          <p:nvPr>
            <p:ph type="sldNum" sz="quarter" idx="12"/>
          </p:nvPr>
        </p:nvSpPr>
        <p:spPr>
          <a:xfrm>
            <a:off x="8610600"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F8ABB97-8E9C-473F-8C9B-DB3CF5F513E4}" type="slidenum">
              <a:rPr lang="zh-CN" altLang="en-US" sz="1800"/>
              <a:pPr>
                <a:spcBef>
                  <a:spcPct val="0"/>
                </a:spcBef>
                <a:buClrTx/>
                <a:buFontTx/>
                <a:buNone/>
              </a:pPr>
              <a:t>52</a:t>
            </a:fld>
            <a:endParaRPr lang="en-US" altLang="zh-CN" sz="1800"/>
          </a:p>
        </p:txBody>
      </p:sp>
      <p:sp>
        <p:nvSpPr>
          <p:cNvPr id="17" name="文本框 16">
            <a:extLst>
              <a:ext uri="{FF2B5EF4-FFF2-40B4-BE49-F238E27FC236}">
                <a16:creationId xmlns:a16="http://schemas.microsoft.com/office/drawing/2014/main" id="{C1CDFA2C-C48D-45CB-B248-7A9F8D56CF5B}"/>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641177" y="1248271"/>
            <a:ext cx="10515600" cy="879086"/>
          </a:xfrm>
        </p:spPr>
        <p:txBody>
          <a:bodyPr>
            <a:normAutofit/>
          </a:bodyPr>
          <a:lstStyle/>
          <a:p>
            <a:pPr marL="0" indent="0">
              <a:lnSpc>
                <a:spcPct val="130000"/>
              </a:lnSpc>
              <a:buNone/>
            </a:pPr>
            <a:r>
              <a:rPr lang="zh-CN" altLang="en-US" dirty="0">
                <a:solidFill>
                  <a:srgbClr val="C00000"/>
                </a:solidFill>
                <a:latin typeface="微软雅黑" panose="020B0503020204020204" pitchFamily="34" charset="-122"/>
                <a:ea typeface="微软雅黑" panose="020B0503020204020204" pitchFamily="34" charset="-122"/>
              </a:rPr>
              <a:t>频带利用率 </a:t>
            </a:r>
          </a:p>
        </p:txBody>
      </p:sp>
      <p:sp>
        <p:nvSpPr>
          <p:cNvPr id="14" name="Rectangle 3">
            <a:extLst>
              <a:ext uri="{FF2B5EF4-FFF2-40B4-BE49-F238E27FC236}">
                <a16:creationId xmlns:a16="http://schemas.microsoft.com/office/drawing/2014/main" id="{C239A3C2-0DB4-4431-A4EC-06AD538F4584}"/>
              </a:ext>
            </a:extLst>
          </p:cNvPr>
          <p:cNvSpPr txBox="1">
            <a:spLocks noChangeArrowheads="1"/>
          </p:cNvSpPr>
          <p:nvPr/>
        </p:nvSpPr>
        <p:spPr>
          <a:xfrm>
            <a:off x="604342" y="1992564"/>
            <a:ext cx="8132763" cy="9810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微软雅黑" panose="020B0503020204020204" pitchFamily="34" charset="-122"/>
                <a:ea typeface="微软雅黑" panose="020B0503020204020204" pitchFamily="34" charset="-122"/>
              </a:rPr>
              <a:t>指单位传输带宽所能实现的传输速率。</a:t>
            </a:r>
          </a:p>
        </p:txBody>
      </p:sp>
      <p:sp>
        <p:nvSpPr>
          <p:cNvPr id="18" name="Rectangle 17">
            <a:extLst>
              <a:ext uri="{FF2B5EF4-FFF2-40B4-BE49-F238E27FC236}">
                <a16:creationId xmlns:a16="http://schemas.microsoft.com/office/drawing/2014/main" id="{A4F021A4-778D-4603-8B0D-6ABE8BE29769}"/>
              </a:ext>
            </a:extLst>
          </p:cNvPr>
          <p:cNvSpPr>
            <a:spLocks noChangeArrowheads="1"/>
          </p:cNvSpPr>
          <p:nvPr/>
        </p:nvSpPr>
        <p:spPr bwMode="auto">
          <a:xfrm>
            <a:off x="641177" y="3866085"/>
            <a:ext cx="10909646" cy="2857500"/>
          </a:xfrm>
          <a:prstGeom prst="rect">
            <a:avLst/>
          </a:prstGeom>
        </p:spPr>
        <p:txBody>
          <a:bodyPr vert="horz" lIns="91440" tIns="45720" rIns="91440" bIns="45720" rtlCol="0">
            <a:normAutofit/>
          </a:bodyPr>
          <a:lstStyle/>
          <a:p>
            <a:pPr marL="228600" indent="-228600">
              <a:lnSpc>
                <a:spcPts val="3500"/>
              </a:lnSpc>
              <a:spcBef>
                <a:spcPts val="600"/>
              </a:spcBef>
              <a:buFont typeface="Wingdings" pitchFamily="2" charset="2"/>
              <a:buChar char="Ø"/>
            </a:pPr>
            <a:r>
              <a:rPr lang="zh-CN" altLang="en-US" sz="2400" dirty="0">
                <a:latin typeface="微软雅黑" panose="020B0503020204020204" pitchFamily="34" charset="-122"/>
                <a:ea typeface="微软雅黑" panose="020B0503020204020204" pitchFamily="34" charset="-122"/>
              </a:rPr>
              <a:t>频带利用率是描述数据传输速率与带宽之间关系的一个指标</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itchFamily="2" charset="2"/>
              <a:buChar char="Ø"/>
            </a:pPr>
            <a:r>
              <a:rPr lang="zh-CN" altLang="en-US" sz="2400" dirty="0">
                <a:latin typeface="微软雅黑" panose="020B0503020204020204" pitchFamily="34" charset="-122"/>
                <a:ea typeface="微软雅黑" panose="020B0503020204020204" pitchFamily="34" charset="-122"/>
              </a:rPr>
              <a:t>在衡量数据通信系统的效率时，既要考虑到传输速率，又要考虑到传输信号所占用频带宽度</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itchFamily="2" charset="2"/>
              <a:buChar char="Ø"/>
            </a:pPr>
            <a:r>
              <a:rPr lang="zh-CN" altLang="zh-CN" sz="2400" dirty="0">
                <a:latin typeface="微软雅黑" panose="020B0503020204020204" pitchFamily="34" charset="-122"/>
                <a:ea typeface="微软雅黑" panose="020B0503020204020204" pitchFamily="34" charset="-122"/>
              </a:rPr>
              <a:t>真正衡量数据传输系统信息传输效率的是频带利用率</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itchFamily="2" charset="2"/>
              <a:buChar char="Ø"/>
            </a:pPr>
            <a:r>
              <a:rPr lang="zh-CN" altLang="zh-CN" sz="2400" dirty="0">
                <a:latin typeface="微软雅黑" panose="020B0503020204020204" pitchFamily="34" charset="-122"/>
                <a:ea typeface="微软雅黑" panose="020B0503020204020204" pitchFamily="34" charset="-122"/>
              </a:rPr>
              <a:t>频带利用率通常与采用的调制及编码方式有关</a:t>
            </a:r>
            <a:endParaRPr lang="zh-CN" altLang="en-US" sz="2400" dirty="0">
              <a:latin typeface="微软雅黑" panose="020B0503020204020204" pitchFamily="34" charset="-122"/>
              <a:ea typeface="微软雅黑" panose="020B0503020204020204" pitchFamily="34" charset="-122"/>
            </a:endParaRPr>
          </a:p>
        </p:txBody>
      </p:sp>
      <p:grpSp>
        <p:nvGrpSpPr>
          <p:cNvPr id="20" name="组合 12">
            <a:extLst>
              <a:ext uri="{FF2B5EF4-FFF2-40B4-BE49-F238E27FC236}">
                <a16:creationId xmlns:a16="http://schemas.microsoft.com/office/drawing/2014/main" id="{804FDB3F-3F18-4C10-90EF-381064FFC0D4}"/>
              </a:ext>
            </a:extLst>
          </p:cNvPr>
          <p:cNvGrpSpPr>
            <a:grpSpLocks/>
          </p:cNvGrpSpPr>
          <p:nvPr/>
        </p:nvGrpSpPr>
        <p:grpSpPr bwMode="auto">
          <a:xfrm>
            <a:off x="2497418" y="2590467"/>
            <a:ext cx="6515953" cy="981075"/>
            <a:chOff x="2027238" y="2349500"/>
            <a:chExt cx="5149860" cy="768351"/>
          </a:xfrm>
        </p:grpSpPr>
        <p:graphicFrame>
          <p:nvGraphicFramePr>
            <p:cNvPr id="21" name="Object 10">
              <a:extLst>
                <a:ext uri="{FF2B5EF4-FFF2-40B4-BE49-F238E27FC236}">
                  <a16:creationId xmlns:a16="http://schemas.microsoft.com/office/drawing/2014/main" id="{D11DC3A0-F635-4614-B0CA-420C05728AE4}"/>
                </a:ext>
              </a:extLst>
            </p:cNvPr>
            <p:cNvGraphicFramePr>
              <a:graphicFrameLocks noChangeAspect="1"/>
            </p:cNvGraphicFramePr>
            <p:nvPr/>
          </p:nvGraphicFramePr>
          <p:xfrm>
            <a:off x="2027238" y="2359025"/>
            <a:ext cx="1119188" cy="720725"/>
          </p:xfrm>
          <a:graphic>
            <a:graphicData uri="http://schemas.openxmlformats.org/presentationml/2006/ole">
              <mc:AlternateContent xmlns:mc="http://schemas.openxmlformats.org/markup-compatibility/2006">
                <mc:Choice xmlns:v="urn:schemas-microsoft-com:vml" Requires="v">
                  <p:oleObj spid="_x0000_s12291" name="公式" r:id="rId4" imgW="482391" imgH="393529" progId="Equation.3">
                    <p:embed/>
                  </p:oleObj>
                </mc:Choice>
                <mc:Fallback>
                  <p:oleObj name="公式" r:id="rId4" imgW="482391" imgH="393529" progId="Equation.3">
                    <p:embed/>
                    <p:pic>
                      <p:nvPicPr>
                        <p:cNvPr id="27655" name="Object 10">
                          <a:extLst>
                            <a:ext uri="{FF2B5EF4-FFF2-40B4-BE49-F238E27FC236}">
                              <a16:creationId xmlns:a16="http://schemas.microsoft.com/office/drawing/2014/main" id="{339F5761-9F4B-4B81-B0E6-9A182E0EC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238" y="2359025"/>
                          <a:ext cx="11191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 Box 11">
              <a:extLst>
                <a:ext uri="{FF2B5EF4-FFF2-40B4-BE49-F238E27FC236}">
                  <a16:creationId xmlns:a16="http://schemas.microsoft.com/office/drawing/2014/main" id="{3C9B1958-044A-412B-AC34-BCE2FDD78751}"/>
                </a:ext>
              </a:extLst>
            </p:cNvPr>
            <p:cNvSpPr txBox="1">
              <a:spLocks noChangeArrowheads="1"/>
            </p:cNvSpPr>
            <p:nvPr/>
          </p:nvSpPr>
          <p:spPr bwMode="auto">
            <a:xfrm>
              <a:off x="3214678" y="2514600"/>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Bd/Hz</a:t>
              </a:r>
              <a:r>
                <a:rPr lang="en-US" altLang="zh-CN" sz="2400" dirty="0">
                  <a:latin typeface="微软雅黑" panose="020B0503020204020204" pitchFamily="34" charset="-122"/>
                  <a:ea typeface="微软雅黑" panose="020B0503020204020204" pitchFamily="34" charset="-122"/>
                </a:rPr>
                <a:t>)</a:t>
              </a:r>
            </a:p>
          </p:txBody>
        </p:sp>
        <p:graphicFrame>
          <p:nvGraphicFramePr>
            <p:cNvPr id="23" name="Object 13">
              <a:extLst>
                <a:ext uri="{FF2B5EF4-FFF2-40B4-BE49-F238E27FC236}">
                  <a16:creationId xmlns:a16="http://schemas.microsoft.com/office/drawing/2014/main" id="{43AE997E-250C-4A24-B0E4-8EC08B4DCE29}"/>
                </a:ext>
              </a:extLst>
            </p:cNvPr>
            <p:cNvGraphicFramePr>
              <a:graphicFrameLocks noChangeAspect="1"/>
            </p:cNvGraphicFramePr>
            <p:nvPr/>
          </p:nvGraphicFramePr>
          <p:xfrm>
            <a:off x="5072066" y="2349500"/>
            <a:ext cx="781050" cy="717550"/>
          </p:xfrm>
          <a:graphic>
            <a:graphicData uri="http://schemas.openxmlformats.org/presentationml/2006/ole">
              <mc:AlternateContent xmlns:mc="http://schemas.openxmlformats.org/markup-compatibility/2006">
                <mc:Choice xmlns:v="urn:schemas-microsoft-com:vml" Requires="v">
                  <p:oleObj spid="_x0000_s12292" name="公式" r:id="rId6" imgW="469696" imgH="393529" progId="Equation.3">
                    <p:embed/>
                  </p:oleObj>
                </mc:Choice>
                <mc:Fallback>
                  <p:oleObj name="公式" r:id="rId6" imgW="469696" imgH="393529" progId="Equation.3">
                    <p:embed/>
                    <p:pic>
                      <p:nvPicPr>
                        <p:cNvPr id="27657" name="Object 13">
                          <a:extLst>
                            <a:ext uri="{FF2B5EF4-FFF2-40B4-BE49-F238E27FC236}">
                              <a16:creationId xmlns:a16="http://schemas.microsoft.com/office/drawing/2014/main" id="{8363EF1F-D230-414D-8C38-3AF84E4CF4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066" y="2349500"/>
                          <a:ext cx="7810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14">
              <a:extLst>
                <a:ext uri="{FF2B5EF4-FFF2-40B4-BE49-F238E27FC236}">
                  <a16:creationId xmlns:a16="http://schemas.microsoft.com/office/drawing/2014/main" id="{82B129A3-45B5-4C2B-86C4-70C18416B050}"/>
                </a:ext>
              </a:extLst>
            </p:cNvPr>
            <p:cNvSpPr txBox="1">
              <a:spLocks noChangeArrowheads="1"/>
            </p:cNvSpPr>
            <p:nvPr/>
          </p:nvSpPr>
          <p:spPr bwMode="auto">
            <a:xfrm>
              <a:off x="6000760" y="2525713"/>
              <a:ext cx="117633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a:latin typeface="微软雅黑" panose="020B0503020204020204" pitchFamily="34" charset="-122"/>
                  <a:ea typeface="微软雅黑" panose="020B0503020204020204" pitchFamily="34" charset="-122"/>
                </a:rPr>
                <a:t>(bps</a:t>
              </a:r>
              <a:r>
                <a:rPr lang="en-US" altLang="zh-CN" sz="2400">
                  <a:solidFill>
                    <a:srgbClr val="000000"/>
                  </a:solidFill>
                  <a:latin typeface="微软雅黑" panose="020B0503020204020204" pitchFamily="34" charset="-122"/>
                  <a:ea typeface="微软雅黑" panose="020B0503020204020204" pitchFamily="34" charset="-122"/>
                </a:rPr>
                <a:t>/Hz</a:t>
              </a:r>
              <a:r>
                <a:rPr lang="en-US" altLang="zh-CN" sz="2400">
                  <a:latin typeface="微软雅黑" panose="020B0503020204020204" pitchFamily="34" charset="-122"/>
                  <a:ea typeface="微软雅黑" panose="020B0503020204020204" pitchFamily="34" charset="-122"/>
                </a:rPr>
                <a:t>)</a:t>
              </a:r>
            </a:p>
          </p:txBody>
        </p:sp>
        <p:sp>
          <p:nvSpPr>
            <p:cNvPr id="25" name="Text Box 15">
              <a:extLst>
                <a:ext uri="{FF2B5EF4-FFF2-40B4-BE49-F238E27FC236}">
                  <a16:creationId xmlns:a16="http://schemas.microsoft.com/office/drawing/2014/main" id="{72C4A771-BF43-4ACF-8D82-32FF316D3BBB}"/>
                </a:ext>
              </a:extLst>
            </p:cNvPr>
            <p:cNvSpPr txBox="1">
              <a:spLocks noChangeArrowheads="1"/>
            </p:cNvSpPr>
            <p:nvPr/>
          </p:nvSpPr>
          <p:spPr bwMode="auto">
            <a:xfrm>
              <a:off x="4357686" y="2503489"/>
              <a:ext cx="661988" cy="49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400">
                  <a:latin typeface="微软雅黑" panose="020B0503020204020204" pitchFamily="34" charset="-122"/>
                  <a:ea typeface="微软雅黑" panose="020B0503020204020204" pitchFamily="34" charset="-122"/>
                </a:rPr>
                <a:t>或</a:t>
              </a:r>
            </a:p>
          </p:txBody>
        </p:sp>
      </p:grpSp>
      <p:sp>
        <p:nvSpPr>
          <p:cNvPr id="16" name="标题 1">
            <a:extLst>
              <a:ext uri="{FF2B5EF4-FFF2-40B4-BE49-F238E27FC236}">
                <a16:creationId xmlns:a16="http://schemas.microsoft.com/office/drawing/2014/main" id="{209093B8-A441-49D9-B933-F27D9B407FD6}"/>
              </a:ext>
            </a:extLst>
          </p:cNvPr>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itchFamily="2" charset="2"/>
            </a:pPr>
            <a:r>
              <a:rPr kumimoji="1" lang="zh-CN" altLang="en-US" dirty="0">
                <a:cs typeface="+mn-cs"/>
              </a:rPr>
              <a:t>性能度量</a:t>
            </a:r>
            <a:endParaRPr kumimoji="1" lang="en-US" altLang="zh-CN" dirty="0">
              <a:cs typeface="+mn-cs"/>
            </a:endParaRPr>
          </a:p>
        </p:txBody>
      </p:sp>
      <p:cxnSp>
        <p:nvCxnSpPr>
          <p:cNvPr id="4" name="直接箭头连接符 3">
            <a:extLst>
              <a:ext uri="{FF2B5EF4-FFF2-40B4-BE49-F238E27FC236}">
                <a16:creationId xmlns:a16="http://schemas.microsoft.com/office/drawing/2014/main" id="{2CC499D5-7430-4EB0-B607-10243B27DDFB}"/>
              </a:ext>
            </a:extLst>
          </p:cNvPr>
          <p:cNvCxnSpPr/>
          <p:nvPr/>
        </p:nvCxnSpPr>
        <p:spPr>
          <a:xfrm flipV="1">
            <a:off x="3684896" y="2590467"/>
            <a:ext cx="423080" cy="19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2F714CC-A6C6-4F67-B708-B095380ACE23}"/>
              </a:ext>
            </a:extLst>
          </p:cNvPr>
          <p:cNvSpPr txBox="1"/>
          <p:nvPr/>
        </p:nvSpPr>
        <p:spPr>
          <a:xfrm>
            <a:off x="4077542" y="2361586"/>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波特率 </a:t>
            </a:r>
          </a:p>
        </p:txBody>
      </p:sp>
      <p:cxnSp>
        <p:nvCxnSpPr>
          <p:cNvPr id="6" name="直接箭头连接符 5">
            <a:extLst>
              <a:ext uri="{FF2B5EF4-FFF2-40B4-BE49-F238E27FC236}">
                <a16:creationId xmlns:a16="http://schemas.microsoft.com/office/drawing/2014/main" id="{C4659AC0-796E-4320-969D-B61F1EDC424B}"/>
              </a:ext>
            </a:extLst>
          </p:cNvPr>
          <p:cNvCxnSpPr/>
          <p:nvPr/>
        </p:nvCxnSpPr>
        <p:spPr>
          <a:xfrm flipV="1">
            <a:off x="7338179" y="2561641"/>
            <a:ext cx="359158" cy="22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CD9CBDD-19CE-4C57-96D0-698E7622D1C9}"/>
              </a:ext>
            </a:extLst>
          </p:cNvPr>
          <p:cNvSpPr txBox="1"/>
          <p:nvPr/>
        </p:nvSpPr>
        <p:spPr>
          <a:xfrm>
            <a:off x="7697201" y="2297870"/>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比特率 </a:t>
            </a:r>
          </a:p>
        </p:txBody>
      </p:sp>
      <p:cxnSp>
        <p:nvCxnSpPr>
          <p:cNvPr id="19" name="直接箭头连接符 18">
            <a:extLst>
              <a:ext uri="{FF2B5EF4-FFF2-40B4-BE49-F238E27FC236}">
                <a16:creationId xmlns:a16="http://schemas.microsoft.com/office/drawing/2014/main" id="{D3AAE202-6209-4DCC-A5E0-F9AE796F88A2}"/>
              </a:ext>
            </a:extLst>
          </p:cNvPr>
          <p:cNvCxnSpPr>
            <a:cxnSpLocks/>
            <a:endCxn id="27" idx="1"/>
          </p:cNvCxnSpPr>
          <p:nvPr/>
        </p:nvCxnSpPr>
        <p:spPr>
          <a:xfrm>
            <a:off x="3726884" y="3363168"/>
            <a:ext cx="1020844" cy="25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8EF7F9E-3EAC-4430-9CB1-B9584799BA37}"/>
              </a:ext>
            </a:extLst>
          </p:cNvPr>
          <p:cNvCxnSpPr>
            <a:cxnSpLocks/>
          </p:cNvCxnSpPr>
          <p:nvPr/>
        </p:nvCxnSpPr>
        <p:spPr>
          <a:xfrm flipH="1">
            <a:off x="5417914" y="3396778"/>
            <a:ext cx="1426149" cy="21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7C94B57-D5B1-4E58-8386-A8F620BDD825}"/>
              </a:ext>
            </a:extLst>
          </p:cNvPr>
          <p:cNvSpPr txBox="1"/>
          <p:nvPr/>
        </p:nvSpPr>
        <p:spPr>
          <a:xfrm>
            <a:off x="4747728" y="3417961"/>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带宽 </a:t>
            </a:r>
          </a:p>
        </p:txBody>
      </p:sp>
      <p:sp>
        <p:nvSpPr>
          <p:cNvPr id="28" name="文本框 27">
            <a:extLst>
              <a:ext uri="{FF2B5EF4-FFF2-40B4-BE49-F238E27FC236}">
                <a16:creationId xmlns:a16="http://schemas.microsoft.com/office/drawing/2014/main" id="{6452FE72-15F7-4B46-97E7-0CE85FC4F351}"/>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2605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vert="horz" lIns="91440" tIns="45720" rIns="91440" bIns="45720" rtlCol="0" anchor="ctr">
            <a:normAutofit/>
          </a:bodyPr>
          <a:lstStyle/>
          <a:p>
            <a:r>
              <a:rPr kumimoji="1" lang="zh-CN" altLang="en-US" dirty="0">
                <a:cs typeface="+mn-cs"/>
              </a:rPr>
              <a:t>传输质量</a:t>
            </a: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
        <p:nvSpPr>
          <p:cNvPr id="7" name="文本框 6">
            <a:extLst>
              <a:ext uri="{FF2B5EF4-FFF2-40B4-BE49-F238E27FC236}">
                <a16:creationId xmlns:a16="http://schemas.microsoft.com/office/drawing/2014/main" id="{EB331A9D-FDF6-4738-8FB7-EF23562DB413}"/>
              </a:ext>
            </a:extLst>
          </p:cNvPr>
          <p:cNvSpPr txBox="1"/>
          <p:nvPr/>
        </p:nvSpPr>
        <p:spPr>
          <a:xfrm>
            <a:off x="461963" y="1204710"/>
            <a:ext cx="6096000" cy="597921"/>
          </a:xfrm>
          <a:prstGeom prst="rect">
            <a:avLst/>
          </a:prstGeom>
        </p:spPr>
        <p:txBody>
          <a:bodyPr vert="horz" lIns="91440" tIns="45720" rIns="91440" bIns="45720" rtlCol="0">
            <a:normAutofit/>
          </a:bodyPr>
          <a:lstStyle>
            <a:lvl1pPr marL="228600" indent="-228600">
              <a:lnSpc>
                <a:spcPct val="130000"/>
              </a:lnSpc>
              <a:spcBef>
                <a:spcPts val="600"/>
              </a:spcBef>
              <a:buFont typeface="Wingdings" pitchFamily="2" charset="2"/>
              <a:buChar char="Ø"/>
              <a:defRPr kumimoji="1" sz="2800" b="1">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zh-CN" altLang="en-US" dirty="0"/>
          </a:p>
        </p:txBody>
      </p:sp>
      <p:sp>
        <p:nvSpPr>
          <p:cNvPr id="8" name="Rectangle 3">
            <a:extLst>
              <a:ext uri="{FF2B5EF4-FFF2-40B4-BE49-F238E27FC236}">
                <a16:creationId xmlns:a16="http://schemas.microsoft.com/office/drawing/2014/main" id="{A34EE81C-1802-4432-982E-3AA31E291872}"/>
              </a:ext>
            </a:extLst>
          </p:cNvPr>
          <p:cNvSpPr txBox="1">
            <a:spLocks noChangeArrowheads="1"/>
          </p:cNvSpPr>
          <p:nvPr/>
        </p:nvSpPr>
        <p:spPr>
          <a:xfrm>
            <a:off x="425847" y="1597627"/>
            <a:ext cx="11340306" cy="24288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信噪比</a:t>
            </a:r>
            <a:r>
              <a:rPr lang="en-US" altLang="zh-CN"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SNR</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指信号通路某一点上的信号功率</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与混在信号中的噪声功率</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之比值（常用对数表示）。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SNR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用来描述信号在传输过程中受到噪声影响的度量</a:t>
            </a:r>
          </a:p>
        </p:txBody>
      </p:sp>
      <p:grpSp>
        <p:nvGrpSpPr>
          <p:cNvPr id="9" name="Group 10">
            <a:extLst>
              <a:ext uri="{FF2B5EF4-FFF2-40B4-BE49-F238E27FC236}">
                <a16:creationId xmlns:a16="http://schemas.microsoft.com/office/drawing/2014/main" id="{12B8BE84-0998-4454-9A8E-D3B6EA53D419}"/>
              </a:ext>
            </a:extLst>
          </p:cNvPr>
          <p:cNvGrpSpPr>
            <a:grpSpLocks/>
          </p:cNvGrpSpPr>
          <p:nvPr/>
        </p:nvGrpSpPr>
        <p:grpSpPr bwMode="auto">
          <a:xfrm>
            <a:off x="5463383" y="2638060"/>
            <a:ext cx="5260976" cy="795336"/>
            <a:chOff x="3736" y="2429"/>
            <a:chExt cx="3314" cy="501"/>
          </a:xfrm>
        </p:grpSpPr>
        <p:graphicFrame>
          <p:nvGraphicFramePr>
            <p:cNvPr id="10" name="Object 8">
              <a:extLst>
                <a:ext uri="{FF2B5EF4-FFF2-40B4-BE49-F238E27FC236}">
                  <a16:creationId xmlns:a16="http://schemas.microsoft.com/office/drawing/2014/main" id="{161CC489-1BA7-4B9E-9C76-C71D1CE49C7F}"/>
                </a:ext>
              </a:extLst>
            </p:cNvPr>
            <p:cNvGraphicFramePr>
              <a:graphicFrameLocks noChangeAspect="1"/>
            </p:cNvGraphicFramePr>
            <p:nvPr>
              <p:extLst>
                <p:ext uri="{D42A27DB-BD31-4B8C-83A1-F6EECF244321}">
                  <p14:modId xmlns:p14="http://schemas.microsoft.com/office/powerpoint/2010/main" val="1412550969"/>
                </p:ext>
              </p:extLst>
            </p:nvPr>
          </p:nvGraphicFramePr>
          <p:xfrm>
            <a:off x="3736" y="2429"/>
            <a:ext cx="1235" cy="501"/>
          </p:xfrm>
          <a:graphic>
            <a:graphicData uri="http://schemas.openxmlformats.org/presentationml/2006/ole">
              <mc:AlternateContent xmlns:mc="http://schemas.openxmlformats.org/markup-compatibility/2006">
                <mc:Choice xmlns:v="urn:schemas-microsoft-com:vml" Requires="v">
                  <p:oleObj spid="_x0000_s13315" name="公式" r:id="rId3" imgW="965200" imgH="431800" progId="Equation.3">
                    <p:embed/>
                  </p:oleObj>
                </mc:Choice>
                <mc:Fallback>
                  <p:oleObj name="公式" r:id="rId3" imgW="965200" imgH="431800" progId="Equation.3">
                    <p:embed/>
                    <p:pic>
                      <p:nvPicPr>
                        <p:cNvPr id="41991" name="Object 8">
                          <a:extLst>
                            <a:ext uri="{FF2B5EF4-FFF2-40B4-BE49-F238E27FC236}">
                              <a16:creationId xmlns:a16="http://schemas.microsoft.com/office/drawing/2014/main" id="{F5FFCEED-E142-4DC7-BB95-7B5D06AA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 y="2429"/>
                          <a:ext cx="123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9">
              <a:extLst>
                <a:ext uri="{FF2B5EF4-FFF2-40B4-BE49-F238E27FC236}">
                  <a16:creationId xmlns:a16="http://schemas.microsoft.com/office/drawing/2014/main" id="{AC51D126-264E-4F3D-A153-D5A6036DE5A1}"/>
                </a:ext>
              </a:extLst>
            </p:cNvPr>
            <p:cNvSpPr txBox="1">
              <a:spLocks noChangeArrowheads="1"/>
            </p:cNvSpPr>
            <p:nvPr/>
          </p:nvSpPr>
          <p:spPr bwMode="auto">
            <a:xfrm>
              <a:off x="5009" y="2524"/>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dirty="0">
                  <a:latin typeface="黑体" panose="02010609060101010101" pitchFamily="49" charset="-122"/>
                  <a:ea typeface="黑体" panose="02010609060101010101" pitchFamily="49" charset="-122"/>
                </a:rPr>
                <a:t>(dB)                       </a:t>
              </a:r>
            </a:p>
          </p:txBody>
        </p:sp>
      </p:grpSp>
      <p:sp>
        <p:nvSpPr>
          <p:cNvPr id="12" name="Rectangle 10">
            <a:extLst>
              <a:ext uri="{FF2B5EF4-FFF2-40B4-BE49-F238E27FC236}">
                <a16:creationId xmlns:a16="http://schemas.microsoft.com/office/drawing/2014/main" id="{20A7BB51-8614-41F6-8227-627C1A5D96E9}"/>
              </a:ext>
            </a:extLst>
          </p:cNvPr>
          <p:cNvSpPr>
            <a:spLocks noChangeArrowheads="1"/>
          </p:cNvSpPr>
          <p:nvPr/>
        </p:nvSpPr>
        <p:spPr bwMode="auto">
          <a:xfrm>
            <a:off x="522287" y="3296521"/>
            <a:ext cx="805973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None/>
            </a:pPr>
            <a:r>
              <a:rPr lang="zh-CN" altLang="en-US" sz="2400" dirty="0">
                <a:latin typeface="微软雅黑" panose="020B0503020204020204" pitchFamily="34" charset="-122"/>
                <a:ea typeface="微软雅黑" panose="020B0503020204020204" pitchFamily="34" charset="-122"/>
              </a:rPr>
              <a:t> 信噪比一般是在接收端测量</a:t>
            </a:r>
          </a:p>
        </p:txBody>
      </p:sp>
      <p:sp>
        <p:nvSpPr>
          <p:cNvPr id="13" name="Rectangle 3">
            <a:extLst>
              <a:ext uri="{FF2B5EF4-FFF2-40B4-BE49-F238E27FC236}">
                <a16:creationId xmlns:a16="http://schemas.microsoft.com/office/drawing/2014/main" id="{D50A11D1-8AE6-4D12-9174-73F8840F9CEB}"/>
              </a:ext>
            </a:extLst>
          </p:cNvPr>
          <p:cNvSpPr txBox="1">
            <a:spLocks noChangeArrowheads="1"/>
          </p:cNvSpPr>
          <p:nvPr/>
        </p:nvSpPr>
        <p:spPr>
          <a:xfrm>
            <a:off x="456406" y="3677964"/>
            <a:ext cx="10897394" cy="17145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pPr>
            <a:r>
              <a:rPr lang="zh-CN" altLang="en-US" sz="2400" dirty="0">
                <a:solidFill>
                  <a:srgbClr val="C00000"/>
                </a:solidFill>
                <a:latin typeface="微软雅黑" panose="020B0503020204020204" pitchFamily="34" charset="-122"/>
                <a:ea typeface="微软雅黑" panose="020B0503020204020204" pitchFamily="34" charset="-122"/>
              </a:rPr>
              <a:t>平均误码率    </a:t>
            </a:r>
            <a:r>
              <a:rPr lang="zh-CN" altLang="en-US" sz="2400" dirty="0">
                <a:latin typeface="微软雅黑" panose="020B0503020204020204" pitchFamily="34" charset="-122"/>
                <a:ea typeface="微软雅黑" panose="020B0503020204020204" pitchFamily="34" charset="-122"/>
              </a:rPr>
              <a:t>指单位时间内接收到的出错码元数</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a:latin typeface="微软雅黑" panose="020B0503020204020204" pitchFamily="34" charset="-122"/>
                <a:ea typeface="微软雅黑" panose="020B0503020204020204" pitchFamily="34" charset="-122"/>
              </a:rPr>
              <a:t>占总码元数</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微软雅黑" panose="020B0503020204020204" pitchFamily="34" charset="-122"/>
                <a:ea typeface="微软雅黑" panose="020B0503020204020204" pitchFamily="34" charset="-122"/>
              </a:rPr>
              <a:t>的比例</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4" name="Rectangle 7">
            <a:extLst>
              <a:ext uri="{FF2B5EF4-FFF2-40B4-BE49-F238E27FC236}">
                <a16:creationId xmlns:a16="http://schemas.microsoft.com/office/drawing/2014/main" id="{B4649D6B-6639-4FA5-8D00-84AB31339E51}"/>
              </a:ext>
            </a:extLst>
          </p:cNvPr>
          <p:cNvSpPr>
            <a:spLocks noChangeArrowheads="1"/>
          </p:cNvSpPr>
          <p:nvPr/>
        </p:nvSpPr>
        <p:spPr bwMode="auto">
          <a:xfrm>
            <a:off x="425847" y="4303271"/>
            <a:ext cx="11667865" cy="2306637"/>
          </a:xfrm>
          <a:prstGeom prst="rect">
            <a:avLst/>
          </a:prstGeom>
          <a:noFill/>
          <a:ln w="9525">
            <a:noFill/>
            <a:miter lim="800000"/>
            <a:headEnd/>
            <a:tailEnd/>
          </a:ln>
        </p:spPr>
        <p:txBody>
          <a:bodyPr/>
          <a:lstStyle/>
          <a:p>
            <a:pPr marL="800100" lvl="1" indent="-342900">
              <a:lnSpc>
                <a:spcPts val="4000"/>
              </a:lnSpc>
              <a:spcBef>
                <a:spcPct val="20000"/>
              </a:spcBef>
              <a:buClr>
                <a:schemeClr val="accent2"/>
              </a:buClr>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平均误码率与所选择的测量时间的分布和长短有关。在日常维护测试中，</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规定测试时间为</a:t>
            </a:r>
            <a:r>
              <a:rPr lang="en-US" altLang="zh-CN" sz="2400" dirty="0">
                <a:latin typeface="微软雅黑" panose="020B0503020204020204" pitchFamily="34" charset="-122"/>
                <a:ea typeface="微软雅黑" panose="020B0503020204020204" pitchFamily="34" charset="-122"/>
              </a:rPr>
              <a:t>15min</a:t>
            </a:r>
            <a:endParaRPr lang="zh-CN" altLang="en-US" sz="2400" dirty="0">
              <a:latin typeface="微软雅黑" panose="020B0503020204020204" pitchFamily="34" charset="-122"/>
              <a:ea typeface="微软雅黑" panose="020B0503020204020204" pitchFamily="34" charset="-122"/>
            </a:endParaRPr>
          </a:p>
          <a:p>
            <a:pPr marL="800100" lvl="1" indent="-342900">
              <a:lnSpc>
                <a:spcPts val="4000"/>
              </a:lnSpc>
              <a:buClr>
                <a:schemeClr val="accent2"/>
              </a:buClr>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对于二进制传输而言，因码元与比特等价，所以误码率又称误比特率，但多进制传输时，两者不等</a:t>
            </a:r>
          </a:p>
        </p:txBody>
      </p:sp>
      <p:graphicFrame>
        <p:nvGraphicFramePr>
          <p:cNvPr id="16" name="Object 6">
            <a:extLst>
              <a:ext uri="{FF2B5EF4-FFF2-40B4-BE49-F238E27FC236}">
                <a16:creationId xmlns:a16="http://schemas.microsoft.com/office/drawing/2014/main" id="{0111BE70-B1E8-487A-ACA1-6AC4D1BCEE88}"/>
              </a:ext>
            </a:extLst>
          </p:cNvPr>
          <p:cNvGraphicFramePr>
            <a:graphicFrameLocks noChangeAspect="1"/>
          </p:cNvGraphicFramePr>
          <p:nvPr>
            <p:extLst>
              <p:ext uri="{D42A27DB-BD31-4B8C-83A1-F6EECF244321}">
                <p14:modId xmlns:p14="http://schemas.microsoft.com/office/powerpoint/2010/main" val="3510843066"/>
              </p:ext>
            </p:extLst>
          </p:nvPr>
        </p:nvGraphicFramePr>
        <p:xfrm>
          <a:off x="10291246" y="3649063"/>
          <a:ext cx="1681083" cy="800660"/>
        </p:xfrm>
        <a:graphic>
          <a:graphicData uri="http://schemas.openxmlformats.org/presentationml/2006/ole">
            <mc:AlternateContent xmlns:mc="http://schemas.openxmlformats.org/markup-compatibility/2006">
              <mc:Choice xmlns:v="urn:schemas-microsoft-com:vml" Requires="v">
                <p:oleObj spid="_x0000_s13316" name="公式" r:id="rId5" imgW="495085" imgH="393529" progId="Equation.3">
                  <p:embed/>
                </p:oleObj>
              </mc:Choice>
              <mc:Fallback>
                <p:oleObj name="公式" r:id="rId5" imgW="495085" imgH="393529" progId="Equation.3">
                  <p:embed/>
                  <p:pic>
                    <p:nvPicPr>
                      <p:cNvPr id="43015" name="Object 6">
                        <a:extLst>
                          <a:ext uri="{FF2B5EF4-FFF2-40B4-BE49-F238E27FC236}">
                            <a16:creationId xmlns:a16="http://schemas.microsoft.com/office/drawing/2014/main" id="{C6ABBBEF-5AC8-497D-B5FA-BA9E5E9CE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1246" y="3649063"/>
                        <a:ext cx="1681083" cy="800660"/>
                      </a:xfrm>
                      <a:prstGeom prst="rect">
                        <a:avLst/>
                      </a:prstGeom>
                      <a:noFill/>
                      <a:ln>
                        <a:noFill/>
                      </a:ln>
                    </p:spPr>
                  </p:pic>
                </p:oleObj>
              </mc:Fallback>
            </mc:AlternateContent>
          </a:graphicData>
        </a:graphic>
      </p:graphicFrame>
      <p:sp>
        <p:nvSpPr>
          <p:cNvPr id="17" name="文本框 16">
            <a:extLst>
              <a:ext uri="{FF2B5EF4-FFF2-40B4-BE49-F238E27FC236}">
                <a16:creationId xmlns:a16="http://schemas.microsoft.com/office/drawing/2014/main" id="{377CF625-D039-47DB-921D-18E8ECD3A295}"/>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7973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圆角矩形 1">
            <a:extLst>
              <a:ext uri="{FF2B5EF4-FFF2-40B4-BE49-F238E27FC236}">
                <a16:creationId xmlns:a16="http://schemas.microsoft.com/office/drawing/2014/main" id="{CB8A6B55-C973-4713-A3AF-495FE1B172B5}"/>
              </a:ext>
            </a:extLst>
          </p:cNvPr>
          <p:cNvSpPr/>
          <p:nvPr/>
        </p:nvSpPr>
        <p:spPr>
          <a:xfrm>
            <a:off x="2163877" y="3429000"/>
            <a:ext cx="8177552" cy="3292475"/>
          </a:xfrm>
          <a:prstGeom prst="roundRect">
            <a:avLst>
              <a:gd name="adj" fmla="val 2019"/>
            </a:avLst>
          </a:prstGeom>
          <a:solidFill>
            <a:schemeClr val="bg1"/>
          </a:solidFill>
          <a:ln w="19050">
            <a:solidFill>
              <a:schemeClr val="accent1">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23" name="图片 22">
            <a:extLst>
              <a:ext uri="{FF2B5EF4-FFF2-40B4-BE49-F238E27FC236}">
                <a16:creationId xmlns:a16="http://schemas.microsoft.com/office/drawing/2014/main" id="{563A9030-8B36-4CF6-9272-EB62315DC947}"/>
              </a:ext>
            </a:extLst>
          </p:cNvPr>
          <p:cNvPicPr>
            <a:picLocks noChangeAspect="1"/>
          </p:cNvPicPr>
          <p:nvPr/>
        </p:nvPicPr>
        <p:blipFill>
          <a:blip r:embed="rId2"/>
          <a:stretch>
            <a:fillRect/>
          </a:stretch>
        </p:blipFill>
        <p:spPr>
          <a:xfrm>
            <a:off x="6258234" y="4198040"/>
            <a:ext cx="1331136" cy="612745"/>
          </a:xfrm>
          <a:prstGeom prst="rect">
            <a:avLst/>
          </a:prstGeom>
        </p:spPr>
      </p:pic>
      <p:sp>
        <p:nvSpPr>
          <p:cNvPr id="2" name="标题 1">
            <a:extLst>
              <a:ext uri="{FF2B5EF4-FFF2-40B4-BE49-F238E27FC236}">
                <a16:creationId xmlns:a16="http://schemas.microsoft.com/office/drawing/2014/main" id="{5814C7AB-24CB-4EA2-8A56-940873D15E77}"/>
              </a:ext>
            </a:extLst>
          </p:cNvPr>
          <p:cNvSpPr>
            <a:spLocks noGrp="1"/>
          </p:cNvSpPr>
          <p:nvPr>
            <p:ph type="title"/>
          </p:nvPr>
        </p:nvSpPr>
        <p:spPr/>
        <p:txBody>
          <a:bodyPr vert="horz" lIns="91440" tIns="45720" rIns="91440" bIns="45720" rtlCol="0" anchor="ctr">
            <a:normAutofit/>
          </a:bodyPr>
          <a:lstStyle/>
          <a:p>
            <a:pPr marL="0" indent="0">
              <a:buNone/>
            </a:pPr>
            <a:r>
              <a:rPr lang="zh-CN" altLang="en-US" dirty="0"/>
              <a:t>传输质量</a:t>
            </a:r>
          </a:p>
        </p:txBody>
      </p:sp>
      <p:sp>
        <p:nvSpPr>
          <p:cNvPr id="3" name="内容占位符 2">
            <a:extLst>
              <a:ext uri="{FF2B5EF4-FFF2-40B4-BE49-F238E27FC236}">
                <a16:creationId xmlns:a16="http://schemas.microsoft.com/office/drawing/2014/main" id="{D0DABA86-7361-4514-A550-3F1A6E2B80C0}"/>
              </a:ext>
            </a:extLst>
          </p:cNvPr>
          <p:cNvSpPr>
            <a:spLocks noGrp="1"/>
          </p:cNvSpPr>
          <p:nvPr>
            <p:ph idx="1"/>
          </p:nvPr>
        </p:nvSpPr>
        <p:spPr>
          <a:xfrm>
            <a:off x="664580" y="1418161"/>
            <a:ext cx="10515600" cy="4586694"/>
          </a:xfrm>
        </p:spPr>
        <p:txBody>
          <a:bodyPr/>
          <a:lstStyle/>
          <a:p>
            <a:pPr marL="0" indent="0">
              <a:buNone/>
            </a:pPr>
            <a:r>
              <a:rPr lang="zh-CN" altLang="en-US" dirty="0">
                <a:solidFill>
                  <a:srgbClr val="5B307E"/>
                </a:solidFill>
                <a:latin typeface="微软雅黑" panose="020B0503020204020204" pitchFamily="34" charset="-122"/>
                <a:ea typeface="微软雅黑" panose="020B0503020204020204" pitchFamily="34" charset="-122"/>
              </a:rPr>
              <a:t>举例：</a:t>
            </a:r>
            <a:r>
              <a:rPr lang="en-US" altLang="zh-CN" dirty="0">
                <a:solidFill>
                  <a:srgbClr val="5B307E"/>
                </a:solidFill>
                <a:latin typeface="微软雅黑" panose="020B0503020204020204" pitchFamily="34" charset="-122"/>
                <a:ea typeface="微软雅黑" panose="020B0503020204020204" pitchFamily="34" charset="-122"/>
              </a:rPr>
              <a:t>WIFI</a:t>
            </a:r>
            <a:r>
              <a:rPr lang="zh-CN" altLang="en-US" dirty="0">
                <a:solidFill>
                  <a:srgbClr val="5B307E"/>
                </a:solidFill>
                <a:latin typeface="微软雅黑" panose="020B0503020204020204" pitchFamily="34" charset="-122"/>
                <a:ea typeface="微软雅黑" panose="020B0503020204020204" pitchFamily="34" charset="-122"/>
              </a:rPr>
              <a:t>信号放大器</a:t>
            </a:r>
          </a:p>
        </p:txBody>
      </p:sp>
      <p:sp>
        <p:nvSpPr>
          <p:cNvPr id="4" name="灯片编号占位符 3">
            <a:extLst>
              <a:ext uri="{FF2B5EF4-FFF2-40B4-BE49-F238E27FC236}">
                <a16:creationId xmlns:a16="http://schemas.microsoft.com/office/drawing/2014/main" id="{3414A089-5D52-45DF-B9C1-47471ED1108B}"/>
              </a:ext>
            </a:extLst>
          </p:cNvPr>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sp>
        <p:nvSpPr>
          <p:cNvPr id="8" name="文本框 7">
            <a:extLst>
              <a:ext uri="{FF2B5EF4-FFF2-40B4-BE49-F238E27FC236}">
                <a16:creationId xmlns:a16="http://schemas.microsoft.com/office/drawing/2014/main" id="{A4391CF2-F484-4468-B41F-ADDDEA3952EF}"/>
              </a:ext>
            </a:extLst>
          </p:cNvPr>
          <p:cNvSpPr txBox="1"/>
          <p:nvPr/>
        </p:nvSpPr>
        <p:spPr>
          <a:xfrm>
            <a:off x="894145" y="1971149"/>
            <a:ext cx="10946756" cy="1294072"/>
          </a:xfrm>
          <a:prstGeom prst="rect">
            <a:avLst/>
          </a:prstGeom>
          <a:noFill/>
        </p:spPr>
        <p:txBody>
          <a:bodyPr wrap="square">
            <a:spAutoFit/>
          </a:bodyPr>
          <a:lstStyle/>
          <a:p>
            <a:pPr marL="285750" indent="-285750">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又称无线信号扩展器原理，和两个无线路由器之间的无线桥接类似</a:t>
            </a:r>
            <a:endParaRPr lang="en-US" altLang="zh-CN" sz="2400" dirty="0">
              <a:latin typeface="微软雅黑" panose="020B0503020204020204" pitchFamily="34" charset="-122"/>
              <a:ea typeface="微软雅黑" panose="020B0503020204020204" pitchFamily="34" charset="-122"/>
            </a:endParaRPr>
          </a:p>
          <a:p>
            <a:pPr marL="285750" indent="-285750">
              <a:lnSpc>
                <a:spcPts val="32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信号放大器会通过无线的方式，和原来无线路由器建立连接</a:t>
            </a:r>
            <a:endParaRPr lang="en-US" altLang="zh-CN" sz="2400" dirty="0">
              <a:latin typeface="微软雅黑" panose="020B0503020204020204" pitchFamily="34" charset="-122"/>
              <a:ea typeface="微软雅黑" panose="020B0503020204020204" pitchFamily="34" charset="-122"/>
            </a:endParaRPr>
          </a:p>
          <a:p>
            <a:pPr marL="285750" indent="-285750">
              <a:lnSpc>
                <a:spcPts val="32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信号放大器自身再提供一个无线信号，从而实现扩大无线信号覆盖范围的</a:t>
            </a:r>
          </a:p>
        </p:txBody>
      </p:sp>
      <p:pic>
        <p:nvPicPr>
          <p:cNvPr id="15362" name="Picture 2">
            <a:extLst>
              <a:ext uri="{FF2B5EF4-FFF2-40B4-BE49-F238E27FC236}">
                <a16:creationId xmlns:a16="http://schemas.microsoft.com/office/drawing/2014/main" id="{386CDC49-2EC9-4714-8E1F-A78A8DF37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97" y="3592780"/>
            <a:ext cx="1091999" cy="109199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95389797-2DCB-4F64-99ED-CA59F6CA7914}"/>
              </a:ext>
            </a:extLst>
          </p:cNvPr>
          <p:cNvPicPr>
            <a:picLocks noChangeAspect="1"/>
          </p:cNvPicPr>
          <p:nvPr/>
        </p:nvPicPr>
        <p:blipFill>
          <a:blip r:embed="rId4"/>
          <a:stretch>
            <a:fillRect/>
          </a:stretch>
        </p:blipFill>
        <p:spPr>
          <a:xfrm>
            <a:off x="4781667" y="3592780"/>
            <a:ext cx="792800" cy="2374815"/>
          </a:xfrm>
          <a:prstGeom prst="rect">
            <a:avLst/>
          </a:prstGeom>
        </p:spPr>
      </p:pic>
      <p:pic>
        <p:nvPicPr>
          <p:cNvPr id="12" name="图片 11">
            <a:extLst>
              <a:ext uri="{FF2B5EF4-FFF2-40B4-BE49-F238E27FC236}">
                <a16:creationId xmlns:a16="http://schemas.microsoft.com/office/drawing/2014/main" id="{0DD57FB0-5E3F-4C1A-9305-110ED1C0ADD2}"/>
              </a:ext>
            </a:extLst>
          </p:cNvPr>
          <p:cNvPicPr>
            <a:picLocks noChangeAspect="1"/>
          </p:cNvPicPr>
          <p:nvPr/>
        </p:nvPicPr>
        <p:blipFill>
          <a:blip r:embed="rId5"/>
          <a:stretch>
            <a:fillRect/>
          </a:stretch>
        </p:blipFill>
        <p:spPr>
          <a:xfrm>
            <a:off x="6559639" y="4684779"/>
            <a:ext cx="636186" cy="788349"/>
          </a:xfrm>
          <a:prstGeom prst="rect">
            <a:avLst/>
          </a:prstGeom>
        </p:spPr>
      </p:pic>
      <p:cxnSp>
        <p:nvCxnSpPr>
          <p:cNvPr id="14" name="直接箭头连接符 13">
            <a:extLst>
              <a:ext uri="{FF2B5EF4-FFF2-40B4-BE49-F238E27FC236}">
                <a16:creationId xmlns:a16="http://schemas.microsoft.com/office/drawing/2014/main" id="{AB59238E-F877-47ED-96F4-36B24EAF9CAB}"/>
              </a:ext>
            </a:extLst>
          </p:cNvPr>
          <p:cNvCxnSpPr/>
          <p:nvPr/>
        </p:nvCxnSpPr>
        <p:spPr>
          <a:xfrm>
            <a:off x="4062714" y="3808071"/>
            <a:ext cx="718953" cy="3307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9D551D8-82B7-4BDD-8210-47B614A55DB0}"/>
              </a:ext>
            </a:extLst>
          </p:cNvPr>
          <p:cNvCxnSpPr>
            <a:cxnSpLocks/>
          </p:cNvCxnSpPr>
          <p:nvPr/>
        </p:nvCxnSpPr>
        <p:spPr>
          <a:xfrm>
            <a:off x="5574467" y="4466338"/>
            <a:ext cx="793056" cy="313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533D14C-22DE-4AC8-9462-AAAB53A2FC2A}"/>
              </a:ext>
            </a:extLst>
          </p:cNvPr>
          <p:cNvSpPr txBox="1"/>
          <p:nvPr/>
        </p:nvSpPr>
        <p:spPr>
          <a:xfrm>
            <a:off x="4259484" y="5967595"/>
            <a:ext cx="1836516"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墙体遮挡，</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信号强度减弱</a:t>
            </a:r>
          </a:p>
        </p:txBody>
      </p:sp>
      <p:sp>
        <p:nvSpPr>
          <p:cNvPr id="21" name="文本框 20">
            <a:extLst>
              <a:ext uri="{FF2B5EF4-FFF2-40B4-BE49-F238E27FC236}">
                <a16:creationId xmlns:a16="http://schemas.microsoft.com/office/drawing/2014/main" id="{641A6BA7-4466-4B9D-90D7-729C9FE67AA4}"/>
              </a:ext>
            </a:extLst>
          </p:cNvPr>
          <p:cNvSpPr txBox="1"/>
          <p:nvPr/>
        </p:nvSpPr>
        <p:spPr>
          <a:xfrm>
            <a:off x="2729214" y="4681629"/>
            <a:ext cx="139173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WIFI</a:t>
            </a:r>
            <a:r>
              <a:rPr lang="zh-CN" altLang="en-US" sz="2000" dirty="0">
                <a:latin typeface="微软雅黑" panose="020B0503020204020204" pitchFamily="34" charset="-122"/>
                <a:ea typeface="微软雅黑" panose="020B0503020204020204" pitchFamily="34" charset="-122"/>
              </a:rPr>
              <a:t>设备</a:t>
            </a:r>
          </a:p>
        </p:txBody>
      </p:sp>
      <p:sp>
        <p:nvSpPr>
          <p:cNvPr id="22" name="文本框 21">
            <a:extLst>
              <a:ext uri="{FF2B5EF4-FFF2-40B4-BE49-F238E27FC236}">
                <a16:creationId xmlns:a16="http://schemas.microsoft.com/office/drawing/2014/main" id="{35FFA004-445E-4CB5-815C-8272B2004881}"/>
              </a:ext>
            </a:extLst>
          </p:cNvPr>
          <p:cNvSpPr txBox="1"/>
          <p:nvPr/>
        </p:nvSpPr>
        <p:spPr>
          <a:xfrm>
            <a:off x="6075806" y="5567166"/>
            <a:ext cx="160385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WIFI</a:t>
            </a:r>
            <a:r>
              <a:rPr lang="zh-CN" altLang="en-US" sz="2000" dirty="0">
                <a:latin typeface="微软雅黑" panose="020B0503020204020204" pitchFamily="34" charset="-122"/>
                <a:ea typeface="微软雅黑" panose="020B0503020204020204" pitchFamily="34" charset="-122"/>
              </a:rPr>
              <a:t>放大器</a:t>
            </a:r>
          </a:p>
        </p:txBody>
      </p:sp>
      <p:pic>
        <p:nvPicPr>
          <p:cNvPr id="25" name="图片 24">
            <a:extLst>
              <a:ext uri="{FF2B5EF4-FFF2-40B4-BE49-F238E27FC236}">
                <a16:creationId xmlns:a16="http://schemas.microsoft.com/office/drawing/2014/main" id="{419B4E2A-F97D-41E9-9597-17A2D5986C7C}"/>
              </a:ext>
            </a:extLst>
          </p:cNvPr>
          <p:cNvPicPr>
            <a:picLocks noChangeAspect="1"/>
          </p:cNvPicPr>
          <p:nvPr/>
        </p:nvPicPr>
        <p:blipFill>
          <a:blip r:embed="rId6"/>
          <a:stretch>
            <a:fillRect/>
          </a:stretch>
        </p:blipFill>
        <p:spPr>
          <a:xfrm>
            <a:off x="8191607" y="3900407"/>
            <a:ext cx="870212" cy="870211"/>
          </a:xfrm>
          <a:prstGeom prst="rect">
            <a:avLst/>
          </a:prstGeom>
        </p:spPr>
      </p:pic>
      <p:sp>
        <p:nvSpPr>
          <p:cNvPr id="27" name="文本框 26">
            <a:extLst>
              <a:ext uri="{FF2B5EF4-FFF2-40B4-BE49-F238E27FC236}">
                <a16:creationId xmlns:a16="http://schemas.microsoft.com/office/drawing/2014/main" id="{162E2B53-F2D4-4A23-8351-09768914D23F}"/>
              </a:ext>
            </a:extLst>
          </p:cNvPr>
          <p:cNvSpPr txBox="1"/>
          <p:nvPr/>
        </p:nvSpPr>
        <p:spPr>
          <a:xfrm>
            <a:off x="8136887" y="4810785"/>
            <a:ext cx="2571017"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覆盖满格</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提升接收信噪比</a:t>
            </a:r>
          </a:p>
        </p:txBody>
      </p:sp>
      <p:sp>
        <p:nvSpPr>
          <p:cNvPr id="20" name="文本框 19">
            <a:extLst>
              <a:ext uri="{FF2B5EF4-FFF2-40B4-BE49-F238E27FC236}">
                <a16:creationId xmlns:a16="http://schemas.microsoft.com/office/drawing/2014/main" id="{AC485AC0-CE57-4BF1-AB2B-10893333E121}"/>
              </a:ext>
            </a:extLst>
          </p:cNvPr>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489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
        <p:nvSpPr>
          <p:cNvPr id="5" name="矩形标注 4">
            <a:extLst>
              <a:ext uri="{FF2B5EF4-FFF2-40B4-BE49-F238E27FC236}">
                <a16:creationId xmlns:a16="http://schemas.microsoft.com/office/drawing/2014/main" id="{E68820C5-EAF9-A743-8A01-851180035A1A}"/>
              </a:ext>
            </a:extLst>
          </p:cNvPr>
          <p:cNvSpPr/>
          <p:nvPr/>
        </p:nvSpPr>
        <p:spPr>
          <a:xfrm>
            <a:off x="5713539" y="2657479"/>
            <a:ext cx="3814781" cy="1808746"/>
          </a:xfrm>
          <a:prstGeom prst="wedgeRectCallout">
            <a:avLst>
              <a:gd name="adj1" fmla="val -96430"/>
              <a:gd name="adj2" fmla="val -58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传输介质分类</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导引性介质</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非导引性介质</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6870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B089F6AA-1515-4DEC-BDE4-E658CBDBDBD5}"/>
              </a:ext>
            </a:extLst>
          </p:cNvPr>
          <p:cNvSpPr/>
          <p:nvPr/>
        </p:nvSpPr>
        <p:spPr>
          <a:xfrm>
            <a:off x="6096001" y="2480755"/>
            <a:ext cx="5930348" cy="320614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9EFBC8D1-C65C-4F77-9833-6BF07B681CF6}"/>
              </a:ext>
            </a:extLst>
          </p:cNvPr>
          <p:cNvSpPr>
            <a:spLocks noGrp="1"/>
          </p:cNvSpPr>
          <p:nvPr>
            <p:ph type="title"/>
          </p:nvPr>
        </p:nvSpPr>
        <p:spPr/>
        <p:txBody>
          <a:bodyPr/>
          <a:lstStyle/>
          <a:p>
            <a:r>
              <a:rPr lang="zh-CN" altLang="en-US" sz="4000" dirty="0"/>
              <a:t>传输介质分类</a:t>
            </a:r>
            <a:endParaRPr lang="zh-CN" altLang="en-US" dirty="0"/>
          </a:p>
        </p:txBody>
      </p:sp>
      <p:sp>
        <p:nvSpPr>
          <p:cNvPr id="3" name="内容占位符 2">
            <a:extLst>
              <a:ext uri="{FF2B5EF4-FFF2-40B4-BE49-F238E27FC236}">
                <a16:creationId xmlns:a16="http://schemas.microsoft.com/office/drawing/2014/main" id="{53063E8B-D558-4537-9C27-9A85B094EC41}"/>
              </a:ext>
            </a:extLst>
          </p:cNvPr>
          <p:cNvSpPr>
            <a:spLocks noGrp="1"/>
          </p:cNvSpPr>
          <p:nvPr>
            <p:ph idx="1"/>
          </p:nvPr>
        </p:nvSpPr>
        <p:spPr>
          <a:xfrm>
            <a:off x="592492" y="1454749"/>
            <a:ext cx="5396020" cy="4614634"/>
          </a:xfrm>
        </p:spPr>
        <p:txBody>
          <a:bodyPr>
            <a:normAutofit/>
          </a:bodyPr>
          <a:lstStyle/>
          <a:p>
            <a:pPr marL="0" indent="0" algn="just">
              <a:buClr>
                <a:schemeClr val="tx1"/>
              </a:buClr>
              <a:buNone/>
            </a:pPr>
            <a:r>
              <a:rPr lang="zh-CN" altLang="en-US" sz="2400" dirty="0">
                <a:solidFill>
                  <a:srgbClr val="C00000"/>
                </a:solidFill>
                <a:latin typeface="微软雅黑" panose="020B0503020204020204" pitchFamily="34" charset="-122"/>
                <a:ea typeface="微软雅黑" panose="020B0503020204020204" pitchFamily="34" charset="-122"/>
              </a:rPr>
              <a:t>传输介质</a:t>
            </a:r>
            <a:r>
              <a:rPr lang="zh-CN" altLang="en-US" sz="2400" dirty="0">
                <a:latin typeface="微软雅黑" panose="020B0503020204020204" pitchFamily="34" charset="-122"/>
                <a:ea typeface="微软雅黑" panose="020B0503020204020204" pitchFamily="34" charset="-122"/>
              </a:rPr>
              <a:t>是指发送器与接收器之间的物理通路可分两大类：</a:t>
            </a:r>
            <a:endParaRPr lang="en-US" altLang="zh-CN" sz="2400" dirty="0">
              <a:solidFill>
                <a:srgbClr val="C00000"/>
              </a:solidFill>
              <a:latin typeface="微软雅黑" panose="020B0503020204020204" pitchFamily="34" charset="-122"/>
              <a:ea typeface="微软雅黑" panose="020B0503020204020204" pitchFamily="34" charset="-122"/>
            </a:endParaRPr>
          </a:p>
          <a:p>
            <a:pPr marL="360000" indent="-360000"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导引型传输介质   </a:t>
            </a:r>
            <a:r>
              <a:rPr lang="zh-CN" altLang="en-US" sz="2400" dirty="0">
                <a:latin typeface="微软雅黑" panose="020B0503020204020204" pitchFamily="34" charset="-122"/>
                <a:ea typeface="微软雅黑" panose="020B0503020204020204" pitchFamily="34" charset="-122"/>
              </a:rPr>
              <a:t>指电磁波被导向沿着某一媒体传播，包括</a:t>
            </a:r>
            <a:endParaRPr lang="en-US" altLang="zh-CN" sz="2400" dirty="0">
              <a:latin typeface="微软雅黑" panose="020B0503020204020204" pitchFamily="34" charset="-122"/>
              <a:ea typeface="微软雅黑" panose="020B0503020204020204" pitchFamily="34" charset="-122"/>
            </a:endParaRPr>
          </a:p>
          <a:p>
            <a:pPr marL="817200" lvl="1" indent="-360000" algn="just">
              <a:buClr>
                <a:schemeClr val="tx1"/>
              </a:buClr>
            </a:pPr>
            <a:r>
              <a:rPr lang="zh-CN" altLang="en-US" sz="2000" dirty="0">
                <a:latin typeface="微软雅黑" panose="020B0503020204020204" pitchFamily="34" charset="-122"/>
                <a:ea typeface="微软雅黑" panose="020B0503020204020204" pitchFamily="34" charset="-122"/>
              </a:rPr>
              <a:t>双绞线、同轴电缆、电力线和光纤等</a:t>
            </a:r>
            <a:endParaRPr lang="en-US" altLang="zh-CN" sz="2000" dirty="0">
              <a:latin typeface="微软雅黑" panose="020B0503020204020204" pitchFamily="34" charset="-122"/>
              <a:ea typeface="微软雅黑" panose="020B0503020204020204" pitchFamily="34" charset="-122"/>
            </a:endParaRPr>
          </a:p>
          <a:p>
            <a:pPr marL="360000" indent="-360000"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非导引型传输介质 </a:t>
            </a:r>
            <a:r>
              <a:rPr lang="zh-CN" altLang="en-US" sz="2400" dirty="0">
                <a:latin typeface="微软雅黑" panose="020B0503020204020204" pitchFamily="34" charset="-122"/>
                <a:ea typeface="微软雅黑" panose="020B0503020204020204" pitchFamily="34" charset="-122"/>
              </a:rPr>
              <a:t>指电磁波在大气层、外层空间或海洋中进行的无线传播，包括</a:t>
            </a:r>
            <a:endParaRPr lang="en-US" altLang="zh-CN" sz="2400" dirty="0">
              <a:latin typeface="微软雅黑" panose="020B0503020204020204" pitchFamily="34" charset="-122"/>
              <a:ea typeface="微软雅黑" panose="020B0503020204020204" pitchFamily="34" charset="-122"/>
            </a:endParaRPr>
          </a:p>
          <a:p>
            <a:pPr marL="817200" lvl="1" indent="-360000" algn="just">
              <a:buClr>
                <a:schemeClr val="tx1"/>
              </a:buClr>
            </a:pPr>
            <a:r>
              <a:rPr lang="zh-CN" altLang="en-US" sz="2000" dirty="0">
                <a:latin typeface="微软雅黑" panose="020B0503020204020204" pitchFamily="34" charset="-122"/>
                <a:ea typeface="微软雅黑" panose="020B0503020204020204" pitchFamily="34" charset="-122"/>
              </a:rPr>
              <a:t>短波传输、地面微波</a:t>
            </a:r>
            <a:endParaRPr lang="en-US" altLang="zh-CN" sz="2000" dirty="0">
              <a:latin typeface="微软雅黑" panose="020B0503020204020204" pitchFamily="34" charset="-122"/>
              <a:ea typeface="微软雅黑" panose="020B0503020204020204" pitchFamily="34" charset="-122"/>
            </a:endParaRPr>
          </a:p>
          <a:p>
            <a:pPr marL="817200" lvl="1" indent="-360000" algn="just">
              <a:buClr>
                <a:schemeClr val="tx1"/>
              </a:buClr>
            </a:pPr>
            <a:r>
              <a:rPr lang="zh-CN" altLang="en-US" sz="2000" dirty="0">
                <a:latin typeface="微软雅黑" panose="020B0503020204020204" pitchFamily="34" charset="-122"/>
                <a:ea typeface="微软雅黑" panose="020B0503020204020204" pitchFamily="34" charset="-122"/>
              </a:rPr>
              <a:t>卫星微波、光波传输等</a:t>
            </a:r>
          </a:p>
          <a:p>
            <a:pPr algn="just"/>
            <a:endParaRPr lang="zh-CN" altLang="en-US" sz="24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1284512-B950-481B-ADB2-22F8D20B02A6}"/>
              </a:ext>
            </a:extLst>
          </p:cNvPr>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pic>
        <p:nvPicPr>
          <p:cNvPr id="7" name="图片 6"/>
          <p:cNvPicPr>
            <a:picLocks noChangeAspect="1"/>
          </p:cNvPicPr>
          <p:nvPr/>
        </p:nvPicPr>
        <p:blipFill>
          <a:blip r:embed="rId3"/>
          <a:stretch>
            <a:fillRect/>
          </a:stretch>
        </p:blipFill>
        <p:spPr>
          <a:xfrm>
            <a:off x="6367470" y="2527508"/>
            <a:ext cx="5531162" cy="1369099"/>
          </a:xfrm>
          <a:prstGeom prst="rect">
            <a:avLst/>
          </a:prstGeom>
        </p:spPr>
      </p:pic>
      <p:pic>
        <p:nvPicPr>
          <p:cNvPr id="8" name="图片 7"/>
          <p:cNvPicPr>
            <a:picLocks noChangeAspect="1"/>
          </p:cNvPicPr>
          <p:nvPr/>
        </p:nvPicPr>
        <p:blipFill>
          <a:blip r:embed="rId4"/>
          <a:stretch>
            <a:fillRect/>
          </a:stretch>
        </p:blipFill>
        <p:spPr>
          <a:xfrm>
            <a:off x="6192278" y="4096641"/>
            <a:ext cx="5706354" cy="1369099"/>
          </a:xfrm>
          <a:prstGeom prst="rect">
            <a:avLst/>
          </a:prstGeom>
        </p:spPr>
      </p:pic>
      <p:sp>
        <p:nvSpPr>
          <p:cNvPr id="9" name="内容占位符 2">
            <a:extLst>
              <a:ext uri="{FF2B5EF4-FFF2-40B4-BE49-F238E27FC236}">
                <a16:creationId xmlns:a16="http://schemas.microsoft.com/office/drawing/2014/main" id="{53063E8B-D558-4537-9C27-9A85B094EC41}"/>
              </a:ext>
            </a:extLst>
          </p:cNvPr>
          <p:cNvSpPr txBox="1">
            <a:spLocks/>
          </p:cNvSpPr>
          <p:nvPr/>
        </p:nvSpPr>
        <p:spPr>
          <a:xfrm>
            <a:off x="527420" y="1454748"/>
            <a:ext cx="11368244" cy="11213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Clr>
                <a:schemeClr val="tx1"/>
              </a:buClr>
              <a:buFont typeface="Wingdings" pitchFamily="2" charset="2"/>
              <a:buNone/>
            </a:pP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8E3D66D-FB01-4831-A48B-0B8B410A0A65}"/>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36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linds(horizontal)">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D16C5A55-3AB2-41CB-BBE4-1305DDAF984E}"/>
              </a:ext>
            </a:extLst>
          </p:cNvPr>
          <p:cNvSpPr/>
          <p:nvPr/>
        </p:nvSpPr>
        <p:spPr>
          <a:xfrm>
            <a:off x="666180" y="4311489"/>
            <a:ext cx="10280116" cy="204486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74AA8E7-B84F-4775-B000-115C80C69136}"/>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C40C31AA-DEA0-43D7-B9AF-15CAAEF190FF}"/>
              </a:ext>
            </a:extLst>
          </p:cNvPr>
          <p:cNvSpPr>
            <a:spLocks noGrp="1"/>
          </p:cNvSpPr>
          <p:nvPr>
            <p:ph idx="1"/>
          </p:nvPr>
        </p:nvSpPr>
        <p:spPr>
          <a:xfrm>
            <a:off x="635415" y="1321899"/>
            <a:ext cx="10515600" cy="4586694"/>
          </a:xfrm>
        </p:spPr>
        <p:txBody>
          <a:bodyPr>
            <a:normAutofit/>
          </a:bodyPr>
          <a:lstStyle/>
          <a:p>
            <a:pPr marL="0" indent="0" algn="just">
              <a:buNone/>
            </a:pP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双绞线</a:t>
            </a:r>
            <a:endParaRPr lang="en-US" altLang="zh-CN" dirty="0">
              <a:solidFill>
                <a:srgbClr val="C00000"/>
              </a:solidFill>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具有绝</a:t>
            </a:r>
            <a:r>
              <a:rPr lang="zh-CN" altLang="zh-CN" dirty="0">
                <a:latin typeface="Times New Roman" panose="02020603050405020304" pitchFamily="18" charset="0"/>
                <a:ea typeface="微软雅黑" panose="020B0503020204020204" pitchFamily="34" charset="-122"/>
              </a:rPr>
              <a:t>缘保护层</a:t>
            </a:r>
            <a:r>
              <a:rPr lang="zh-CN" altLang="en-US" dirty="0">
                <a:latin typeface="Times New Roman" panose="02020603050405020304" pitchFamily="18" charset="0"/>
                <a:ea typeface="微软雅黑" panose="020B0503020204020204" pitchFamily="34" charset="-122"/>
              </a:rPr>
              <a:t>的两根铜导线按一定密度绞缠在一起形成的线对</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通常多根双绞线再绞合成电缆状</a:t>
            </a:r>
            <a:endParaRPr lang="en-US" altLang="zh-CN" dirty="0">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影响双绞线的特性阻抗、衰减和近端串扰的因素</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绞合密度、扭绞方向和绝</a:t>
            </a:r>
            <a:r>
              <a:rPr lang="zh-CN" altLang="zh-CN" dirty="0">
                <a:latin typeface="Times New Roman" panose="02020603050405020304" pitchFamily="18" charset="0"/>
                <a:ea typeface="微软雅黑" panose="020B0503020204020204" pitchFamily="34" charset="-122"/>
              </a:rPr>
              <a:t>缘</a:t>
            </a:r>
            <a:r>
              <a:rPr lang="zh-CN" altLang="en-US" dirty="0">
                <a:latin typeface="Times New Roman" panose="02020603050405020304" pitchFamily="18" charset="0"/>
                <a:ea typeface="微软雅黑" panose="020B0503020204020204" pitchFamily="34" charset="-122"/>
              </a:rPr>
              <a:t>材料等</a:t>
            </a:r>
            <a:endParaRPr lang="en-US" altLang="zh-CN" dirty="0">
              <a:latin typeface="Times New Roman" panose="02020603050405020304" pitchFamily="18" charset="0"/>
              <a:ea typeface="微软雅黑" panose="020B0503020204020204" pitchFamily="34" charset="-122"/>
            </a:endParaRPr>
          </a:p>
          <a:p>
            <a:pPr algn="just"/>
            <a:r>
              <a:rPr lang="zh-CN" altLang="en-US" dirty="0">
                <a:solidFill>
                  <a:prstClr val="black"/>
                </a:solidFill>
                <a:latin typeface="Times New Roman" panose="02020603050405020304" pitchFamily="18" charset="0"/>
                <a:ea typeface="微软雅黑" panose="020B0503020204020204" pitchFamily="34" charset="-122"/>
              </a:rPr>
              <a:t>适用于模拟传输或数据传输，通信距离一般为几到几十公里</a:t>
            </a:r>
            <a:endParaRPr lang="en-US" altLang="zh-CN" dirty="0">
              <a:solidFill>
                <a:prstClr val="black"/>
              </a:solidFill>
              <a:latin typeface="Times New Roman" panose="02020603050405020304" pitchFamily="18" charset="0"/>
              <a:ea typeface="微软雅黑" panose="020B0503020204020204" pitchFamily="34" charset="-122"/>
            </a:endParaRPr>
          </a:p>
          <a:p>
            <a:pPr algn="just"/>
            <a:endParaRPr lang="en-US" altLang="zh-CN" dirty="0">
              <a:latin typeface="Times New Roman" panose="02020603050405020304" pitchFamily="18" charset="0"/>
              <a:ea typeface="微软雅黑" panose="020B0503020204020204" pitchFamily="34" charset="-122"/>
            </a:endParaRPr>
          </a:p>
        </p:txBody>
      </p:sp>
      <p:sp>
        <p:nvSpPr>
          <p:cNvPr id="4" name="灯片编号占位符 3">
            <a:extLst>
              <a:ext uri="{FF2B5EF4-FFF2-40B4-BE49-F238E27FC236}">
                <a16:creationId xmlns:a16="http://schemas.microsoft.com/office/drawing/2014/main" id="{2A3C634B-F205-4C88-874B-D3B4B195A394}"/>
              </a:ext>
            </a:extLst>
          </p:cNvPr>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pic>
        <p:nvPicPr>
          <p:cNvPr id="5" name="图片 4"/>
          <p:cNvPicPr>
            <a:picLocks noChangeAspect="1"/>
          </p:cNvPicPr>
          <p:nvPr/>
        </p:nvPicPr>
        <p:blipFill>
          <a:blip r:embed="rId3"/>
          <a:stretch>
            <a:fillRect/>
          </a:stretch>
        </p:blipFill>
        <p:spPr>
          <a:xfrm>
            <a:off x="5083308" y="4545008"/>
            <a:ext cx="2343431" cy="1546148"/>
          </a:xfrm>
          <a:prstGeom prst="rect">
            <a:avLst/>
          </a:prstGeom>
        </p:spPr>
      </p:pic>
      <p:pic>
        <p:nvPicPr>
          <p:cNvPr id="7" name="图片 6"/>
          <p:cNvPicPr>
            <a:picLocks noChangeAspect="1"/>
          </p:cNvPicPr>
          <p:nvPr/>
        </p:nvPicPr>
        <p:blipFill>
          <a:blip r:embed="rId4"/>
          <a:stretch>
            <a:fillRect/>
          </a:stretch>
        </p:blipFill>
        <p:spPr>
          <a:xfrm>
            <a:off x="7701295" y="4330883"/>
            <a:ext cx="3061699" cy="1795292"/>
          </a:xfrm>
          <a:prstGeom prst="rect">
            <a:avLst/>
          </a:prstGeom>
        </p:spPr>
      </p:pic>
      <p:pic>
        <p:nvPicPr>
          <p:cNvPr id="9" name="图片 8"/>
          <p:cNvPicPr>
            <a:picLocks noChangeAspect="1"/>
          </p:cNvPicPr>
          <p:nvPr/>
        </p:nvPicPr>
        <p:blipFill>
          <a:blip r:embed="rId5"/>
          <a:stretch>
            <a:fillRect/>
          </a:stretch>
        </p:blipFill>
        <p:spPr>
          <a:xfrm>
            <a:off x="878992" y="4653476"/>
            <a:ext cx="3929760" cy="1363908"/>
          </a:xfrm>
          <a:prstGeom prst="rect">
            <a:avLst/>
          </a:prstGeom>
        </p:spPr>
      </p:pic>
      <p:sp>
        <p:nvSpPr>
          <p:cNvPr id="12" name="文本框 11">
            <a:extLst>
              <a:ext uri="{FF2B5EF4-FFF2-40B4-BE49-F238E27FC236}">
                <a16:creationId xmlns:a16="http://schemas.microsoft.com/office/drawing/2014/main" id="{DFAABC33-E313-46D5-8DE2-8B53F7923579}"/>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140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A2E33BA-D8E7-4E05-B778-70BA488A3EC2}"/>
              </a:ext>
            </a:extLst>
          </p:cNvPr>
          <p:cNvSpPr/>
          <p:nvPr/>
        </p:nvSpPr>
        <p:spPr>
          <a:xfrm>
            <a:off x="4685016" y="1384301"/>
            <a:ext cx="7317974" cy="5014167"/>
          </a:xfrm>
          <a:prstGeom prst="roundRect">
            <a:avLst>
              <a:gd name="adj" fmla="val 5663"/>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3B348C7-9F51-4B4A-8937-80AA4FED5EAA}"/>
              </a:ext>
            </a:extLst>
          </p:cNvPr>
          <p:cNvSpPr>
            <a:spLocks noGrp="1"/>
          </p:cNvSpPr>
          <p:nvPr>
            <p:ph type="title"/>
          </p:nvPr>
        </p:nvSpPr>
        <p:spPr>
          <a:xfrm>
            <a:off x="1307508" y="376012"/>
            <a:ext cx="8220812" cy="879086"/>
          </a:xfrm>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0609C880-D884-41B7-A86F-0A769872DD1D}"/>
              </a:ext>
            </a:extLst>
          </p:cNvPr>
          <p:cNvSpPr>
            <a:spLocks noGrp="1"/>
          </p:cNvSpPr>
          <p:nvPr>
            <p:ph idx="1"/>
          </p:nvPr>
        </p:nvSpPr>
        <p:spPr>
          <a:xfrm>
            <a:off x="838200" y="1510759"/>
            <a:ext cx="10515600" cy="487884"/>
          </a:xfrm>
        </p:spPr>
        <p:txBody>
          <a:bodyPr>
            <a:normAutofit lnSpcReduction="10000"/>
          </a:bodyPr>
          <a:lstStyle/>
          <a:p>
            <a:pPr marL="0" indent="0">
              <a:buNone/>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双绞</a:t>
            </a:r>
            <a:r>
              <a:rPr lang="zh-CN" altLang="en-US" b="1" dirty="0">
                <a:solidFill>
                  <a:srgbClr val="002060"/>
                </a:solidFill>
                <a:latin typeface="微软雅黑" panose="020B0503020204020204" pitchFamily="34" charset="-122"/>
                <a:ea typeface="微软雅黑" panose="020B0503020204020204" pitchFamily="34" charset="-122"/>
              </a:rPr>
              <a:t>线</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的种类：</a:t>
            </a:r>
          </a:p>
          <a:p>
            <a:endParaRPr lang="zh-CN" altLang="en-US" dirty="0"/>
          </a:p>
        </p:txBody>
      </p:sp>
      <p:sp>
        <p:nvSpPr>
          <p:cNvPr id="4" name="灯片编号占位符 3">
            <a:extLst>
              <a:ext uri="{FF2B5EF4-FFF2-40B4-BE49-F238E27FC236}">
                <a16:creationId xmlns:a16="http://schemas.microsoft.com/office/drawing/2014/main" id="{05FCBEB8-CE08-4FCB-A50A-869EE40A6CA6}"/>
              </a:ext>
            </a:extLst>
          </p:cNvPr>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sp>
        <p:nvSpPr>
          <p:cNvPr id="7"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9077865" y="5752138"/>
            <a:ext cx="234641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2"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5082607" y="3095082"/>
            <a:ext cx="272193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UTP</a:t>
            </a:r>
            <a:r>
              <a:rPr lang="zh-CN" altLang="en-US" sz="2400" dirty="0">
                <a:solidFill>
                  <a:srgbClr val="C00000"/>
                </a:solidFill>
                <a:latin typeface="Arial" panose="020B0604020202020204" pitchFamily="34" charset="0"/>
                <a:ea typeface="黑体" panose="02010609060101010101" pitchFamily="49" charset="-122"/>
              </a:rPr>
              <a:t>无屏蔽双绞线</a:t>
            </a:r>
          </a:p>
        </p:txBody>
      </p:sp>
      <p:sp>
        <p:nvSpPr>
          <p:cNvPr id="13"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9084991" y="3136342"/>
            <a:ext cx="2411796"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FTP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4"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5082607" y="5752138"/>
            <a:ext cx="3416549" cy="57458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SFTP</a:t>
            </a:r>
            <a:r>
              <a:rPr lang="zh-CN" altLang="en-US" sz="2400" dirty="0">
                <a:solidFill>
                  <a:srgbClr val="C00000"/>
                </a:solidFill>
                <a:latin typeface="Arial" panose="020B0604020202020204" pitchFamily="34" charset="0"/>
                <a:ea typeface="黑体" panose="02010609060101010101" pitchFamily="49" charset="-122"/>
              </a:rPr>
              <a:t>屏蔽金属箔双绞线</a:t>
            </a:r>
            <a:endParaRPr lang="en-US" altLang="zh-CN" sz="2400" dirty="0">
              <a:solidFill>
                <a:srgbClr val="C00000"/>
              </a:solidFill>
              <a:latin typeface="Arial" panose="020B0604020202020204" pitchFamily="34" charset="0"/>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1811043" y="2642787"/>
            <a:ext cx="825377" cy="1602674"/>
          </a:xfrm>
          <a:prstGeom prst="rect">
            <a:avLst/>
          </a:prstGeom>
        </p:spPr>
      </p:pic>
      <p:pic>
        <p:nvPicPr>
          <p:cNvPr id="9" name="图片 8"/>
          <p:cNvPicPr>
            <a:picLocks noChangeAspect="1"/>
          </p:cNvPicPr>
          <p:nvPr/>
        </p:nvPicPr>
        <p:blipFill>
          <a:blip r:embed="rId4"/>
          <a:stretch>
            <a:fillRect/>
          </a:stretch>
        </p:blipFill>
        <p:spPr>
          <a:xfrm>
            <a:off x="5082607" y="1537829"/>
            <a:ext cx="3003153" cy="1760175"/>
          </a:xfrm>
          <a:prstGeom prst="rect">
            <a:avLst/>
          </a:prstGeom>
        </p:spPr>
      </p:pic>
      <p:pic>
        <p:nvPicPr>
          <p:cNvPr id="11" name="图片 10"/>
          <p:cNvPicPr>
            <a:picLocks noChangeAspect="1"/>
          </p:cNvPicPr>
          <p:nvPr/>
        </p:nvPicPr>
        <p:blipFill>
          <a:blip r:embed="rId5"/>
          <a:stretch>
            <a:fillRect/>
          </a:stretch>
        </p:blipFill>
        <p:spPr>
          <a:xfrm>
            <a:off x="8377261" y="1510759"/>
            <a:ext cx="3512896" cy="1787245"/>
          </a:xfrm>
          <a:prstGeom prst="rect">
            <a:avLst/>
          </a:prstGeom>
        </p:spPr>
      </p:pic>
      <p:pic>
        <p:nvPicPr>
          <p:cNvPr id="15" name="图片 14"/>
          <p:cNvPicPr>
            <a:picLocks noChangeAspect="1"/>
          </p:cNvPicPr>
          <p:nvPr/>
        </p:nvPicPr>
        <p:blipFill>
          <a:blip r:embed="rId6"/>
          <a:stretch>
            <a:fillRect/>
          </a:stretch>
        </p:blipFill>
        <p:spPr>
          <a:xfrm>
            <a:off x="4936902" y="3752644"/>
            <a:ext cx="3270753" cy="2117613"/>
          </a:xfrm>
          <a:prstGeom prst="rect">
            <a:avLst/>
          </a:prstGeom>
        </p:spPr>
      </p:pic>
      <p:pic>
        <p:nvPicPr>
          <p:cNvPr id="16" name="图片 15"/>
          <p:cNvPicPr>
            <a:picLocks noChangeAspect="1"/>
          </p:cNvPicPr>
          <p:nvPr/>
        </p:nvPicPr>
        <p:blipFill>
          <a:blip r:embed="rId7"/>
          <a:stretch>
            <a:fillRect/>
          </a:stretch>
        </p:blipFill>
        <p:spPr>
          <a:xfrm>
            <a:off x="8371540" y="3870325"/>
            <a:ext cx="3536705" cy="1988199"/>
          </a:xfrm>
          <a:prstGeom prst="rect">
            <a:avLst/>
          </a:prstGeom>
        </p:spPr>
      </p:pic>
      <p:sp>
        <p:nvSpPr>
          <p:cNvPr id="17"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470548" y="3033964"/>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1</a:t>
            </a:r>
            <a:r>
              <a:rPr lang="zh-CN" altLang="en-US" sz="2000" dirty="0">
                <a:latin typeface="Arial" panose="020B0604020202020204" pitchFamily="34" charset="0"/>
                <a:ea typeface="黑体" panose="02010609060101010101" pitchFamily="49" charset="-122"/>
              </a:rPr>
              <a:t>针</a:t>
            </a:r>
          </a:p>
        </p:txBody>
      </p:sp>
      <p:sp>
        <p:nvSpPr>
          <p:cNvPr id="18"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990600" y="2025788"/>
            <a:ext cx="2871303"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RJ45</a:t>
            </a:r>
            <a:r>
              <a:rPr lang="zh-CN" altLang="en-US" sz="2400" dirty="0">
                <a:solidFill>
                  <a:srgbClr val="C00000"/>
                </a:solidFill>
                <a:latin typeface="Arial" panose="020B0604020202020204" pitchFamily="34" charset="0"/>
                <a:ea typeface="黑体" panose="02010609060101010101" pitchFamily="49" charset="-122"/>
              </a:rPr>
              <a:t>（网线水晶头）</a:t>
            </a:r>
          </a:p>
        </p:txBody>
      </p:sp>
      <p:cxnSp>
        <p:nvCxnSpPr>
          <p:cNvPr id="20" name="直接连接符 19"/>
          <p:cNvCxnSpPr>
            <a:stCxn id="17" idx="3"/>
          </p:cNvCxnSpPr>
          <p:nvPr/>
        </p:nvCxnSpPr>
        <p:spPr>
          <a:xfrm flipV="1">
            <a:off x="1168948" y="2928137"/>
            <a:ext cx="680398" cy="352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3526638" y="3064786"/>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8</a:t>
            </a:r>
            <a:r>
              <a:rPr lang="zh-CN" altLang="en-US" sz="2000" dirty="0">
                <a:latin typeface="Arial" panose="020B0604020202020204" pitchFamily="34" charset="0"/>
                <a:ea typeface="黑体" panose="02010609060101010101" pitchFamily="49" charset="-122"/>
              </a:rPr>
              <a:t>针</a:t>
            </a:r>
          </a:p>
        </p:txBody>
      </p:sp>
      <p:cxnSp>
        <p:nvCxnSpPr>
          <p:cNvPr id="22" name="直接连接符 21"/>
          <p:cNvCxnSpPr/>
          <p:nvPr/>
        </p:nvCxnSpPr>
        <p:spPr>
          <a:xfrm>
            <a:off x="2638781" y="2953043"/>
            <a:ext cx="766385" cy="242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8"/>
          <a:stretch>
            <a:fillRect/>
          </a:stretch>
        </p:blipFill>
        <p:spPr>
          <a:xfrm>
            <a:off x="689598" y="4261628"/>
            <a:ext cx="3337132" cy="2220360"/>
          </a:xfrm>
          <a:prstGeom prst="rect">
            <a:avLst/>
          </a:prstGeom>
        </p:spPr>
      </p:pic>
      <p:sp>
        <p:nvSpPr>
          <p:cNvPr id="25" name="文本框 24">
            <a:extLst>
              <a:ext uri="{FF2B5EF4-FFF2-40B4-BE49-F238E27FC236}">
                <a16:creationId xmlns:a16="http://schemas.microsoft.com/office/drawing/2014/main" id="{57655554-ACC8-4E1A-80DC-852977CD0F2B}"/>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04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7" grpId="0"/>
      <p:bldP spid="18"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本章目标</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838200" y="1769656"/>
            <a:ext cx="10515600" cy="3170834"/>
          </a:xfrm>
        </p:spPr>
        <p:txBody>
          <a:bodyPr>
            <a:normAutofit/>
          </a:bodyPr>
          <a:lstStyle/>
          <a:p>
            <a:r>
              <a:rPr lang="zh-CN" altLang="en-US" dirty="0"/>
              <a:t>理解物理层基本概念、功能和基本特性</a:t>
            </a:r>
            <a:endParaRPr lang="en-US" altLang="zh-CN" dirty="0"/>
          </a:p>
          <a:p>
            <a:r>
              <a:rPr lang="zh-CN" altLang="en-US" dirty="0"/>
              <a:t>掌握数据通信的基本术语、不同传输方式的特点和传输性能的刻画与度量</a:t>
            </a:r>
            <a:endParaRPr lang="en-US" altLang="zh-CN" dirty="0"/>
          </a:p>
          <a:p>
            <a:r>
              <a:rPr lang="zh-CN" altLang="en-US" dirty="0"/>
              <a:t>理解不同传输介质的特点</a:t>
            </a:r>
            <a:endParaRPr lang="en-US" altLang="zh-CN" dirty="0"/>
          </a:p>
          <a:p>
            <a:r>
              <a:rPr lang="zh-CN" altLang="en-US" dirty="0"/>
              <a:t>理解无线与卫星通信的特点和属性</a:t>
            </a:r>
            <a:endParaRPr lang="en-US" altLang="zh-CN" dirty="0"/>
          </a:p>
          <a:p>
            <a:r>
              <a:rPr lang="zh-CN" altLang="en-US" dirty="0"/>
              <a:t>掌握不同多路复用技术的基本原理和特点</a:t>
            </a: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Tree>
    <p:extLst>
      <p:ext uri="{BB962C8B-B14F-4D97-AF65-F5344CB8AC3E}">
        <p14:creationId xmlns:p14="http://schemas.microsoft.com/office/powerpoint/2010/main" val="1917949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8715213" y="3530600"/>
            <a:ext cx="3200400" cy="3190875"/>
          </a:xfrm>
          <a:prstGeom prst="rect">
            <a:avLst/>
          </a:prstGeom>
        </p:spPr>
      </p:pic>
      <p:sp>
        <p:nvSpPr>
          <p:cNvPr id="2" name="标题 1">
            <a:extLst>
              <a:ext uri="{FF2B5EF4-FFF2-40B4-BE49-F238E27FC236}">
                <a16:creationId xmlns:a16="http://schemas.microsoft.com/office/drawing/2014/main" id="{1103C2F1-2B9D-440A-914E-7406860BB92C}"/>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8C7F6846-7D37-459F-8595-EC667C4C058A}"/>
              </a:ext>
            </a:extLst>
          </p:cNvPr>
          <p:cNvSpPr>
            <a:spLocks noGrp="1"/>
          </p:cNvSpPr>
          <p:nvPr>
            <p:ph idx="1"/>
          </p:nvPr>
        </p:nvSpPr>
        <p:spPr>
          <a:xfrm>
            <a:off x="838200" y="1418292"/>
            <a:ext cx="10515600" cy="678865"/>
          </a:xfrm>
        </p:spPr>
        <p:txBody>
          <a:bodyPr/>
          <a:lstStyle/>
          <a:p>
            <a:pPr marL="0" indent="0" algn="just">
              <a:buNone/>
            </a:pPr>
            <a:r>
              <a:rPr lang="zh-CN" altLang="en-US" dirty="0"/>
              <a:t>常用的绞合线的典型应用</a:t>
            </a:r>
            <a:endParaRPr lang="en-US" altLang="zh-CN" dirty="0"/>
          </a:p>
          <a:p>
            <a:pPr marL="0" indent="0" algn="just">
              <a:buNone/>
            </a:pPr>
            <a:endParaRPr lang="zh-CN" altLang="en-US" dirty="0">
              <a:solidFill>
                <a:srgbClr val="5B307E"/>
              </a:solidFill>
            </a:endParaRPr>
          </a:p>
        </p:txBody>
      </p:sp>
      <p:sp>
        <p:nvSpPr>
          <p:cNvPr id="4" name="灯片编号占位符 3">
            <a:extLst>
              <a:ext uri="{FF2B5EF4-FFF2-40B4-BE49-F238E27FC236}">
                <a16:creationId xmlns:a16="http://schemas.microsoft.com/office/drawing/2014/main" id="{334C68F2-A92F-43A7-9D38-D0A8B64ACEA3}"/>
              </a:ext>
            </a:extLst>
          </p:cNvPr>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pic>
        <p:nvPicPr>
          <p:cNvPr id="6" name="图片 5">
            <a:extLst>
              <a:ext uri="{FF2B5EF4-FFF2-40B4-BE49-F238E27FC236}">
                <a16:creationId xmlns:a16="http://schemas.microsoft.com/office/drawing/2014/main" id="{E8518212-7FDC-4DB6-A148-9FE61F4B08AF}"/>
              </a:ext>
            </a:extLst>
          </p:cNvPr>
          <p:cNvPicPr>
            <a:picLocks noChangeAspect="1"/>
          </p:cNvPicPr>
          <p:nvPr/>
        </p:nvPicPr>
        <p:blipFill>
          <a:blip r:embed="rId3"/>
          <a:stretch>
            <a:fillRect/>
          </a:stretch>
        </p:blipFill>
        <p:spPr>
          <a:xfrm>
            <a:off x="985977" y="2011471"/>
            <a:ext cx="7032937" cy="3276146"/>
          </a:xfrm>
          <a:prstGeom prst="rect">
            <a:avLst/>
          </a:prstGeom>
          <a:effectLst/>
        </p:spPr>
      </p:pic>
      <p:sp>
        <p:nvSpPr>
          <p:cNvPr id="5" name="矩形 4"/>
          <p:cNvSpPr/>
          <p:nvPr/>
        </p:nvSpPr>
        <p:spPr>
          <a:xfrm>
            <a:off x="838200" y="5326373"/>
            <a:ext cx="7772400" cy="940963"/>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上面类别是按照频率和信噪比进行分类</a:t>
            </a:r>
          </a:p>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常用</a:t>
            </a:r>
            <a:r>
              <a:rPr lang="en-US" altLang="zh-CN" sz="2400" dirty="0">
                <a:solidFill>
                  <a:prstClr val="black"/>
                </a:solidFill>
                <a:latin typeface="Times New Roman" panose="02020603050405020304" pitchFamily="18" charset="0"/>
                <a:ea typeface="微软雅黑" panose="020B0503020204020204" pitchFamily="34" charset="-122"/>
              </a:rPr>
              <a:t>3</a:t>
            </a:r>
            <a:r>
              <a:rPr lang="zh-CN" altLang="en-US" sz="2400" dirty="0">
                <a:solidFill>
                  <a:prstClr val="black"/>
                </a:solidFill>
                <a:latin typeface="Times New Roman" panose="02020603050405020304" pitchFamily="18" charset="0"/>
                <a:ea typeface="微软雅黑" panose="020B0503020204020204" pitchFamily="34" charset="-122"/>
              </a:rPr>
              <a:t>类线和</a:t>
            </a:r>
            <a:r>
              <a:rPr lang="en-US" altLang="zh-CN" sz="2400" dirty="0">
                <a:solidFill>
                  <a:prstClr val="black"/>
                </a:solidFill>
                <a:latin typeface="Times New Roman" panose="02020603050405020304" pitchFamily="18" charset="0"/>
                <a:ea typeface="微软雅黑" panose="020B0503020204020204" pitchFamily="34" charset="-122"/>
              </a:rPr>
              <a:t>5</a:t>
            </a:r>
            <a:r>
              <a:rPr lang="zh-CN" altLang="en-US" sz="2400" dirty="0">
                <a:solidFill>
                  <a:prstClr val="black"/>
                </a:solidFill>
                <a:latin typeface="Times New Roman" panose="02020603050405020304" pitchFamily="18" charset="0"/>
                <a:ea typeface="微软雅黑" panose="020B0503020204020204" pitchFamily="34" charset="-122"/>
              </a:rPr>
              <a:t>类线区别在于单位长度的绞合次数不同</a:t>
            </a:r>
          </a:p>
        </p:txBody>
      </p:sp>
      <p:pic>
        <p:nvPicPr>
          <p:cNvPr id="8" name="图片 7"/>
          <p:cNvPicPr>
            <a:picLocks noChangeAspect="1"/>
          </p:cNvPicPr>
          <p:nvPr/>
        </p:nvPicPr>
        <p:blipFill>
          <a:blip r:embed="rId4"/>
          <a:stretch>
            <a:fillRect/>
          </a:stretch>
        </p:blipFill>
        <p:spPr>
          <a:xfrm>
            <a:off x="8715213" y="1244212"/>
            <a:ext cx="3177208" cy="2247632"/>
          </a:xfrm>
          <a:prstGeom prst="rect">
            <a:avLst/>
          </a:prstGeom>
        </p:spPr>
      </p:pic>
      <p:sp>
        <p:nvSpPr>
          <p:cNvPr id="10" name="文本框 9">
            <a:extLst>
              <a:ext uri="{FF2B5EF4-FFF2-40B4-BE49-F238E27FC236}">
                <a16:creationId xmlns:a16="http://schemas.microsoft.com/office/drawing/2014/main" id="{B331B24C-A920-4EE0-AA4D-9B8526A8AE7F}"/>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45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335" y="1551496"/>
            <a:ext cx="5613538" cy="1951517"/>
          </a:xfrm>
        </p:spPr>
        <p:txBody>
          <a:bodyPr/>
          <a:lstStyle/>
          <a:p>
            <a:r>
              <a:rPr lang="zh-CN" altLang="en-US" dirty="0"/>
              <a:t>双绞线通常制作为网线</a:t>
            </a:r>
            <a:endParaRPr lang="en-US" altLang="zh-CN" dirty="0"/>
          </a:p>
          <a:p>
            <a:r>
              <a:rPr lang="zh-CN" altLang="en-US" dirty="0"/>
              <a:t>有两种线序排列方式如右图</a:t>
            </a:r>
            <a:endParaRPr lang="en-US" altLang="zh-CN" dirty="0"/>
          </a:p>
          <a:p>
            <a:pPr lvl="1"/>
            <a:r>
              <a:rPr lang="zh-CN" altLang="en-US" dirty="0"/>
              <a:t>标准是美国电子工业协会（</a:t>
            </a:r>
            <a:r>
              <a:rPr lang="en-US" altLang="zh-CN" dirty="0"/>
              <a:t>EIA</a:t>
            </a:r>
            <a:r>
              <a:rPr lang="zh-CN" altLang="en-US" dirty="0"/>
              <a:t>）和电信行业协会（</a:t>
            </a:r>
            <a:r>
              <a:rPr lang="en-US" altLang="zh-CN" dirty="0"/>
              <a:t>TIA</a:t>
            </a:r>
            <a:r>
              <a:rPr lang="zh-CN" altLang="en-US" dirty="0"/>
              <a:t>）指定</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sp>
        <p:nvSpPr>
          <p:cNvPr id="5" name="标题 1">
            <a:extLst>
              <a:ext uri="{FF2B5EF4-FFF2-40B4-BE49-F238E27FC236}">
                <a16:creationId xmlns:a16="http://schemas.microsoft.com/office/drawing/2014/main" id="{1103C2F1-2B9D-440A-914E-7406860BB92C}"/>
              </a:ext>
            </a:extLst>
          </p:cNvPr>
          <p:cNvSpPr>
            <a:spLocks noGrp="1"/>
          </p:cNvSpPr>
          <p:nvPr>
            <p:ph type="title"/>
          </p:nvPr>
        </p:nvSpPr>
        <p:spPr>
          <a:xfrm>
            <a:off x="1307508" y="365126"/>
            <a:ext cx="8220812" cy="879086"/>
          </a:xfrm>
        </p:spPr>
        <p:txBody>
          <a:bodyPr/>
          <a:lstStyle/>
          <a:p>
            <a:r>
              <a:rPr lang="zh-CN" altLang="en-US" sz="4000" dirty="0"/>
              <a:t>导引型传输介质</a:t>
            </a:r>
            <a:endParaRPr lang="zh-CN" altLang="en-US" dirty="0"/>
          </a:p>
        </p:txBody>
      </p:sp>
      <p:grpSp>
        <p:nvGrpSpPr>
          <p:cNvPr id="11" name="组合 10"/>
          <p:cNvGrpSpPr/>
          <p:nvPr/>
        </p:nvGrpSpPr>
        <p:grpSpPr>
          <a:xfrm>
            <a:off x="6510753" y="1417965"/>
            <a:ext cx="5261527" cy="5031700"/>
            <a:chOff x="6451738" y="1163751"/>
            <a:chExt cx="5261527" cy="5589322"/>
          </a:xfrm>
        </p:grpSpPr>
        <p:pic>
          <p:nvPicPr>
            <p:cNvPr id="8" name="图片 7"/>
            <p:cNvPicPr>
              <a:picLocks noChangeAspect="1"/>
            </p:cNvPicPr>
            <p:nvPr/>
          </p:nvPicPr>
          <p:blipFill>
            <a:blip r:embed="rId3"/>
            <a:stretch>
              <a:fillRect/>
            </a:stretch>
          </p:blipFill>
          <p:spPr>
            <a:xfrm>
              <a:off x="6451738" y="4024610"/>
              <a:ext cx="5097532" cy="2728463"/>
            </a:xfrm>
            <a:prstGeom prst="rect">
              <a:avLst/>
            </a:prstGeom>
          </p:spPr>
        </p:pic>
        <p:pic>
          <p:nvPicPr>
            <p:cNvPr id="7" name="图片 6"/>
            <p:cNvPicPr>
              <a:picLocks noChangeAspect="1"/>
            </p:cNvPicPr>
            <p:nvPr/>
          </p:nvPicPr>
          <p:blipFill>
            <a:blip r:embed="rId4"/>
            <a:stretch>
              <a:fillRect/>
            </a:stretch>
          </p:blipFill>
          <p:spPr>
            <a:xfrm>
              <a:off x="6451738" y="1163751"/>
              <a:ext cx="5261527" cy="2860859"/>
            </a:xfrm>
            <a:prstGeom prst="rect">
              <a:avLst/>
            </a:prstGeom>
          </p:spPr>
        </p:pic>
        <p:sp>
          <p:nvSpPr>
            <p:cNvPr id="9" name="文本框 8"/>
            <p:cNvSpPr txBox="1"/>
            <p:nvPr/>
          </p:nvSpPr>
          <p:spPr>
            <a:xfrm>
              <a:off x="6451738" y="634302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EIA/TIA568B</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451738" y="3564866"/>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EIA/TIA568A</a:t>
              </a:r>
              <a:endParaRPr lang="zh-CN" altLang="en-US" sz="20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90703" y="3445151"/>
            <a:ext cx="3086100" cy="1327305"/>
            <a:chOff x="758687" y="3503013"/>
            <a:chExt cx="3086100" cy="1327305"/>
          </a:xfrm>
        </p:grpSpPr>
        <p:pic>
          <p:nvPicPr>
            <p:cNvPr id="12" name="图片 11"/>
            <p:cNvPicPr>
              <a:picLocks noChangeAspect="1"/>
            </p:cNvPicPr>
            <p:nvPr/>
          </p:nvPicPr>
          <p:blipFill>
            <a:blip r:embed="rId5"/>
            <a:stretch>
              <a:fillRect/>
            </a:stretch>
          </p:blipFill>
          <p:spPr>
            <a:xfrm>
              <a:off x="758687" y="3503013"/>
              <a:ext cx="3086100" cy="923925"/>
            </a:xfrm>
            <a:prstGeom prst="rect">
              <a:avLst/>
            </a:prstGeom>
          </p:spPr>
        </p:pic>
        <p:sp>
          <p:nvSpPr>
            <p:cNvPr id="15" name="文本框 14"/>
            <p:cNvSpPr txBox="1"/>
            <p:nvPr/>
          </p:nvSpPr>
          <p:spPr>
            <a:xfrm>
              <a:off x="1382367" y="4430208"/>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、剪线</a:t>
              </a:r>
            </a:p>
          </p:txBody>
        </p:sp>
      </p:grpSp>
      <p:grpSp>
        <p:nvGrpSpPr>
          <p:cNvPr id="18" name="组合 17"/>
          <p:cNvGrpSpPr/>
          <p:nvPr/>
        </p:nvGrpSpPr>
        <p:grpSpPr>
          <a:xfrm>
            <a:off x="4207741" y="3503013"/>
            <a:ext cx="2009775" cy="1916086"/>
            <a:chOff x="3924300" y="4426938"/>
            <a:chExt cx="2009775" cy="1916086"/>
          </a:xfrm>
        </p:grpSpPr>
        <p:pic>
          <p:nvPicPr>
            <p:cNvPr id="13" name="图片 12"/>
            <p:cNvPicPr>
              <a:picLocks noChangeAspect="1"/>
            </p:cNvPicPr>
            <p:nvPr/>
          </p:nvPicPr>
          <p:blipFill>
            <a:blip r:embed="rId6"/>
            <a:stretch>
              <a:fillRect/>
            </a:stretch>
          </p:blipFill>
          <p:spPr>
            <a:xfrm>
              <a:off x="3924300" y="4426938"/>
              <a:ext cx="2009775" cy="1419225"/>
            </a:xfrm>
            <a:prstGeom prst="rect">
              <a:avLst/>
            </a:prstGeom>
          </p:spPr>
        </p:pic>
        <p:sp>
          <p:nvSpPr>
            <p:cNvPr id="16" name="文本框 15"/>
            <p:cNvSpPr txBox="1"/>
            <p:nvPr/>
          </p:nvSpPr>
          <p:spPr>
            <a:xfrm>
              <a:off x="4009817" y="594291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、插入接头</a:t>
              </a:r>
            </a:p>
          </p:txBody>
        </p:sp>
      </p:grpSp>
      <p:grpSp>
        <p:nvGrpSpPr>
          <p:cNvPr id="20" name="组合 19"/>
          <p:cNvGrpSpPr/>
          <p:nvPr/>
        </p:nvGrpSpPr>
        <p:grpSpPr>
          <a:xfrm>
            <a:off x="1097237" y="4830318"/>
            <a:ext cx="4488554" cy="1928001"/>
            <a:chOff x="1097237" y="4830318"/>
            <a:chExt cx="4488554" cy="1928001"/>
          </a:xfrm>
        </p:grpSpPr>
        <p:pic>
          <p:nvPicPr>
            <p:cNvPr id="14" name="图片 13"/>
            <p:cNvPicPr>
              <a:picLocks noChangeAspect="1"/>
            </p:cNvPicPr>
            <p:nvPr/>
          </p:nvPicPr>
          <p:blipFill>
            <a:blip r:embed="rId7"/>
            <a:stretch>
              <a:fillRect/>
            </a:stretch>
          </p:blipFill>
          <p:spPr>
            <a:xfrm>
              <a:off x="1097237" y="4830318"/>
              <a:ext cx="2435915" cy="1928001"/>
            </a:xfrm>
            <a:prstGeom prst="rect">
              <a:avLst/>
            </a:prstGeom>
          </p:spPr>
        </p:pic>
        <p:sp>
          <p:nvSpPr>
            <p:cNvPr id="19" name="文本框 18"/>
            <p:cNvSpPr txBox="1"/>
            <p:nvPr/>
          </p:nvSpPr>
          <p:spPr>
            <a:xfrm>
              <a:off x="3671680" y="5665974"/>
              <a:ext cx="1914111"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、压线钳压紧</a:t>
              </a:r>
            </a:p>
          </p:txBody>
        </p:sp>
      </p:grpSp>
      <p:sp>
        <p:nvSpPr>
          <p:cNvPr id="21" name="文本框 20">
            <a:extLst>
              <a:ext uri="{FF2B5EF4-FFF2-40B4-BE49-F238E27FC236}">
                <a16:creationId xmlns:a16="http://schemas.microsoft.com/office/drawing/2014/main" id="{09E8866C-E903-4BF0-93EB-A82D13D32161}"/>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145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6D877AF-3A1C-45AC-AC41-8588394D3E8F}"/>
              </a:ext>
            </a:extLst>
          </p:cNvPr>
          <p:cNvPicPr>
            <a:picLocks noChangeAspect="1"/>
          </p:cNvPicPr>
          <p:nvPr/>
        </p:nvPicPr>
        <p:blipFill>
          <a:blip r:embed="rId2"/>
          <a:stretch>
            <a:fillRect/>
          </a:stretch>
        </p:blipFill>
        <p:spPr>
          <a:xfrm>
            <a:off x="8034513" y="2390120"/>
            <a:ext cx="2987612" cy="1569674"/>
          </a:xfrm>
          <a:prstGeom prst="rect">
            <a:avLst/>
          </a:prstGeom>
        </p:spPr>
      </p:pic>
      <p:sp>
        <p:nvSpPr>
          <p:cNvPr id="2" name="标题 1">
            <a:extLst>
              <a:ext uri="{FF2B5EF4-FFF2-40B4-BE49-F238E27FC236}">
                <a16:creationId xmlns:a16="http://schemas.microsoft.com/office/drawing/2014/main" id="{B05FF24D-6CB1-4D47-B310-C28C1B156FA4}"/>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B6E2827B-1F3C-449A-9C23-F59218CB3061}"/>
              </a:ext>
            </a:extLst>
          </p:cNvPr>
          <p:cNvSpPr>
            <a:spLocks noGrp="1"/>
          </p:cNvSpPr>
          <p:nvPr>
            <p:ph idx="1"/>
          </p:nvPr>
        </p:nvSpPr>
        <p:spPr>
          <a:xfrm>
            <a:off x="838200" y="1438677"/>
            <a:ext cx="10515600" cy="4982116"/>
          </a:xfrm>
        </p:spPr>
        <p:txBody>
          <a:bodyPr>
            <a:normAutofit fontScale="25000" lnSpcReduction="20000"/>
          </a:bodyPr>
          <a:lstStyle/>
          <a:p>
            <a:pPr marL="360000" indent="-360000" algn="just">
              <a:lnSpc>
                <a:spcPct val="130000"/>
              </a:lnSpc>
              <a:buNone/>
            </a:pPr>
            <a:r>
              <a:rPr lang="zh-CN" altLang="en-US" sz="11200" b="1" dirty="0">
                <a:solidFill>
                  <a:srgbClr val="C00000"/>
                </a:solidFill>
              </a:rPr>
              <a:t>同轴电缆</a:t>
            </a:r>
            <a:endParaRPr lang="en-US" altLang="zh-CN" sz="11200" b="1" dirty="0">
              <a:solidFill>
                <a:srgbClr val="C00000"/>
              </a:solidFill>
            </a:endParaRPr>
          </a:p>
          <a:p>
            <a:pPr marL="360000" indent="-360000" algn="just">
              <a:lnSpc>
                <a:spcPct val="130000"/>
              </a:lnSpc>
            </a:pPr>
            <a:r>
              <a:rPr lang="zh-CN" altLang="en-US" sz="9600" dirty="0"/>
              <a:t>同轴电缆由硬的铜质芯线和外包一层绝缘材料，在绝缘材料外面是一层网状密织的外导体，以及塑料保护外套组成 </a:t>
            </a:r>
            <a:endParaRPr lang="en-US" altLang="zh-CN" sz="9600" dirty="0"/>
          </a:p>
          <a:p>
            <a:pPr marL="360000" indent="-360000" algn="just">
              <a:lnSpc>
                <a:spcPct val="130000"/>
              </a:lnSpc>
            </a:pPr>
            <a:endParaRPr lang="en-US" altLang="zh-CN" sz="9600" dirty="0"/>
          </a:p>
          <a:p>
            <a:pPr marL="360000" indent="-360000" algn="just">
              <a:lnSpc>
                <a:spcPct val="130000"/>
              </a:lnSpc>
            </a:pPr>
            <a:endParaRPr lang="en-US" altLang="zh-CN" sz="9600" dirty="0"/>
          </a:p>
          <a:p>
            <a:pPr marL="360000" indent="-360000" algn="just">
              <a:lnSpc>
                <a:spcPct val="130000"/>
              </a:lnSpc>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360000" indent="-360000" algn="just">
              <a:lnSpc>
                <a:spcPct val="130000"/>
              </a:lnSpc>
            </a:pPr>
            <a:r>
              <a:rPr lang="zh-CN" altLang="en-US" sz="9600" dirty="0"/>
              <a:t>同轴电缆具有寿命长、容量大、传输稳定、外界干扰小、维护方便等优点 </a:t>
            </a:r>
          </a:p>
          <a:p>
            <a:pPr algn="just"/>
            <a:endParaRPr lang="zh-CN" altLang="en-US" dirty="0"/>
          </a:p>
          <a:p>
            <a:pPr marL="0" indent="0" algn="just">
              <a:buNone/>
            </a:pPr>
            <a:r>
              <a:rPr lang="en-US" altLang="zh-CN" dirty="0"/>
              <a:t>	</a:t>
            </a:r>
            <a:endParaRPr lang="zh-CN" altLang="en-US" dirty="0"/>
          </a:p>
          <a:p>
            <a:pPr marL="0" indent="0" algn="just">
              <a:buNone/>
            </a:pPr>
            <a:endParaRPr lang="zh-CN" altLang="en-US" dirty="0"/>
          </a:p>
        </p:txBody>
      </p:sp>
      <p:sp>
        <p:nvSpPr>
          <p:cNvPr id="4" name="灯片编号占位符 3">
            <a:extLst>
              <a:ext uri="{FF2B5EF4-FFF2-40B4-BE49-F238E27FC236}">
                <a16:creationId xmlns:a16="http://schemas.microsoft.com/office/drawing/2014/main" id="{311AC9B1-7701-4298-95EE-204816B2BF41}"/>
              </a:ext>
            </a:extLst>
          </p:cNvPr>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pic>
        <p:nvPicPr>
          <p:cNvPr id="6" name="图片 5">
            <a:extLst>
              <a:ext uri="{FF2B5EF4-FFF2-40B4-BE49-F238E27FC236}">
                <a16:creationId xmlns:a16="http://schemas.microsoft.com/office/drawing/2014/main" id="{AB356A21-4AEA-4C73-A77B-0911BDA44F07}"/>
              </a:ext>
            </a:extLst>
          </p:cNvPr>
          <p:cNvPicPr>
            <a:picLocks noChangeAspect="1"/>
          </p:cNvPicPr>
          <p:nvPr/>
        </p:nvPicPr>
        <p:blipFill>
          <a:blip r:embed="rId3"/>
          <a:stretch>
            <a:fillRect/>
          </a:stretch>
        </p:blipFill>
        <p:spPr>
          <a:xfrm>
            <a:off x="1128689" y="2978272"/>
            <a:ext cx="6268542" cy="25010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359" y="4025850"/>
            <a:ext cx="4371921" cy="1569674"/>
          </a:xfrm>
          <a:prstGeom prst="rect">
            <a:avLst/>
          </a:prstGeom>
        </p:spPr>
      </p:pic>
      <p:sp>
        <p:nvSpPr>
          <p:cNvPr id="10" name="文本框 9">
            <a:extLst>
              <a:ext uri="{FF2B5EF4-FFF2-40B4-BE49-F238E27FC236}">
                <a16:creationId xmlns:a16="http://schemas.microsoft.com/office/drawing/2014/main" id="{AEC6787D-527E-4285-89A2-18FD0C6E6D74}"/>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34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345" y="5063454"/>
            <a:ext cx="3214733" cy="1595885"/>
          </a:xfrm>
          <a:prstGeom prst="rect">
            <a:avLst/>
          </a:prstGeom>
        </p:spPr>
      </p:pic>
      <p:sp>
        <p:nvSpPr>
          <p:cNvPr id="2" name="标题 1">
            <a:extLst>
              <a:ext uri="{FF2B5EF4-FFF2-40B4-BE49-F238E27FC236}">
                <a16:creationId xmlns:a16="http://schemas.microsoft.com/office/drawing/2014/main" id="{665E64E1-B493-44B0-A50D-9942BB583125}"/>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95EA994E-D561-4FC4-A8C5-A23050694371}"/>
              </a:ext>
            </a:extLst>
          </p:cNvPr>
          <p:cNvSpPr>
            <a:spLocks noGrp="1"/>
          </p:cNvSpPr>
          <p:nvPr>
            <p:ph idx="1"/>
          </p:nvPr>
        </p:nvSpPr>
        <p:spPr>
          <a:xfrm>
            <a:off x="838200" y="1244212"/>
            <a:ext cx="10802420" cy="4586694"/>
          </a:xfrm>
        </p:spPr>
        <p:txBody>
          <a:bodyPr>
            <a:normAutofit/>
          </a:bodyPr>
          <a:lstStyle/>
          <a:p>
            <a:pPr marL="360000" indent="-360000" algn="just">
              <a:lnSpc>
                <a:spcPct val="110000"/>
              </a:lnSpc>
            </a:pPr>
            <a:r>
              <a:rPr lang="zh-CN" altLang="en-US" i="0" dirty="0">
                <a:latin typeface="Times New Roman" panose="02020603050405020304" pitchFamily="18" charset="0"/>
                <a:ea typeface="微软雅黑" panose="020B0503020204020204" pitchFamily="34" charset="-122"/>
              </a:rPr>
              <a:t>同轴电缆有两分类</a:t>
            </a:r>
            <a:endParaRPr lang="en-US" altLang="zh-CN" i="0" dirty="0">
              <a:latin typeface="Times New Roman" panose="02020603050405020304" pitchFamily="18" charset="0"/>
              <a:ea typeface="微软雅黑" panose="020B0503020204020204" pitchFamily="34" charset="-122"/>
            </a:endParaRPr>
          </a:p>
          <a:p>
            <a:pPr marL="817200" lvl="1" indent="-360000" algn="just">
              <a:lnSpc>
                <a:spcPct val="110000"/>
              </a:lnSpc>
            </a:pPr>
            <a:r>
              <a:rPr lang="zh-CN" altLang="en-US" i="0" dirty="0">
                <a:latin typeface="Times New Roman" panose="02020603050405020304" pitchFamily="18" charset="0"/>
                <a:ea typeface="微软雅黑" panose="020B0503020204020204" pitchFamily="34" charset="-122"/>
              </a:rPr>
              <a:t>按内、外导体尺寸不同，分为中、小和微三种规格</a:t>
            </a:r>
            <a:endParaRPr lang="en-US" altLang="zh-CN" i="0" dirty="0">
              <a:latin typeface="Times New Roman" panose="02020603050405020304" pitchFamily="18" charset="0"/>
              <a:ea typeface="微软雅黑" panose="020B0503020204020204" pitchFamily="34" charset="-122"/>
            </a:endParaRPr>
          </a:p>
          <a:p>
            <a:pPr marL="817200" lvl="1" indent="-360000" algn="just">
              <a:lnSpc>
                <a:spcPct val="110000"/>
              </a:lnSpc>
            </a:pPr>
            <a:r>
              <a:rPr lang="zh-CN" altLang="en-US" dirty="0">
                <a:latin typeface="Times New Roman" panose="02020603050405020304" pitchFamily="18" charset="0"/>
                <a:ea typeface="微软雅黑" panose="020B0503020204020204" pitchFamily="34" charset="-122"/>
              </a:rPr>
              <a:t>按特性阻抗的不同，分为</a:t>
            </a:r>
            <a:r>
              <a:rPr lang="zh-CN" altLang="en-US" dirty="0">
                <a:solidFill>
                  <a:srgbClr val="C00000"/>
                </a:solidFill>
                <a:latin typeface="Times New Roman" panose="02020603050405020304" pitchFamily="18" charset="0"/>
                <a:ea typeface="微软雅黑" panose="020B0503020204020204" pitchFamily="34" charset="-122"/>
              </a:rPr>
              <a:t>基带同轴电缆（</a:t>
            </a:r>
            <a:r>
              <a:rPr lang="en-US" altLang="zh-CN" dirty="0">
                <a:solidFill>
                  <a:srgbClr val="C00000"/>
                </a:solidFill>
                <a:latin typeface="Times New Roman" panose="02020603050405020304" pitchFamily="18" charset="0"/>
                <a:ea typeface="微软雅黑" panose="020B0503020204020204" pitchFamily="34" charset="-122"/>
              </a:rPr>
              <a:t>50</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和</a:t>
            </a:r>
            <a:r>
              <a:rPr lang="zh-CN" altLang="en-US" dirty="0">
                <a:solidFill>
                  <a:srgbClr val="C00000"/>
                </a:solidFill>
                <a:latin typeface="Times New Roman" panose="02020603050405020304" pitchFamily="18" charset="0"/>
                <a:ea typeface="微软雅黑" panose="020B0503020204020204" pitchFamily="34" charset="-122"/>
              </a:rPr>
              <a:t>宽带同轴电缆（</a:t>
            </a:r>
            <a:r>
              <a:rPr lang="en-US" altLang="zh-CN" dirty="0">
                <a:solidFill>
                  <a:srgbClr val="C00000"/>
                </a:solidFill>
                <a:latin typeface="Times New Roman" panose="02020603050405020304" pitchFamily="18" charset="0"/>
                <a:ea typeface="微软雅黑" panose="020B0503020204020204" pitchFamily="34" charset="-122"/>
              </a:rPr>
              <a:t>75</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endParaRPr lang="en-US" altLang="zh-CN" dirty="0">
              <a:solidFill>
                <a:srgbClr val="C00000"/>
              </a:solidFill>
              <a:latin typeface="Times New Roman" panose="02020603050405020304" pitchFamily="18" charset="0"/>
              <a:ea typeface="微软雅黑" panose="020B0503020204020204" pitchFamily="34" charset="-122"/>
            </a:endParaRPr>
          </a:p>
          <a:p>
            <a:pPr marL="1274400" lvl="2" indent="-360000" algn="just">
              <a:lnSpc>
                <a:spcPct val="110000"/>
              </a:lnSpc>
            </a:pPr>
            <a:r>
              <a:rPr lang="zh-CN" altLang="en-US" dirty="0">
                <a:latin typeface="Times New Roman" panose="02020603050405020304" pitchFamily="18" charset="0"/>
                <a:ea typeface="微软雅黑" panose="020B0503020204020204" pitchFamily="34" charset="-122"/>
              </a:rPr>
              <a:t>基带同轴用来传送基带信号，其距离可达</a:t>
            </a:r>
            <a:r>
              <a:rPr lang="en-US" altLang="zh-CN" dirty="0">
                <a:latin typeface="Times New Roman" panose="02020603050405020304" pitchFamily="18" charset="0"/>
                <a:ea typeface="微软雅黑" panose="020B0503020204020204" pitchFamily="34" charset="-122"/>
              </a:rPr>
              <a:t>1km</a:t>
            </a:r>
            <a:r>
              <a:rPr lang="zh-CN" altLang="en-US" dirty="0">
                <a:latin typeface="Times New Roman" panose="02020603050405020304" pitchFamily="18" charset="0"/>
                <a:ea typeface="微软雅黑" panose="020B0503020204020204" pitchFamily="34" charset="-122"/>
              </a:rPr>
              <a:t>，传输速率为</a:t>
            </a:r>
            <a:r>
              <a:rPr lang="en-US" altLang="zh-CN" dirty="0">
                <a:latin typeface="Times New Roman" panose="02020603050405020304" pitchFamily="18" charset="0"/>
                <a:ea typeface="微软雅黑" panose="020B0503020204020204" pitchFamily="34" charset="-122"/>
              </a:rPr>
              <a:t>10Mb/s</a:t>
            </a:r>
          </a:p>
          <a:p>
            <a:pPr marL="1274400" lvl="2" indent="-360000" algn="just">
              <a:lnSpc>
                <a:spcPct val="110000"/>
              </a:lnSpc>
            </a:pPr>
            <a:r>
              <a:rPr lang="zh-CN" altLang="en-US" dirty="0">
                <a:latin typeface="Times New Roman" panose="02020603050405020304" pitchFamily="18" charset="0"/>
                <a:ea typeface="微软雅黑" panose="020B0503020204020204" pitchFamily="34" charset="-122"/>
              </a:rPr>
              <a:t>宽带同轴是有线电视的标准传输电缆，传送频分复用的宽带信号，信号频率可高达</a:t>
            </a:r>
            <a:r>
              <a:rPr lang="en-US" altLang="zh-CN" dirty="0">
                <a:latin typeface="Times New Roman" panose="02020603050405020304" pitchFamily="18" charset="0"/>
                <a:ea typeface="微软雅黑" panose="020B0503020204020204" pitchFamily="34" charset="-122"/>
              </a:rPr>
              <a:t>300-400MHz</a:t>
            </a:r>
            <a:r>
              <a:rPr lang="zh-CN" altLang="en-US" dirty="0">
                <a:latin typeface="Times New Roman" panose="02020603050405020304" pitchFamily="18" charset="0"/>
                <a:ea typeface="微软雅黑" panose="020B0503020204020204" pitchFamily="34" charset="-122"/>
              </a:rPr>
              <a:t>，距离可达</a:t>
            </a:r>
            <a:r>
              <a:rPr lang="en-US" altLang="zh-CN" dirty="0">
                <a:latin typeface="Times New Roman" panose="02020603050405020304" pitchFamily="18" charset="0"/>
                <a:ea typeface="微软雅黑" panose="020B0503020204020204" pitchFamily="34" charset="-122"/>
              </a:rPr>
              <a:t>100km</a:t>
            </a:r>
            <a:r>
              <a:rPr lang="zh-CN" altLang="en-US" dirty="0">
                <a:latin typeface="Times New Roman" panose="02020603050405020304" pitchFamily="18" charset="0"/>
                <a:ea typeface="微软雅黑" panose="020B0503020204020204" pitchFamily="34" charset="-122"/>
              </a:rPr>
              <a:t> </a:t>
            </a:r>
          </a:p>
          <a:p>
            <a:pPr marL="360000" indent="-360000" algn="just">
              <a:lnSpc>
                <a:spcPct val="110000"/>
              </a:lnSpc>
            </a:pPr>
            <a:r>
              <a:rPr lang="zh-CN" altLang="en-US" sz="2400" i="0" dirty="0">
                <a:latin typeface="Times New Roman" panose="02020603050405020304" pitchFamily="18" charset="0"/>
                <a:ea typeface="微软雅黑" panose="020B0503020204020204" pitchFamily="34" charset="-122"/>
              </a:rPr>
              <a:t>局域网发展初期广泛地使用同轴电缆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50</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 </a:t>
            </a:r>
            <a:endParaRPr lang="en-US" altLang="zh-CN" sz="2400" dirty="0">
              <a:latin typeface="Times New Roman" panose="02020603050405020304" pitchFamily="18" charset="0"/>
              <a:ea typeface="微软雅黑" panose="020B0503020204020204" pitchFamily="34" charset="-122"/>
            </a:endParaRPr>
          </a:p>
          <a:p>
            <a:pPr marL="360000" indent="-360000" algn="just">
              <a:lnSpc>
                <a:spcPct val="110000"/>
              </a:lnSpc>
            </a:pPr>
            <a:r>
              <a:rPr lang="zh-CN" altLang="en-US" sz="2400" i="0" dirty="0">
                <a:latin typeface="Times New Roman" panose="02020603050405020304" pitchFamily="18" charset="0"/>
                <a:ea typeface="微软雅黑" panose="020B0503020204020204" pitchFamily="34" charset="-122"/>
              </a:rPr>
              <a:t>现在同轴电缆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75</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a:t>
            </a:r>
            <a:r>
              <a:rPr lang="zh-CN" altLang="en-US" sz="2400" i="0" dirty="0">
                <a:latin typeface="Times New Roman" panose="02020603050405020304" pitchFamily="18" charset="0"/>
                <a:ea typeface="微软雅黑" panose="020B0503020204020204" pitchFamily="34" charset="-122"/>
              </a:rPr>
              <a:t>主要用在有线电视网</a:t>
            </a:r>
            <a:endParaRPr lang="zh-CN" altLang="en-US" sz="2400" dirty="0">
              <a:latin typeface="Times New Roman" panose="02020603050405020304" pitchFamily="18" charset="0"/>
              <a:ea typeface="微软雅黑" panose="020B0503020204020204" pitchFamily="34" charset="-122"/>
            </a:endParaRPr>
          </a:p>
          <a:p>
            <a:pPr algn="just"/>
            <a:endParaRPr lang="zh-CN" altLang="en-US" dirty="0"/>
          </a:p>
        </p:txBody>
      </p:sp>
      <p:sp>
        <p:nvSpPr>
          <p:cNvPr id="4" name="灯片编号占位符 3">
            <a:extLst>
              <a:ext uri="{FF2B5EF4-FFF2-40B4-BE49-F238E27FC236}">
                <a16:creationId xmlns:a16="http://schemas.microsoft.com/office/drawing/2014/main" id="{1952D14F-80B6-4BF6-96B5-F65893F0C210}"/>
              </a:ext>
            </a:extLst>
          </p:cNvPr>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pic>
        <p:nvPicPr>
          <p:cNvPr id="5" name="图片 4"/>
          <p:cNvPicPr>
            <a:picLocks noChangeAspect="1"/>
          </p:cNvPicPr>
          <p:nvPr/>
        </p:nvPicPr>
        <p:blipFill>
          <a:blip r:embed="rId3"/>
          <a:stretch>
            <a:fillRect/>
          </a:stretch>
        </p:blipFill>
        <p:spPr>
          <a:xfrm>
            <a:off x="8692344" y="3954447"/>
            <a:ext cx="3214734" cy="2218013"/>
          </a:xfrm>
          <a:prstGeom prst="rect">
            <a:avLst/>
          </a:prstGeom>
        </p:spPr>
      </p:pic>
      <p:pic>
        <p:nvPicPr>
          <p:cNvPr id="6" name="图片 5"/>
          <p:cNvPicPr>
            <a:picLocks noChangeAspect="1"/>
          </p:cNvPicPr>
          <p:nvPr/>
        </p:nvPicPr>
        <p:blipFill>
          <a:blip r:embed="rId4"/>
          <a:stretch>
            <a:fillRect/>
          </a:stretch>
        </p:blipFill>
        <p:spPr>
          <a:xfrm>
            <a:off x="6900899" y="5063454"/>
            <a:ext cx="1798889" cy="1105499"/>
          </a:xfrm>
          <a:prstGeom prst="rect">
            <a:avLst/>
          </a:prstGeom>
        </p:spPr>
      </p:pic>
      <p:graphicFrame>
        <p:nvGraphicFramePr>
          <p:cNvPr id="9" name="表格 10">
            <a:extLst>
              <a:ext uri="{FF2B5EF4-FFF2-40B4-BE49-F238E27FC236}">
                <a16:creationId xmlns:a16="http://schemas.microsoft.com/office/drawing/2014/main" id="{94932734-82B6-43AB-B108-385C619C8615}"/>
              </a:ext>
            </a:extLst>
          </p:cNvPr>
          <p:cNvGraphicFramePr>
            <a:graphicFrameLocks noGrp="1"/>
          </p:cNvGraphicFramePr>
          <p:nvPr>
            <p:extLst>
              <p:ext uri="{D42A27DB-BD31-4B8C-83A1-F6EECF244321}">
                <p14:modId xmlns:p14="http://schemas.microsoft.com/office/powerpoint/2010/main" val="3264583802"/>
              </p:ext>
            </p:extLst>
          </p:nvPr>
        </p:nvGraphicFramePr>
        <p:xfrm>
          <a:off x="971428" y="5111114"/>
          <a:ext cx="5796243" cy="1112520"/>
        </p:xfrm>
        <a:graphic>
          <a:graphicData uri="http://schemas.openxmlformats.org/drawingml/2006/table">
            <a:tbl>
              <a:tblPr firstRow="1" bandRow="1">
                <a:tableStyleId>{5C22544A-7EE6-4342-B048-85BDC9FD1C3A}</a:tableStyleId>
              </a:tblPr>
              <a:tblGrid>
                <a:gridCol w="1661161">
                  <a:extLst>
                    <a:ext uri="{9D8B030D-6E8A-4147-A177-3AD203B41FA5}">
                      <a16:colId xmlns:a16="http://schemas.microsoft.com/office/drawing/2014/main" val="1399778437"/>
                    </a:ext>
                  </a:extLst>
                </a:gridCol>
                <a:gridCol w="2001520">
                  <a:extLst>
                    <a:ext uri="{9D8B030D-6E8A-4147-A177-3AD203B41FA5}">
                      <a16:colId xmlns:a16="http://schemas.microsoft.com/office/drawing/2014/main" val="5556413"/>
                    </a:ext>
                  </a:extLst>
                </a:gridCol>
                <a:gridCol w="2133562">
                  <a:extLst>
                    <a:ext uri="{9D8B030D-6E8A-4147-A177-3AD203B41FA5}">
                      <a16:colId xmlns:a16="http://schemas.microsoft.com/office/drawing/2014/main" val="2962062530"/>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以太网标准</a:t>
                      </a:r>
                    </a:p>
                  </a:txBody>
                  <a:tcPr/>
                </a:tc>
                <a:tc>
                  <a:txBody>
                    <a:bodyPr/>
                    <a:lstStyle/>
                    <a:p>
                      <a:pPr algn="ctr"/>
                      <a:r>
                        <a:rPr lang="zh-CN" altLang="en-US" dirty="0">
                          <a:latin typeface="微软雅黑" panose="020B0503020204020204" pitchFamily="34" charset="-122"/>
                          <a:ea typeface="微软雅黑" panose="020B0503020204020204" pitchFamily="34" charset="-122"/>
                        </a:rPr>
                        <a:t>电缆类别</a:t>
                      </a:r>
                    </a:p>
                  </a:txBody>
                  <a:tcPr/>
                </a:tc>
                <a:tc>
                  <a:txBody>
                    <a:bodyPr/>
                    <a:lstStyle/>
                    <a:p>
                      <a:pPr algn="ctr"/>
                      <a:r>
                        <a:rPr lang="zh-CN" altLang="en-US" dirty="0">
                          <a:latin typeface="微软雅黑" panose="020B0503020204020204" pitchFamily="34" charset="-122"/>
                          <a:ea typeface="微软雅黑" panose="020B0503020204020204" pitchFamily="34" charset="-122"/>
                        </a:rPr>
                        <a:t>最长有效传输距离</a:t>
                      </a:r>
                    </a:p>
                  </a:txBody>
                  <a:tcPr/>
                </a:tc>
                <a:extLst>
                  <a:ext uri="{0D108BD9-81ED-4DB2-BD59-A6C34878D82A}">
                    <a16:rowId xmlns:a16="http://schemas.microsoft.com/office/drawing/2014/main" val="72841286"/>
                  </a:ext>
                </a:extLst>
              </a:tr>
              <a:tr h="370840">
                <a:tc>
                  <a:txBody>
                    <a:bodyPr/>
                    <a:lstStyle/>
                    <a:p>
                      <a:pPr algn="ctr"/>
                      <a:r>
                        <a:rPr lang="en-US" altLang="zh-CN" dirty="0">
                          <a:latin typeface="微软雅黑" panose="020B0503020204020204" pitchFamily="34" charset="-122"/>
                          <a:ea typeface="微软雅黑" panose="020B0503020204020204" pitchFamily="34" charset="-122"/>
                        </a:rPr>
                        <a:t>10BASE5</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粗同轴电缆</a:t>
                      </a:r>
                    </a:p>
                  </a:txBody>
                  <a:tcPr/>
                </a:tc>
                <a:tc>
                  <a:txBody>
                    <a:bodyPr/>
                    <a:lstStyle/>
                    <a:p>
                      <a:pPr algn="ctr"/>
                      <a:r>
                        <a:rPr lang="en-US" altLang="zh-CN" dirty="0">
                          <a:latin typeface="微软雅黑" panose="020B0503020204020204" pitchFamily="34" charset="-122"/>
                          <a:ea typeface="微软雅黑" panose="020B0503020204020204" pitchFamily="34" charset="-122"/>
                        </a:rPr>
                        <a:t>500</a:t>
                      </a:r>
                      <a:r>
                        <a:rPr lang="zh-CN" altLang="en-US" dirty="0">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3826538380"/>
                  </a:ext>
                </a:extLst>
              </a:tr>
              <a:tr h="370840">
                <a:tc>
                  <a:txBody>
                    <a:bodyPr/>
                    <a:lstStyle/>
                    <a:p>
                      <a:pPr algn="ctr"/>
                      <a:r>
                        <a:rPr lang="en-US" altLang="zh-CN" dirty="0">
                          <a:latin typeface="微软雅黑" panose="020B0503020204020204" pitchFamily="34" charset="-122"/>
                          <a:ea typeface="微软雅黑" panose="020B0503020204020204" pitchFamily="34" charset="-122"/>
                        </a:rPr>
                        <a:t>10BASE2</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细同轴电缆</a:t>
                      </a:r>
                    </a:p>
                  </a:txBody>
                  <a:tcPr/>
                </a:tc>
                <a:tc>
                  <a:txBody>
                    <a:bodyPr/>
                    <a:lstStyle/>
                    <a:p>
                      <a:pPr algn="ctr"/>
                      <a:r>
                        <a:rPr lang="en-US" altLang="zh-CN" dirty="0">
                          <a:latin typeface="微软雅黑" panose="020B0503020204020204" pitchFamily="34" charset="-122"/>
                          <a:ea typeface="微软雅黑" panose="020B0503020204020204" pitchFamily="34" charset="-122"/>
                        </a:rPr>
                        <a:t>185</a:t>
                      </a:r>
                      <a:r>
                        <a:rPr lang="zh-CN" altLang="en-US" dirty="0">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1738156500"/>
                  </a:ext>
                </a:extLst>
              </a:tr>
            </a:tbl>
          </a:graphicData>
        </a:graphic>
      </p:graphicFrame>
      <p:sp>
        <p:nvSpPr>
          <p:cNvPr id="11" name="文本框 10">
            <a:extLst>
              <a:ext uri="{FF2B5EF4-FFF2-40B4-BE49-F238E27FC236}">
                <a16:creationId xmlns:a16="http://schemas.microsoft.com/office/drawing/2014/main" id="{65A4FE82-C071-47B8-9020-B3A36C58482A}"/>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967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633DFDF-562C-4C60-B46C-D81B74DE2BF8}"/>
              </a:ext>
            </a:extLst>
          </p:cNvPr>
          <p:cNvPicPr>
            <a:picLocks noChangeAspect="1"/>
          </p:cNvPicPr>
          <p:nvPr/>
        </p:nvPicPr>
        <p:blipFill>
          <a:blip r:embed="rId2"/>
          <a:stretch>
            <a:fillRect/>
          </a:stretch>
        </p:blipFill>
        <p:spPr>
          <a:xfrm>
            <a:off x="8999448" y="5184753"/>
            <a:ext cx="2647240" cy="1566148"/>
          </a:xfrm>
          <a:prstGeom prst="rect">
            <a:avLst/>
          </a:prstGeom>
          <a:ln>
            <a:solidFill>
              <a:schemeClr val="tx2"/>
            </a:solidFill>
          </a:ln>
        </p:spPr>
      </p:pic>
      <p:sp>
        <p:nvSpPr>
          <p:cNvPr id="2" name="标题 1">
            <a:extLst>
              <a:ext uri="{FF2B5EF4-FFF2-40B4-BE49-F238E27FC236}">
                <a16:creationId xmlns:a16="http://schemas.microsoft.com/office/drawing/2014/main" id="{503F7DF2-9661-4539-9B11-69A72DB78BB3}"/>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03F94CCD-3C14-46B1-B763-AD9AA2092308}"/>
              </a:ext>
            </a:extLst>
          </p:cNvPr>
          <p:cNvSpPr>
            <a:spLocks noGrp="1"/>
          </p:cNvSpPr>
          <p:nvPr>
            <p:ph idx="1"/>
          </p:nvPr>
        </p:nvSpPr>
        <p:spPr>
          <a:xfrm>
            <a:off x="838200" y="1319686"/>
            <a:ext cx="5388863" cy="4586694"/>
          </a:xfrm>
        </p:spPr>
        <p:txBody>
          <a:bodyPr>
            <a:normAutofit/>
          </a:bodyPr>
          <a:lstStyle/>
          <a:p>
            <a:pPr marL="0" indent="0" algn="just">
              <a:buNone/>
            </a:pPr>
            <a:r>
              <a:rPr lang="zh-CN" altLang="en-US" b="1" dirty="0">
                <a:solidFill>
                  <a:srgbClr val="C00000"/>
                </a:solidFill>
              </a:rPr>
              <a:t>光纤</a:t>
            </a:r>
            <a:endParaRPr lang="en-US" altLang="zh-CN" b="1" dirty="0">
              <a:solidFill>
                <a:srgbClr val="C00000"/>
              </a:solidFill>
            </a:endParaRPr>
          </a:p>
          <a:p>
            <a:pPr marL="360000" indent="-360000" algn="just"/>
            <a:r>
              <a:rPr lang="zh-CN" altLang="en-US" sz="2400" i="0" dirty="0">
                <a:latin typeface="Times New Roman" panose="02020603050405020304" pitchFamily="18" charset="0"/>
              </a:rPr>
              <a:t>光纤通信已成为现代通信技术中的一个十分重要的领域</a:t>
            </a:r>
            <a:endParaRPr lang="en-US" altLang="zh-CN" sz="2400" dirty="0">
              <a:latin typeface="Times New Roman" panose="02020603050405020304" pitchFamily="18" charset="0"/>
            </a:endParaRPr>
          </a:p>
          <a:p>
            <a:pPr marL="360000" indent="-360000" algn="just"/>
            <a:r>
              <a:rPr lang="zh-CN" altLang="en-US" sz="2400" i="0" dirty="0">
                <a:latin typeface="Times New Roman" panose="02020603050405020304" pitchFamily="18" charset="0"/>
              </a:rPr>
              <a:t>光纤是一种新型的光波导，结构一般是双层或多层同心园柱体</a:t>
            </a:r>
            <a:endParaRPr lang="en-US" altLang="zh-CN" sz="2400" i="0" dirty="0">
              <a:latin typeface="Times New Roman" panose="02020603050405020304" pitchFamily="18" charset="0"/>
            </a:endParaRPr>
          </a:p>
          <a:p>
            <a:pPr marL="817200" lvl="1" indent="-360000" algn="just"/>
            <a:r>
              <a:rPr lang="zh-CN" altLang="en-US" sz="2000" i="0" dirty="0">
                <a:latin typeface="Times New Roman" panose="02020603050405020304" pitchFamily="18" charset="0"/>
              </a:rPr>
              <a:t>由纤芯、包层和护套组成 </a:t>
            </a:r>
            <a:endParaRPr lang="en-US" altLang="zh-CN" sz="2000" dirty="0">
              <a:latin typeface="Times New Roman" panose="02020603050405020304" pitchFamily="18" charset="0"/>
            </a:endParaRPr>
          </a:p>
          <a:p>
            <a:pPr marL="0" indent="0" algn="just">
              <a:buNone/>
            </a:pPr>
            <a:endParaRPr lang="en-US" altLang="zh-CN" dirty="0"/>
          </a:p>
          <a:p>
            <a:pPr marL="0" indent="0" algn="just">
              <a:buNone/>
            </a:pPr>
            <a:endParaRPr lang="zh-CN" altLang="en-US" dirty="0"/>
          </a:p>
          <a:p>
            <a:pPr algn="just"/>
            <a:endParaRPr lang="zh-CN" altLang="en-US" dirty="0"/>
          </a:p>
        </p:txBody>
      </p:sp>
      <p:sp>
        <p:nvSpPr>
          <p:cNvPr id="4" name="灯片编号占位符 3">
            <a:extLst>
              <a:ext uri="{FF2B5EF4-FFF2-40B4-BE49-F238E27FC236}">
                <a16:creationId xmlns:a16="http://schemas.microsoft.com/office/drawing/2014/main" id="{5C8858A8-A245-44F1-B71E-5413885E23CA}"/>
              </a:ext>
            </a:extLst>
          </p:cNvPr>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pic>
        <p:nvPicPr>
          <p:cNvPr id="6" name="图片 5">
            <a:extLst>
              <a:ext uri="{FF2B5EF4-FFF2-40B4-BE49-F238E27FC236}">
                <a16:creationId xmlns:a16="http://schemas.microsoft.com/office/drawing/2014/main" id="{E543C342-D7D5-40CB-985B-5FFAD29B615D}"/>
              </a:ext>
            </a:extLst>
          </p:cNvPr>
          <p:cNvPicPr>
            <a:picLocks noChangeAspect="1"/>
          </p:cNvPicPr>
          <p:nvPr/>
        </p:nvPicPr>
        <p:blipFill>
          <a:blip r:embed="rId3"/>
          <a:stretch>
            <a:fillRect/>
          </a:stretch>
        </p:blipFill>
        <p:spPr>
          <a:xfrm>
            <a:off x="6309391" y="1327230"/>
            <a:ext cx="5049066" cy="2053665"/>
          </a:xfrm>
          <a:prstGeom prst="rect">
            <a:avLst/>
          </a:prstGeom>
        </p:spPr>
      </p:pic>
      <p:pic>
        <p:nvPicPr>
          <p:cNvPr id="5" name="图片 4"/>
          <p:cNvPicPr>
            <a:picLocks noChangeAspect="1"/>
          </p:cNvPicPr>
          <p:nvPr/>
        </p:nvPicPr>
        <p:blipFill>
          <a:blip r:embed="rId4"/>
          <a:stretch>
            <a:fillRect/>
          </a:stretch>
        </p:blipFill>
        <p:spPr>
          <a:xfrm>
            <a:off x="6227063" y="3598540"/>
            <a:ext cx="2724913" cy="1551122"/>
          </a:xfrm>
          <a:prstGeom prst="rect">
            <a:avLst/>
          </a:prstGeom>
        </p:spPr>
      </p:pic>
      <p:pic>
        <p:nvPicPr>
          <p:cNvPr id="8" name="图片 7">
            <a:extLst>
              <a:ext uri="{FF2B5EF4-FFF2-40B4-BE49-F238E27FC236}">
                <a16:creationId xmlns:a16="http://schemas.microsoft.com/office/drawing/2014/main" id="{ED8CA879-A875-42C9-8575-A7B79B55478E}"/>
              </a:ext>
            </a:extLst>
          </p:cNvPr>
          <p:cNvPicPr>
            <a:picLocks noChangeAspect="1"/>
          </p:cNvPicPr>
          <p:nvPr/>
        </p:nvPicPr>
        <p:blipFill>
          <a:blip r:embed="rId5"/>
          <a:stretch>
            <a:fillRect/>
          </a:stretch>
        </p:blipFill>
        <p:spPr>
          <a:xfrm>
            <a:off x="6304736" y="5184753"/>
            <a:ext cx="2647240" cy="1566148"/>
          </a:xfrm>
          <a:prstGeom prst="rect">
            <a:avLst/>
          </a:prstGeom>
        </p:spPr>
      </p:pic>
      <p:pic>
        <p:nvPicPr>
          <p:cNvPr id="10" name="图片 9">
            <a:extLst>
              <a:ext uri="{FF2B5EF4-FFF2-40B4-BE49-F238E27FC236}">
                <a16:creationId xmlns:a16="http://schemas.microsoft.com/office/drawing/2014/main" id="{6726B571-1753-4069-A27A-8AFC5B1E876D}"/>
              </a:ext>
            </a:extLst>
          </p:cNvPr>
          <p:cNvPicPr>
            <a:picLocks noChangeAspect="1"/>
          </p:cNvPicPr>
          <p:nvPr/>
        </p:nvPicPr>
        <p:blipFill>
          <a:blip r:embed="rId6"/>
          <a:stretch>
            <a:fillRect/>
          </a:stretch>
        </p:blipFill>
        <p:spPr>
          <a:xfrm>
            <a:off x="8999448" y="3597274"/>
            <a:ext cx="2640864" cy="1539434"/>
          </a:xfrm>
          <a:prstGeom prst="rect">
            <a:avLst/>
          </a:prstGeom>
        </p:spPr>
      </p:pic>
      <p:pic>
        <p:nvPicPr>
          <p:cNvPr id="7" name="图片 6"/>
          <p:cNvPicPr>
            <a:picLocks noChangeAspect="1"/>
          </p:cNvPicPr>
          <p:nvPr/>
        </p:nvPicPr>
        <p:blipFill>
          <a:blip r:embed="rId7"/>
          <a:stretch>
            <a:fillRect/>
          </a:stretch>
        </p:blipFill>
        <p:spPr>
          <a:xfrm>
            <a:off x="924670" y="4029902"/>
            <a:ext cx="3033350" cy="2338318"/>
          </a:xfrm>
          <a:prstGeom prst="rect">
            <a:avLst/>
          </a:prstGeom>
        </p:spPr>
      </p:pic>
      <p:sp>
        <p:nvSpPr>
          <p:cNvPr id="11"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3982262" y="4923696"/>
            <a:ext cx="2871303" cy="1200329"/>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zh-CN" altLang="en-US" sz="2400" dirty="0">
                <a:solidFill>
                  <a:srgbClr val="C00000"/>
                </a:solidFill>
                <a:latin typeface="Arial" panose="020B0604020202020204" pitchFamily="34" charset="0"/>
                <a:ea typeface="黑体" panose="02010609060101010101" pitchFamily="49" charset="-122"/>
              </a:rPr>
              <a:t>光交换机</a:t>
            </a:r>
            <a:endParaRPr lang="en-US" altLang="zh-CN" sz="2400" dirty="0">
              <a:solidFill>
                <a:srgbClr val="C00000"/>
              </a:solidFill>
              <a:latin typeface="Arial" panose="020B0604020202020204" pitchFamily="34" charset="0"/>
              <a:ea typeface="黑体" panose="02010609060101010101" pitchFamily="49" charset="-122"/>
            </a:endParaRPr>
          </a:p>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a:t>
            </a:r>
            <a:r>
              <a:rPr lang="zh-CN" altLang="en-US" sz="2400" dirty="0">
                <a:solidFill>
                  <a:srgbClr val="C00000"/>
                </a:solidFill>
                <a:latin typeface="Arial" panose="020B0604020202020204" pitchFamily="34" charset="0"/>
                <a:ea typeface="黑体" panose="02010609060101010101" pitchFamily="49" charset="-122"/>
              </a:rPr>
              <a:t>（家用光猫）</a:t>
            </a:r>
          </a:p>
        </p:txBody>
      </p:sp>
      <p:sp>
        <p:nvSpPr>
          <p:cNvPr id="13" name="文本框 12">
            <a:extLst>
              <a:ext uri="{FF2B5EF4-FFF2-40B4-BE49-F238E27FC236}">
                <a16:creationId xmlns:a16="http://schemas.microsoft.com/office/drawing/2014/main" id="{D73BF32C-00F7-48B4-B81D-33D9C78EF9AE}"/>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58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8BA65-21DF-4D9A-9BB0-4DE954AAD564}"/>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BF080807-67D5-43DB-B385-67271050A48B}"/>
              </a:ext>
            </a:extLst>
          </p:cNvPr>
          <p:cNvSpPr>
            <a:spLocks noGrp="1"/>
          </p:cNvSpPr>
          <p:nvPr>
            <p:ph idx="1"/>
          </p:nvPr>
        </p:nvSpPr>
        <p:spPr>
          <a:xfrm>
            <a:off x="838200" y="1510758"/>
            <a:ext cx="10515600" cy="564622"/>
          </a:xfrm>
        </p:spPr>
        <p:txBody>
          <a:bodyPr>
            <a:noAutofit/>
          </a:bodyPr>
          <a:lstStyle/>
          <a:p>
            <a:pPr marL="0" indent="0" algn="just">
              <a:buNone/>
            </a:pPr>
            <a:r>
              <a:rPr lang="zh-CN" altLang="en-US" b="1" dirty="0">
                <a:solidFill>
                  <a:srgbClr val="5B307E"/>
                </a:solidFill>
              </a:rPr>
              <a:t>光线在光纤中的折射</a:t>
            </a:r>
            <a:endParaRPr lang="en-US" altLang="zh-CN" b="1" dirty="0">
              <a:solidFill>
                <a:srgbClr val="5B307E"/>
              </a:solidFill>
            </a:endParaRPr>
          </a:p>
        </p:txBody>
      </p:sp>
      <p:sp>
        <p:nvSpPr>
          <p:cNvPr id="4" name="灯片编号占位符 3">
            <a:extLst>
              <a:ext uri="{FF2B5EF4-FFF2-40B4-BE49-F238E27FC236}">
                <a16:creationId xmlns:a16="http://schemas.microsoft.com/office/drawing/2014/main" id="{D701E630-08F0-4688-8D5B-EB2407A0A1B8}"/>
              </a:ext>
            </a:extLst>
          </p:cNvPr>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pic>
        <p:nvPicPr>
          <p:cNvPr id="6" name="图片 5">
            <a:extLst>
              <a:ext uri="{FF2B5EF4-FFF2-40B4-BE49-F238E27FC236}">
                <a16:creationId xmlns:a16="http://schemas.microsoft.com/office/drawing/2014/main" id="{B4582963-E401-4B8F-A510-0314730F4DFC}"/>
              </a:ext>
            </a:extLst>
          </p:cNvPr>
          <p:cNvPicPr>
            <a:picLocks noChangeAspect="1"/>
          </p:cNvPicPr>
          <p:nvPr/>
        </p:nvPicPr>
        <p:blipFill>
          <a:blip r:embed="rId2"/>
          <a:stretch>
            <a:fillRect/>
          </a:stretch>
        </p:blipFill>
        <p:spPr>
          <a:xfrm>
            <a:off x="987496" y="2064015"/>
            <a:ext cx="8010525" cy="3352800"/>
          </a:xfrm>
          <a:prstGeom prst="rect">
            <a:avLst/>
          </a:prstGeom>
        </p:spPr>
      </p:pic>
      <p:sp>
        <p:nvSpPr>
          <p:cNvPr id="5" name="矩形 4"/>
          <p:cNvSpPr/>
          <p:nvPr/>
        </p:nvSpPr>
        <p:spPr>
          <a:xfrm>
            <a:off x="838200" y="5544868"/>
            <a:ext cx="11009243" cy="883703"/>
          </a:xfrm>
          <a:prstGeom prst="rect">
            <a:avLst/>
          </a:prstGeom>
        </p:spPr>
        <p:txBody>
          <a:bodyPr wrap="square">
            <a:spAutoFit/>
          </a:bodyPr>
          <a:lstStyle/>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由于纤芯折射率大于包层的折射率，使得折射角大于入射角</a:t>
            </a:r>
            <a:endParaRPr lang="en-US" altLang="zh-CN" sz="2400" dirty="0">
              <a:latin typeface="微软雅黑" panose="020B0503020204020204" pitchFamily="34" charset="-122"/>
              <a:ea typeface="微软雅黑" panose="020B0503020204020204" pitchFamily="34" charset="-122"/>
            </a:endParaRPr>
          </a:p>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当入射角足够大时，就会引起全反射，光线重新折回纤芯，从而不断向前传播</a:t>
            </a:r>
          </a:p>
        </p:txBody>
      </p:sp>
      <p:pic>
        <p:nvPicPr>
          <p:cNvPr id="7" name="图片 6"/>
          <p:cNvPicPr>
            <a:picLocks noChangeAspect="1"/>
          </p:cNvPicPr>
          <p:nvPr/>
        </p:nvPicPr>
        <p:blipFill>
          <a:blip r:embed="rId3"/>
          <a:stretch>
            <a:fillRect/>
          </a:stretch>
        </p:blipFill>
        <p:spPr>
          <a:xfrm>
            <a:off x="9309030" y="1264090"/>
            <a:ext cx="2538413" cy="1823846"/>
          </a:xfrm>
          <a:prstGeom prst="rect">
            <a:avLst/>
          </a:prstGeom>
        </p:spPr>
      </p:pic>
      <p:pic>
        <p:nvPicPr>
          <p:cNvPr id="2050" name="Picture 2">
            <a:extLst>
              <a:ext uri="{FF2B5EF4-FFF2-40B4-BE49-F238E27FC236}">
                <a16:creationId xmlns:a16="http://schemas.microsoft.com/office/drawing/2014/main" id="{984EA036-25FF-47AF-992A-9E8D2C92E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07" b="23109"/>
          <a:stretch/>
        </p:blipFill>
        <p:spPr bwMode="auto">
          <a:xfrm>
            <a:off x="8937556" y="3505199"/>
            <a:ext cx="3091158" cy="164374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FA89E86-753D-476D-AA6B-97A881FC5A95}"/>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70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49146-0A4D-4B22-A0CE-91AB3BC223BB}"/>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E8E5A8C8-D4A6-49E1-802F-120523DBF093}"/>
              </a:ext>
            </a:extLst>
          </p:cNvPr>
          <p:cNvSpPr>
            <a:spLocks noGrp="1"/>
          </p:cNvSpPr>
          <p:nvPr>
            <p:ph idx="1"/>
          </p:nvPr>
        </p:nvSpPr>
        <p:spPr>
          <a:xfrm>
            <a:off x="838200" y="1371611"/>
            <a:ext cx="10515600" cy="4462659"/>
          </a:xfrm>
        </p:spPr>
        <p:txBody>
          <a:bodyPr>
            <a:normAutofit/>
          </a:bodyPr>
          <a:lstStyle/>
          <a:p>
            <a:pPr marL="0" indent="0" algn="just">
              <a:buNone/>
            </a:pPr>
            <a:r>
              <a:rPr lang="zh-CN" altLang="en-US" i="0" dirty="0">
                <a:solidFill>
                  <a:srgbClr val="C00000"/>
                </a:solidFill>
                <a:latin typeface="Times New Roman" panose="02020603050405020304" pitchFamily="18" charset="0"/>
              </a:rPr>
              <a:t>三种实用光纤</a:t>
            </a:r>
            <a:endParaRPr lang="en-US" altLang="zh-CN" dirty="0">
              <a:solidFill>
                <a:srgbClr val="C00000"/>
              </a:solidFill>
              <a:latin typeface="Times New Roman" panose="02020603050405020304" pitchFamily="18" charset="0"/>
            </a:endParaRPr>
          </a:p>
          <a:p>
            <a:pPr marL="360000" indent="-360000" algn="just">
              <a:lnSpc>
                <a:spcPct val="110000"/>
              </a:lnSpc>
              <a:buClr>
                <a:schemeClr val="tx1"/>
              </a:buClr>
            </a:pPr>
            <a:r>
              <a:rPr lang="zh-CN" altLang="en-US" sz="2400" i="0" dirty="0">
                <a:solidFill>
                  <a:srgbClr val="C00000"/>
                </a:solidFill>
                <a:latin typeface="Times New Roman" panose="02020603050405020304" pitchFamily="18" charset="0"/>
              </a:rPr>
              <a:t>多模突变光纤</a:t>
            </a:r>
            <a:r>
              <a:rPr lang="zh-CN" altLang="en-US" sz="2400" dirty="0">
                <a:solidFill>
                  <a:srgbClr val="C00000"/>
                </a:solidFill>
                <a:latin typeface="Times New Roman" panose="02020603050405020304" pitchFamily="18" charset="0"/>
              </a:rPr>
              <a:t>（</a:t>
            </a:r>
            <a:r>
              <a:rPr lang="zh-CN" altLang="en-US" sz="2400" i="0" dirty="0">
                <a:solidFill>
                  <a:srgbClr val="C00000"/>
                </a:solidFill>
                <a:latin typeface="Times New Roman" panose="02020603050405020304" pitchFamily="18" charset="0"/>
              </a:rPr>
              <a:t>又称阶跃光纤）：</a:t>
            </a:r>
            <a:r>
              <a:rPr lang="en-US" altLang="zh-CN" sz="2400"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指光纤的纤芯和包层的折射率沿光纤的径向分布是均匀的，而在两者的交界面上发生</a:t>
            </a:r>
            <a:r>
              <a:rPr lang="zh-CN" altLang="en-US" sz="2400" dirty="0">
                <a:latin typeface="Times New Roman" panose="02020603050405020304" pitchFamily="18" charset="0"/>
              </a:rPr>
              <a:t>突变</a:t>
            </a:r>
            <a:endParaRPr lang="en-US" altLang="zh-CN" sz="2400" dirty="0">
              <a:latin typeface="Times New Roman" panose="02020603050405020304" pitchFamily="18" charset="0"/>
            </a:endParaRPr>
          </a:p>
          <a:p>
            <a:pPr marL="817200" lvl="1" indent="-360000" algn="just">
              <a:lnSpc>
                <a:spcPct val="110000"/>
              </a:lnSpc>
              <a:buClr>
                <a:schemeClr val="tx1"/>
              </a:buClr>
            </a:pPr>
            <a:r>
              <a:rPr lang="zh-CN" altLang="en-US" sz="2000" i="0" dirty="0">
                <a:latin typeface="Times New Roman" panose="02020603050405020304" pitchFamily="18" charset="0"/>
              </a:rPr>
              <a:t>多模突变光纤的带宽较窄，适用于小容量短距离通信</a:t>
            </a:r>
            <a:endParaRPr lang="zh-CN" altLang="en-US" sz="2000" dirty="0">
              <a:latin typeface="Times New Roman" panose="02020603050405020304" pitchFamily="18" charset="0"/>
            </a:endParaRPr>
          </a:p>
          <a:p>
            <a:pPr marL="360000" indent="-360000" algn="just">
              <a:lnSpc>
                <a:spcPct val="110000"/>
              </a:lnSpc>
              <a:buClr>
                <a:schemeClr val="tx1"/>
              </a:buClr>
            </a:pPr>
            <a:r>
              <a:rPr lang="zh-CN" altLang="en-US" sz="2400" i="0" dirty="0">
                <a:solidFill>
                  <a:srgbClr val="C00000"/>
                </a:solidFill>
                <a:latin typeface="Times New Roman" panose="02020603050405020304" pitchFamily="18" charset="0"/>
              </a:rPr>
              <a:t>多模渐变光纤：</a:t>
            </a:r>
            <a:r>
              <a:rPr lang="zh-CN" altLang="en-US" sz="2400" i="0" dirty="0">
                <a:latin typeface="Times New Roman" panose="02020603050405020304" pitchFamily="18" charset="0"/>
              </a:rPr>
              <a:t>指纤芯的折射率是半径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的函数</a:t>
            </a:r>
            <a:r>
              <a:rPr lang="en-US" altLang="zh-CN" sz="2400" i="0" dirty="0">
                <a:latin typeface="Times New Roman" panose="02020603050405020304" pitchFamily="18" charset="0"/>
              </a:rPr>
              <a:t>n(r)</a:t>
            </a:r>
            <a:r>
              <a:rPr lang="zh-CN" altLang="en-US" sz="2400" i="0" dirty="0">
                <a:latin typeface="Times New Roman" panose="02020603050405020304" pitchFamily="18" charset="0"/>
              </a:rPr>
              <a:t>，沿着径向随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的增加逐渐减小，直到达到包层的折射率值为止，而包层内的折射率又是均匀的</a:t>
            </a:r>
            <a:endParaRPr lang="en-US" altLang="zh-CN" sz="2400" i="0" dirty="0">
              <a:latin typeface="Times New Roman" panose="02020603050405020304" pitchFamily="18" charset="0"/>
            </a:endParaRPr>
          </a:p>
          <a:p>
            <a:pPr marL="817200" lvl="1" indent="-360000" algn="just">
              <a:lnSpc>
                <a:spcPct val="110000"/>
              </a:lnSpc>
              <a:buClr>
                <a:schemeClr val="tx1"/>
              </a:buClr>
            </a:pPr>
            <a:r>
              <a:rPr lang="zh-CN" altLang="en-US" sz="2000" dirty="0">
                <a:latin typeface="Times New Roman" panose="02020603050405020304" pitchFamily="18" charset="0"/>
              </a:rPr>
              <a:t>多模渐变</a:t>
            </a:r>
            <a:r>
              <a:rPr lang="zh-CN" altLang="en-US" sz="2000" i="0" dirty="0">
                <a:latin typeface="Times New Roman" panose="02020603050405020304" pitchFamily="18" charset="0"/>
              </a:rPr>
              <a:t>光纤带宽较宽，适用于中容量中距离通信</a:t>
            </a:r>
            <a:endParaRPr lang="zh-CN" altLang="en-US" sz="2000" dirty="0">
              <a:latin typeface="Times New Roman" panose="02020603050405020304" pitchFamily="18" charset="0"/>
            </a:endParaRPr>
          </a:p>
          <a:p>
            <a:pPr marL="360000" indent="-360000" algn="just">
              <a:lnSpc>
                <a:spcPct val="110000"/>
              </a:lnSpc>
              <a:buClr>
                <a:schemeClr val="tx1"/>
              </a:buClr>
            </a:pPr>
            <a:r>
              <a:rPr lang="zh-CN" altLang="en-US" sz="2400" i="0" dirty="0">
                <a:solidFill>
                  <a:srgbClr val="C00000"/>
                </a:solidFill>
                <a:latin typeface="Times New Roman" panose="02020603050405020304" pitchFamily="18" charset="0"/>
              </a:rPr>
              <a:t>单模光纤</a:t>
            </a:r>
            <a:r>
              <a:rPr lang="zh-CN" altLang="en-US" sz="2400" i="0" dirty="0">
                <a:latin typeface="Times New Roman" panose="02020603050405020304" pitchFamily="18" charset="0"/>
              </a:rPr>
              <a:t>：指纤芯中仅传输一种最低模式的光波，由于纤芯直径很小（通常为</a:t>
            </a:r>
            <a:r>
              <a:rPr lang="en-US" altLang="zh-CN" sz="2400" i="0" dirty="0">
                <a:latin typeface="Times New Roman" panose="02020603050405020304" pitchFamily="18" charset="0"/>
              </a:rPr>
              <a:t>8</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12μm</a:t>
            </a:r>
            <a:r>
              <a:rPr lang="zh-CN" altLang="en-US" sz="2400" i="0" dirty="0">
                <a:latin typeface="Times New Roman" panose="02020603050405020304" pitchFamily="18" charset="0"/>
              </a:rPr>
              <a:t>），制作工艺难度大，其折射率分布属于突变型</a:t>
            </a:r>
            <a:endParaRPr lang="en-US" altLang="zh-CN" sz="2400" i="0" dirty="0">
              <a:latin typeface="Times New Roman" panose="02020603050405020304" pitchFamily="18" charset="0"/>
            </a:endParaRPr>
          </a:p>
          <a:p>
            <a:pPr marL="817200" lvl="1" indent="-360000" algn="just">
              <a:lnSpc>
                <a:spcPct val="110000"/>
              </a:lnSpc>
              <a:buClr>
                <a:schemeClr val="tx1"/>
              </a:buClr>
            </a:pPr>
            <a:r>
              <a:rPr lang="zh-CN" altLang="en-US" sz="2000" i="0" dirty="0">
                <a:solidFill>
                  <a:srgbClr val="C00000"/>
                </a:solidFill>
                <a:latin typeface="Times New Roman" panose="02020603050405020304" pitchFamily="18" charset="0"/>
              </a:rPr>
              <a:t>单模光纤的带宽极宽，适用于大容量远距离通信</a:t>
            </a:r>
            <a:r>
              <a:rPr lang="zh-CN" altLang="en-US" sz="2000" i="0" dirty="0">
                <a:latin typeface="Times New Roman" panose="02020603050405020304" pitchFamily="18" charset="0"/>
              </a:rPr>
              <a:t> </a:t>
            </a:r>
            <a:endParaRPr lang="zh-CN" altLang="en-US" sz="2000" dirty="0">
              <a:latin typeface="Times New Roman" panose="02020603050405020304" pitchFamily="18" charset="0"/>
            </a:endParaRPr>
          </a:p>
          <a:p>
            <a:pPr algn="just"/>
            <a:endParaRPr lang="zh-CN" altLang="en-US" dirty="0"/>
          </a:p>
        </p:txBody>
      </p:sp>
      <p:sp>
        <p:nvSpPr>
          <p:cNvPr id="4" name="灯片编号占位符 3">
            <a:extLst>
              <a:ext uri="{FF2B5EF4-FFF2-40B4-BE49-F238E27FC236}">
                <a16:creationId xmlns:a16="http://schemas.microsoft.com/office/drawing/2014/main" id="{AFC038CC-473E-4C00-A6F0-46BC11006206}"/>
              </a:ext>
            </a:extLst>
          </p:cNvPr>
          <p:cNvSpPr>
            <a:spLocks noGrp="1"/>
          </p:cNvSpPr>
          <p:nvPr>
            <p:ph type="sldNum" sz="quarter" idx="12"/>
          </p:nvPr>
        </p:nvSpPr>
        <p:spPr>
          <a:xfrm>
            <a:off x="8252796" y="6356350"/>
            <a:ext cx="2743200" cy="365125"/>
          </a:xfrm>
        </p:spPr>
        <p:txBody>
          <a:bodyPr/>
          <a:lstStyle/>
          <a:p>
            <a:fld id="{8D4D1E41-7A09-AB4A-A4E1-09765ADA2698}" type="slidenum">
              <a:rPr kumimoji="1" lang="zh-CN" altLang="en-US" smtClean="0"/>
              <a:t>66</a:t>
            </a:fld>
            <a:endParaRPr kumimoji="1" lang="zh-CN" altLang="en-US" dirty="0"/>
          </a:p>
        </p:txBody>
      </p:sp>
      <p:grpSp>
        <p:nvGrpSpPr>
          <p:cNvPr id="11" name="组合 10"/>
          <p:cNvGrpSpPr/>
          <p:nvPr/>
        </p:nvGrpSpPr>
        <p:grpSpPr>
          <a:xfrm>
            <a:off x="119688" y="5719697"/>
            <a:ext cx="6267450" cy="1001778"/>
            <a:chOff x="119688" y="5719697"/>
            <a:chExt cx="6267450" cy="1001778"/>
          </a:xfrm>
        </p:grpSpPr>
        <p:pic>
          <p:nvPicPr>
            <p:cNvPr id="7" name="图片 6"/>
            <p:cNvPicPr>
              <a:picLocks noChangeAspect="1"/>
            </p:cNvPicPr>
            <p:nvPr/>
          </p:nvPicPr>
          <p:blipFill>
            <a:blip r:embed="rId2"/>
            <a:stretch>
              <a:fillRect/>
            </a:stretch>
          </p:blipFill>
          <p:spPr>
            <a:xfrm>
              <a:off x="119688" y="5759450"/>
              <a:ext cx="6267450" cy="962025"/>
            </a:xfrm>
            <a:prstGeom prst="rect">
              <a:avLst/>
            </a:prstGeom>
          </p:spPr>
        </p:pic>
        <p:sp>
          <p:nvSpPr>
            <p:cNvPr id="9" name="矩形 8"/>
            <p:cNvSpPr/>
            <p:nvPr/>
          </p:nvSpPr>
          <p:spPr>
            <a:xfrm>
              <a:off x="119688" y="5719697"/>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单模</a:t>
              </a:r>
              <a:endParaRPr lang="zh-CN" altLang="en-US" sz="2000" dirty="0"/>
            </a:p>
          </p:txBody>
        </p:sp>
      </p:grpSp>
      <p:grpSp>
        <p:nvGrpSpPr>
          <p:cNvPr id="12" name="组合 11"/>
          <p:cNvGrpSpPr/>
          <p:nvPr/>
        </p:nvGrpSpPr>
        <p:grpSpPr>
          <a:xfrm>
            <a:off x="6425876" y="5755480"/>
            <a:ext cx="5658657" cy="965995"/>
            <a:chOff x="6425876" y="5755480"/>
            <a:chExt cx="5658657" cy="965995"/>
          </a:xfrm>
        </p:grpSpPr>
        <p:pic>
          <p:nvPicPr>
            <p:cNvPr id="8" name="图片 7"/>
            <p:cNvPicPr>
              <a:picLocks noChangeAspect="1"/>
            </p:cNvPicPr>
            <p:nvPr/>
          </p:nvPicPr>
          <p:blipFill>
            <a:blip r:embed="rId3"/>
            <a:stretch>
              <a:fillRect/>
            </a:stretch>
          </p:blipFill>
          <p:spPr>
            <a:xfrm>
              <a:off x="6466994" y="5759450"/>
              <a:ext cx="5617539" cy="962025"/>
            </a:xfrm>
            <a:prstGeom prst="rect">
              <a:avLst/>
            </a:prstGeom>
          </p:spPr>
        </p:pic>
        <p:sp>
          <p:nvSpPr>
            <p:cNvPr id="10" name="矩形 9"/>
            <p:cNvSpPr/>
            <p:nvPr/>
          </p:nvSpPr>
          <p:spPr>
            <a:xfrm>
              <a:off x="6425876" y="5755480"/>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多模</a:t>
              </a:r>
              <a:endParaRPr lang="zh-CN" altLang="en-US" sz="2000" dirty="0"/>
            </a:p>
          </p:txBody>
        </p:sp>
      </p:grpSp>
      <p:sp>
        <p:nvSpPr>
          <p:cNvPr id="14" name="文本框 13">
            <a:extLst>
              <a:ext uri="{FF2B5EF4-FFF2-40B4-BE49-F238E27FC236}">
                <a16:creationId xmlns:a16="http://schemas.microsoft.com/office/drawing/2014/main" id="{D4A55A84-6769-44C6-B282-A8EEC7B72A49}"/>
              </a:ext>
            </a:extLst>
          </p:cNvPr>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5" name="文本框 14">
            <a:extLst>
              <a:ext uri="{FF2B5EF4-FFF2-40B4-BE49-F238E27FC236}">
                <a16:creationId xmlns:a16="http://schemas.microsoft.com/office/drawing/2014/main" id="{43108CFC-0C8D-448D-B1BF-425CE1871BFC}"/>
              </a:ext>
            </a:extLst>
          </p:cNvPr>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7" name="文本框 16">
            <a:extLst>
              <a:ext uri="{FF2B5EF4-FFF2-40B4-BE49-F238E27FC236}">
                <a16:creationId xmlns:a16="http://schemas.microsoft.com/office/drawing/2014/main" id="{409CB80C-85BB-4BA9-801B-6DF0990F9384}"/>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434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184763" y="4636775"/>
            <a:ext cx="2169037" cy="1825396"/>
          </a:xfrm>
          <a:prstGeom prst="rect">
            <a:avLst/>
          </a:prstGeom>
        </p:spPr>
      </p:pic>
      <p:sp>
        <p:nvSpPr>
          <p:cNvPr id="2" name="标题 1">
            <a:extLst>
              <a:ext uri="{FF2B5EF4-FFF2-40B4-BE49-F238E27FC236}">
                <a16:creationId xmlns:a16="http://schemas.microsoft.com/office/drawing/2014/main" id="{2C814AB7-9082-4590-B38A-E26BE91C5CB0}"/>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F9E4A187-6FA3-4C17-99C1-50C4C28C97A8}"/>
              </a:ext>
            </a:extLst>
          </p:cNvPr>
          <p:cNvSpPr>
            <a:spLocks noGrp="1"/>
          </p:cNvSpPr>
          <p:nvPr>
            <p:ph idx="1"/>
          </p:nvPr>
        </p:nvSpPr>
        <p:spPr>
          <a:xfrm>
            <a:off x="669754" y="1410174"/>
            <a:ext cx="10515600" cy="4586694"/>
          </a:xfrm>
        </p:spPr>
        <p:txBody>
          <a:bodyPr>
            <a:normAutofit/>
          </a:bodyPr>
          <a:lstStyle/>
          <a:p>
            <a:pPr marL="0" indent="0" algn="just">
              <a:buNone/>
            </a:pPr>
            <a:r>
              <a:rPr lang="zh-CN" altLang="en-US" b="1" dirty="0">
                <a:solidFill>
                  <a:srgbClr val="5B307E"/>
                </a:solidFill>
              </a:rPr>
              <a:t>光纤通信系统的收发端器件</a:t>
            </a:r>
          </a:p>
          <a:p>
            <a:pPr marL="360000" indent="-360000" algn="just"/>
            <a:r>
              <a:rPr lang="zh-CN" altLang="en-US" sz="2400" dirty="0">
                <a:solidFill>
                  <a:srgbClr val="C00000"/>
                </a:solidFill>
                <a:latin typeface="Times New Roman" panose="02020603050405020304" pitchFamily="18" charset="0"/>
                <a:ea typeface="微软雅黑" panose="020B0503020204020204" pitchFamily="34" charset="-122"/>
              </a:rPr>
              <a:t>发送端的光源</a:t>
            </a:r>
            <a:endParaRPr lang="en-US" altLang="zh-CN" sz="2400" i="0" dirty="0">
              <a:solidFill>
                <a:srgbClr val="C00000"/>
              </a:solidFill>
              <a:latin typeface="Times New Roman" panose="02020603050405020304" pitchFamily="18" charset="0"/>
              <a:ea typeface="微软雅黑" panose="020B0503020204020204" pitchFamily="34" charset="-122"/>
            </a:endParaRPr>
          </a:p>
          <a:p>
            <a:pPr marL="817200" lvl="1" indent="-360000" algn="just"/>
            <a:r>
              <a:rPr lang="zh-CN" altLang="en-US" sz="2000" i="0" dirty="0">
                <a:solidFill>
                  <a:srgbClr val="C00000"/>
                </a:solidFill>
                <a:latin typeface="Times New Roman" panose="02020603050405020304" pitchFamily="18" charset="0"/>
                <a:ea typeface="微软雅黑" panose="020B0503020204020204" pitchFamily="34" charset="-122"/>
              </a:rPr>
              <a:t>发光二极管</a:t>
            </a:r>
            <a:r>
              <a:rPr lang="zh-CN" altLang="en-US" sz="2000" i="0" dirty="0">
                <a:latin typeface="Times New Roman" panose="02020603050405020304" pitchFamily="18" charset="0"/>
                <a:ea typeface="微软雅黑" panose="020B0503020204020204" pitchFamily="34" charset="-122"/>
              </a:rPr>
              <a:t>：价格较低，工作温度也较宽，使用寿命长</a:t>
            </a:r>
            <a:endParaRPr lang="zh-CN" altLang="en-US" sz="2000" dirty="0">
              <a:latin typeface="Times New Roman" panose="02020603050405020304" pitchFamily="18" charset="0"/>
              <a:ea typeface="微软雅黑" panose="020B0503020204020204" pitchFamily="34" charset="-122"/>
            </a:endParaRPr>
          </a:p>
          <a:p>
            <a:pPr marL="817200" lvl="1" indent="-360000" algn="just"/>
            <a:r>
              <a:rPr lang="zh-CN" altLang="en-US" sz="2000" i="0" dirty="0">
                <a:solidFill>
                  <a:srgbClr val="C00000"/>
                </a:solidFill>
                <a:latin typeface="Times New Roman" panose="02020603050405020304" pitchFamily="18" charset="0"/>
                <a:ea typeface="微软雅黑" panose="020B0503020204020204" pitchFamily="34" charset="-122"/>
              </a:rPr>
              <a:t>注入激光二极管</a:t>
            </a:r>
            <a:r>
              <a:rPr lang="zh-CN" altLang="en-US" sz="2000" i="0" dirty="0">
                <a:latin typeface="Times New Roman" panose="02020603050405020304" pitchFamily="18" charset="0"/>
                <a:ea typeface="微软雅黑" panose="020B0503020204020204" pitchFamily="34" charset="-122"/>
              </a:rPr>
              <a:t>：发光效率高，可支持较高的传输速率</a:t>
            </a:r>
            <a:endParaRPr lang="zh-CN" altLang="en-US" sz="2000" dirty="0">
              <a:latin typeface="Times New Roman" panose="02020603050405020304" pitchFamily="18" charset="0"/>
              <a:ea typeface="微软雅黑" panose="020B0503020204020204" pitchFamily="34" charset="-122"/>
            </a:endParaRPr>
          </a:p>
          <a:p>
            <a:pPr marL="360000" indent="-360000" algn="just"/>
            <a:r>
              <a:rPr lang="zh-CN" altLang="en-US" sz="2400" i="0" dirty="0">
                <a:latin typeface="Times New Roman" panose="02020603050405020304" pitchFamily="18" charset="0"/>
                <a:ea typeface="微软雅黑" panose="020B0503020204020204" pitchFamily="34" charset="-122"/>
              </a:rPr>
              <a:t>接收端</a:t>
            </a:r>
            <a:endParaRPr lang="en-US" altLang="zh-CN" sz="2400" i="0" dirty="0">
              <a:latin typeface="Times New Roman" panose="02020603050405020304" pitchFamily="18" charset="0"/>
              <a:ea typeface="微软雅黑" panose="020B0503020204020204" pitchFamily="34" charset="-122"/>
            </a:endParaRPr>
          </a:p>
          <a:p>
            <a:pPr marL="817200" lvl="1" indent="-360000" algn="just"/>
            <a:r>
              <a:rPr lang="zh-CN" altLang="en-US" sz="2000" i="0" dirty="0">
                <a:solidFill>
                  <a:srgbClr val="C00000"/>
                </a:solidFill>
                <a:latin typeface="Times New Roman" panose="02020603050405020304" pitchFamily="18" charset="0"/>
                <a:ea typeface="微软雅黑" panose="020B0503020204020204" pitchFamily="34" charset="-122"/>
              </a:rPr>
              <a:t>光敏二极管</a:t>
            </a:r>
            <a:r>
              <a:rPr lang="zh-CN" altLang="en-US" sz="2000" i="0" dirty="0">
                <a:latin typeface="Times New Roman" panose="02020603050405020304" pitchFamily="18" charset="0"/>
                <a:ea typeface="微软雅黑" panose="020B0503020204020204" pitchFamily="34" charset="-122"/>
              </a:rPr>
              <a:t>：遇到光照射时，光敏二极管会产生一个电脉冲</a:t>
            </a:r>
            <a:endParaRPr lang="en-US" altLang="zh-CN" sz="2000" i="0" dirty="0">
              <a:latin typeface="Times New Roman" panose="02020603050405020304" pitchFamily="18" charset="0"/>
              <a:ea typeface="微软雅黑" panose="020B0503020204020204" pitchFamily="34" charset="-122"/>
            </a:endParaRPr>
          </a:p>
          <a:p>
            <a:pPr marL="817200" lvl="1" indent="-360000" algn="just"/>
            <a:r>
              <a:rPr lang="zh-CN" altLang="en-US" sz="2000" i="0" dirty="0">
                <a:latin typeface="Times New Roman" panose="02020603050405020304" pitchFamily="18" charset="0"/>
                <a:ea typeface="微软雅黑" panose="020B0503020204020204" pitchFamily="34" charset="-122"/>
              </a:rPr>
              <a:t>光敏二极管的典型响应时间为</a:t>
            </a:r>
            <a:r>
              <a:rPr lang="en-US" altLang="zh-CN" sz="2000" i="0" dirty="0">
                <a:latin typeface="Times New Roman" panose="02020603050405020304" pitchFamily="18" charset="0"/>
                <a:ea typeface="微软雅黑" panose="020B0503020204020204" pitchFamily="34" charset="-122"/>
              </a:rPr>
              <a:t>1ns</a:t>
            </a:r>
            <a:r>
              <a:rPr lang="zh-CN" altLang="en-US" sz="2000" i="0" dirty="0">
                <a:latin typeface="Times New Roman" panose="02020603050405020304" pitchFamily="18" charset="0"/>
                <a:ea typeface="微软雅黑" panose="020B0503020204020204" pitchFamily="34" charset="-122"/>
              </a:rPr>
              <a:t>，因而限制传输速率在</a:t>
            </a:r>
            <a:r>
              <a:rPr lang="en-US" altLang="zh-CN" sz="2000" i="0" dirty="0">
                <a:latin typeface="Times New Roman" panose="02020603050405020304" pitchFamily="18" charset="0"/>
                <a:ea typeface="微软雅黑" panose="020B0503020204020204" pitchFamily="34" charset="-122"/>
              </a:rPr>
              <a:t>1Gb/s</a:t>
            </a:r>
            <a:r>
              <a:rPr lang="zh-CN" altLang="en-US" sz="2000" i="0" dirty="0">
                <a:latin typeface="Times New Roman" panose="02020603050405020304" pitchFamily="18" charset="0"/>
                <a:ea typeface="微软雅黑" panose="020B0503020204020204" pitchFamily="34" charset="-122"/>
              </a:rPr>
              <a:t>左右</a:t>
            </a:r>
            <a:endParaRPr lang="zh-CN" altLang="en-US" sz="2000" dirty="0">
              <a:latin typeface="Times New Roman" panose="02020603050405020304" pitchFamily="18" charset="0"/>
              <a:ea typeface="微软雅黑" panose="020B0503020204020204" pitchFamily="34" charset="-122"/>
            </a:endParaRPr>
          </a:p>
        </p:txBody>
      </p:sp>
      <p:sp>
        <p:nvSpPr>
          <p:cNvPr id="4" name="灯片编号占位符 3">
            <a:extLst>
              <a:ext uri="{FF2B5EF4-FFF2-40B4-BE49-F238E27FC236}">
                <a16:creationId xmlns:a16="http://schemas.microsoft.com/office/drawing/2014/main" id="{7F986FB0-B5BB-4617-9F91-B8E44389BD22}"/>
              </a:ext>
            </a:extLst>
          </p:cNvPr>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pic>
        <p:nvPicPr>
          <p:cNvPr id="1026" name="Picture 2" descr="https://cshihong.github.io/2020/08/16/%E5%85%89%E6%A8%A1%E5%9D%97%E5%AD%A6%E4%B9%A0%E6%80%BB%E7%BB%93/%E5%85%89%E6%A8%A1%E5%9D%97%E5%8E%9F%E7%90%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936" y="4500225"/>
            <a:ext cx="6109236" cy="22622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636312" y="4592536"/>
            <a:ext cx="1749080" cy="1866863"/>
          </a:xfrm>
          <a:prstGeom prst="rect">
            <a:avLst/>
          </a:prstGeom>
        </p:spPr>
      </p:pic>
      <p:pic>
        <p:nvPicPr>
          <p:cNvPr id="8" name="图片 7"/>
          <p:cNvPicPr>
            <a:picLocks noChangeAspect="1"/>
          </p:cNvPicPr>
          <p:nvPr/>
        </p:nvPicPr>
        <p:blipFill>
          <a:blip r:embed="rId5"/>
          <a:stretch>
            <a:fillRect/>
          </a:stretch>
        </p:blipFill>
        <p:spPr>
          <a:xfrm>
            <a:off x="8367581" y="1410174"/>
            <a:ext cx="3615299" cy="2084939"/>
          </a:xfrm>
          <a:prstGeom prst="rect">
            <a:avLst/>
          </a:prstGeom>
        </p:spPr>
      </p:pic>
      <p:sp>
        <p:nvSpPr>
          <p:cNvPr id="11" name="文本框 10">
            <a:extLst>
              <a:ext uri="{FF2B5EF4-FFF2-40B4-BE49-F238E27FC236}">
                <a16:creationId xmlns:a16="http://schemas.microsoft.com/office/drawing/2014/main" id="{5CB09D60-88CA-44D0-BF1F-273F17DC807D}"/>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659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C8B62-E1B2-4879-B3A5-4A95FC46C283}"/>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5ADD2A54-EA33-4A24-877F-566FD3DFC96B}"/>
              </a:ext>
            </a:extLst>
          </p:cNvPr>
          <p:cNvSpPr>
            <a:spLocks noGrp="1"/>
          </p:cNvSpPr>
          <p:nvPr>
            <p:ph idx="1"/>
          </p:nvPr>
        </p:nvSpPr>
        <p:spPr>
          <a:xfrm>
            <a:off x="838200" y="1510758"/>
            <a:ext cx="4616431" cy="4939562"/>
          </a:xfrm>
        </p:spPr>
        <p:txBody>
          <a:bodyPr>
            <a:normAutofit/>
          </a:bodyPr>
          <a:lstStyle/>
          <a:p>
            <a:pPr marL="360000" indent="-360000" algn="just">
              <a:lnSpc>
                <a:spcPct val="110000"/>
              </a:lnSpc>
              <a:buNone/>
            </a:pPr>
            <a:r>
              <a:rPr lang="zh-CN" altLang="en-US" sz="3000" dirty="0"/>
              <a:t>影响光纤传输质量的因素</a:t>
            </a:r>
          </a:p>
          <a:p>
            <a:pPr marL="360000" indent="-360000" algn="just">
              <a:lnSpc>
                <a:spcPct val="110000"/>
              </a:lnSpc>
              <a:buClr>
                <a:schemeClr val="tx1"/>
              </a:buClr>
            </a:pPr>
            <a:r>
              <a:rPr lang="zh-CN" altLang="en-US" sz="2600" dirty="0">
                <a:solidFill>
                  <a:srgbClr val="C00000"/>
                </a:solidFill>
              </a:rPr>
              <a:t>损耗特性</a:t>
            </a:r>
            <a:r>
              <a:rPr lang="zh-CN" altLang="en-US" sz="2600" dirty="0"/>
              <a:t>表示光能在光纤中传输所受到衰减程度</a:t>
            </a:r>
            <a:endParaRPr lang="en-US" altLang="zh-CN" sz="2600" dirty="0"/>
          </a:p>
          <a:p>
            <a:pPr marL="360000" indent="-360000" algn="just">
              <a:lnSpc>
                <a:spcPct val="110000"/>
              </a:lnSpc>
            </a:pPr>
            <a:r>
              <a:rPr lang="zh-CN" altLang="en-US" sz="2600" dirty="0"/>
              <a:t>光纤损耗分为</a:t>
            </a:r>
            <a:endParaRPr lang="en-US" altLang="zh-CN" sz="2600" dirty="0"/>
          </a:p>
          <a:p>
            <a:pPr marL="817200" lvl="2" indent="-360000" algn="just">
              <a:lnSpc>
                <a:spcPct val="110000"/>
              </a:lnSpc>
              <a:buClr>
                <a:schemeClr val="tx1"/>
              </a:buClr>
            </a:pPr>
            <a:r>
              <a:rPr lang="zh-CN" altLang="en-US" sz="2200" dirty="0">
                <a:solidFill>
                  <a:srgbClr val="C00000"/>
                </a:solidFill>
              </a:rPr>
              <a:t>固有损耗</a:t>
            </a:r>
            <a:r>
              <a:rPr lang="zh-CN" altLang="en-US" sz="2200" dirty="0"/>
              <a:t>指光纤材料的性质和微观结构引起的吸收损耗和瑞利散射损耗</a:t>
            </a:r>
          </a:p>
          <a:p>
            <a:pPr marL="817200" lvl="2" indent="-360000" algn="just">
              <a:lnSpc>
                <a:spcPct val="110000"/>
              </a:lnSpc>
              <a:buClr>
                <a:schemeClr val="tx1"/>
              </a:buClr>
            </a:pPr>
            <a:r>
              <a:rPr lang="zh-CN" altLang="en-US" sz="2200" dirty="0">
                <a:solidFill>
                  <a:srgbClr val="C00000"/>
                </a:solidFill>
              </a:rPr>
              <a:t>非固有损耗</a:t>
            </a:r>
            <a:r>
              <a:rPr lang="zh-CN" altLang="en-US" sz="2200" dirty="0"/>
              <a:t>指杂质吸收、结构不规则引起的散射和弯曲幅射损耗等</a:t>
            </a:r>
          </a:p>
          <a:p>
            <a:pPr marL="0" indent="0" algn="just">
              <a:lnSpc>
                <a:spcPct val="110000"/>
              </a:lnSpc>
              <a:buNone/>
            </a:pPr>
            <a:endParaRPr lang="zh-CN" altLang="en-US" sz="2400" dirty="0"/>
          </a:p>
        </p:txBody>
      </p:sp>
      <p:sp>
        <p:nvSpPr>
          <p:cNvPr id="4" name="灯片编号占位符 3">
            <a:extLst>
              <a:ext uri="{FF2B5EF4-FFF2-40B4-BE49-F238E27FC236}">
                <a16:creationId xmlns:a16="http://schemas.microsoft.com/office/drawing/2014/main" id="{5C5471DA-E4CA-4A8A-B42E-1DCA609BC162}"/>
              </a:ext>
            </a:extLst>
          </p:cNvPr>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pic>
        <p:nvPicPr>
          <p:cNvPr id="5" name="图片 4">
            <a:extLst>
              <a:ext uri="{FF2B5EF4-FFF2-40B4-BE49-F238E27FC236}">
                <a16:creationId xmlns:a16="http://schemas.microsoft.com/office/drawing/2014/main" id="{96A3C29E-EB77-49C0-ABB4-AB6D2762CCF1}"/>
              </a:ext>
            </a:extLst>
          </p:cNvPr>
          <p:cNvPicPr>
            <a:picLocks noChangeAspect="1"/>
          </p:cNvPicPr>
          <p:nvPr/>
        </p:nvPicPr>
        <p:blipFill>
          <a:blip r:embed="rId2"/>
          <a:stretch>
            <a:fillRect/>
          </a:stretch>
        </p:blipFill>
        <p:spPr>
          <a:xfrm>
            <a:off x="6062870" y="2063894"/>
            <a:ext cx="5793508" cy="3454417"/>
          </a:xfrm>
          <a:prstGeom prst="rect">
            <a:avLst/>
          </a:prstGeom>
        </p:spPr>
      </p:pic>
      <p:sp>
        <p:nvSpPr>
          <p:cNvPr id="6" name="内容占位符 2">
            <a:extLst>
              <a:ext uri="{FF2B5EF4-FFF2-40B4-BE49-F238E27FC236}">
                <a16:creationId xmlns:a16="http://schemas.microsoft.com/office/drawing/2014/main" id="{18E0BD8E-5364-49B7-9E3D-B166D933F8B1}"/>
              </a:ext>
            </a:extLst>
          </p:cNvPr>
          <p:cNvSpPr txBox="1">
            <a:spLocks/>
          </p:cNvSpPr>
          <p:nvPr/>
        </p:nvSpPr>
        <p:spPr>
          <a:xfrm>
            <a:off x="6062870" y="1510758"/>
            <a:ext cx="4042025" cy="5235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CN" altLang="en-US" dirty="0"/>
              <a:t>光纤损耗与波长的关系                             </a:t>
            </a:r>
          </a:p>
          <a:p>
            <a:pPr marL="0" indent="0">
              <a:buFont typeface="Wingdings" pitchFamily="2" charset="2"/>
              <a:buNone/>
            </a:pPr>
            <a:endParaRPr lang="zh-CN" altLang="en-US" dirty="0"/>
          </a:p>
        </p:txBody>
      </p:sp>
      <p:sp>
        <p:nvSpPr>
          <p:cNvPr id="7" name="文本框 6">
            <a:extLst>
              <a:ext uri="{FF2B5EF4-FFF2-40B4-BE49-F238E27FC236}">
                <a16:creationId xmlns:a16="http://schemas.microsoft.com/office/drawing/2014/main" id="{81233F62-37A0-47CC-95F9-CD142293F230}"/>
              </a:ext>
            </a:extLst>
          </p:cNvPr>
          <p:cNvSpPr txBox="1"/>
          <p:nvPr/>
        </p:nvSpPr>
        <p:spPr>
          <a:xfrm>
            <a:off x="5685182" y="5628868"/>
            <a:ext cx="6291469" cy="1092607"/>
          </a:xfrm>
          <a:prstGeom prst="rect">
            <a:avLst/>
          </a:prstGeom>
          <a:noFill/>
          <a:ln w="28575">
            <a:solidFill>
              <a:srgbClr val="B348FF"/>
            </a:solidFill>
          </a:ln>
        </p:spPr>
        <p:txBody>
          <a:bodyPr wrap="square" rtlCol="0">
            <a:spAutoFit/>
          </a:bodyPr>
          <a:lstStyle/>
          <a:p>
            <a:pPr indent="-360000">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在光纤通信中常用的三个波段的中心分别位于</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0.85</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18"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 </a:t>
            </a:r>
            <a:r>
              <a:rPr kumimoji="1" lang="zh-CN" altLang="en-US"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1.30</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18"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和</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1.55 </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sym typeface="Symbol" panose="05050102010706020507" pitchFamily="18" charset="2"/>
              </a:rPr>
              <a:t></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rPr>
              <a:t>m</a:t>
            </a:r>
          </a:p>
          <a:p>
            <a:pPr indent="-360000">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这三个波段具有25000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30000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GHz</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的带宽</a:t>
            </a:r>
            <a:endParaRPr lang="zh-CN" altLang="en-US" sz="2000" dirty="0">
              <a:latin typeface="Times New Roman" panose="02020603050405020304" pitchFamily="18" charset="0"/>
              <a:ea typeface="微软雅黑" panose="020B0503020204020204" pitchFamily="34" charset="-122"/>
            </a:endParaRPr>
          </a:p>
        </p:txBody>
      </p:sp>
      <p:sp>
        <p:nvSpPr>
          <p:cNvPr id="8" name="矩形 7"/>
          <p:cNvSpPr/>
          <p:nvPr/>
        </p:nvSpPr>
        <p:spPr>
          <a:xfrm>
            <a:off x="7290743" y="2587747"/>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9" name="矩形 8"/>
          <p:cNvSpPr/>
          <p:nvPr/>
        </p:nvSpPr>
        <p:spPr>
          <a:xfrm>
            <a:off x="8376790" y="3774856"/>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0" name="矩形 9"/>
          <p:cNvSpPr/>
          <p:nvPr/>
        </p:nvSpPr>
        <p:spPr>
          <a:xfrm>
            <a:off x="9942444" y="4092089"/>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3" name="文本框 12">
            <a:extLst>
              <a:ext uri="{FF2B5EF4-FFF2-40B4-BE49-F238E27FC236}">
                <a16:creationId xmlns:a16="http://schemas.microsoft.com/office/drawing/2014/main" id="{5554D872-F4AE-4C6B-93D7-5DADD1F0E748}"/>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306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094" y="3727449"/>
            <a:ext cx="4024979" cy="3123233"/>
          </a:xfrm>
          <a:prstGeom prst="rect">
            <a:avLst/>
          </a:prstGeom>
        </p:spPr>
      </p:pic>
      <p:sp>
        <p:nvSpPr>
          <p:cNvPr id="2" name="标题 1">
            <a:extLst>
              <a:ext uri="{FF2B5EF4-FFF2-40B4-BE49-F238E27FC236}">
                <a16:creationId xmlns:a16="http://schemas.microsoft.com/office/drawing/2014/main" id="{9DAEE89C-AF26-4134-8110-82C1213A83CA}"/>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F202D5E2-03C6-4460-A008-26201DC1E332}"/>
              </a:ext>
            </a:extLst>
          </p:cNvPr>
          <p:cNvSpPr>
            <a:spLocks noGrp="1"/>
          </p:cNvSpPr>
          <p:nvPr>
            <p:ph idx="1"/>
          </p:nvPr>
        </p:nvSpPr>
        <p:spPr>
          <a:xfrm>
            <a:off x="509016" y="1503612"/>
            <a:ext cx="11377976" cy="4939738"/>
          </a:xfrm>
        </p:spPr>
        <p:txBody>
          <a:bodyPr>
            <a:normAutofit/>
          </a:bodyPr>
          <a:lstStyle/>
          <a:p>
            <a:pPr marL="360000" indent="-360000" algn="just"/>
            <a:r>
              <a:rPr lang="zh-CN" altLang="en-US" sz="2400" dirty="0">
                <a:solidFill>
                  <a:srgbClr val="C00000"/>
                </a:solidFill>
                <a:latin typeface="Times New Roman" panose="02020603050405020304" pitchFamily="18" charset="0"/>
              </a:rPr>
              <a:t>光纤传输的模式理论</a:t>
            </a:r>
            <a:r>
              <a:rPr lang="zh-CN" altLang="en-US" sz="2400" dirty="0">
                <a:latin typeface="Times New Roman" panose="02020603050405020304" pitchFamily="18" charset="0"/>
              </a:rPr>
              <a:t>：光以电磁波传送，不同模式的电磁波在光纤中的传送速度是不同的</a:t>
            </a:r>
            <a:endParaRPr lang="en-US" altLang="zh-CN" sz="2400" dirty="0">
              <a:latin typeface="Times New Roman" panose="02020603050405020304" pitchFamily="18" charset="0"/>
            </a:endParaRPr>
          </a:p>
          <a:p>
            <a:pPr marL="360000" indent="-360000" algn="just"/>
            <a:r>
              <a:rPr lang="zh-CN" altLang="en-US" sz="2400" i="0" dirty="0">
                <a:latin typeface="Times New Roman" panose="02020603050405020304" pitchFamily="18" charset="0"/>
              </a:rPr>
              <a:t>频带特性与光纤传光时的色散性能有关</a:t>
            </a:r>
            <a:endParaRPr lang="en-US" altLang="zh-CN" sz="2400" i="0" dirty="0">
              <a:latin typeface="Times New Roman" panose="02020603050405020304" pitchFamily="18" charset="0"/>
            </a:endParaRPr>
          </a:p>
          <a:p>
            <a:pPr marL="817200" lvl="1" indent="-360000" algn="just"/>
            <a:r>
              <a:rPr lang="zh-CN" altLang="en-US" i="0" dirty="0">
                <a:latin typeface="Times New Roman" panose="02020603050405020304" pitchFamily="18" charset="0"/>
              </a:rPr>
              <a:t>传送速度随模式、波长或材料变化的性质称为</a:t>
            </a:r>
            <a:r>
              <a:rPr lang="zh-CN" altLang="en-US" i="0" dirty="0">
                <a:solidFill>
                  <a:srgbClr val="C00000"/>
                </a:solidFill>
                <a:latin typeface="Times New Roman" panose="02020603050405020304" pitchFamily="18" charset="0"/>
              </a:rPr>
              <a:t>光纤的色散特性</a:t>
            </a:r>
            <a:endParaRPr lang="en-US" altLang="zh-CN" i="0" dirty="0">
              <a:latin typeface="Times New Roman" panose="02020603050405020304" pitchFamily="18" charset="0"/>
            </a:endParaRPr>
          </a:p>
          <a:p>
            <a:pPr marL="1274400" lvl="2" indent="-360000" algn="just"/>
            <a:r>
              <a:rPr lang="zh-CN" altLang="en-US" i="0" dirty="0">
                <a:latin typeface="Times New Roman" panose="02020603050405020304" pitchFamily="18" charset="0"/>
              </a:rPr>
              <a:t>色散有模间色散和</a:t>
            </a:r>
            <a:r>
              <a:rPr lang="zh-CN" altLang="en-US" dirty="0">
                <a:latin typeface="Times New Roman" panose="02020603050405020304" pitchFamily="18" charset="0"/>
              </a:rPr>
              <a:t>模内色散，对传输质量的影响体现在传输波形的畸变上</a:t>
            </a:r>
            <a:endParaRPr lang="en-US" altLang="zh-CN" i="0" dirty="0">
              <a:latin typeface="Times New Roman" panose="02020603050405020304" pitchFamily="18" charset="0"/>
            </a:endParaRPr>
          </a:p>
          <a:p>
            <a:pPr marL="1274400" lvl="2" indent="-360000" algn="just"/>
            <a:r>
              <a:rPr lang="zh-CN" altLang="en-US" i="0" dirty="0">
                <a:latin typeface="Times New Roman" panose="02020603050405020304" pitchFamily="18" charset="0"/>
              </a:rPr>
              <a:t>多模光纤中以模间色散为主</a:t>
            </a:r>
            <a:endParaRPr lang="en-US" altLang="zh-CN" i="0" dirty="0">
              <a:latin typeface="Times New Roman" panose="02020603050405020304" pitchFamily="18" charset="0"/>
            </a:endParaRPr>
          </a:p>
          <a:p>
            <a:pPr marL="1274400" lvl="2" indent="-360000" algn="just"/>
            <a:r>
              <a:rPr lang="zh-CN" altLang="en-US" i="0" dirty="0">
                <a:latin typeface="Times New Roman" panose="02020603050405020304" pitchFamily="18" charset="0"/>
              </a:rPr>
              <a:t>单模光纤只存在模内色散</a:t>
            </a:r>
            <a:endParaRPr lang="en-US" altLang="zh-CN" i="0" dirty="0">
              <a:latin typeface="Times New Roman" panose="02020603050405020304" pitchFamily="18" charset="0"/>
            </a:endParaRPr>
          </a:p>
        </p:txBody>
      </p:sp>
      <p:sp>
        <p:nvSpPr>
          <p:cNvPr id="4" name="灯片编号占位符 3">
            <a:extLst>
              <a:ext uri="{FF2B5EF4-FFF2-40B4-BE49-F238E27FC236}">
                <a16:creationId xmlns:a16="http://schemas.microsoft.com/office/drawing/2014/main" id="{DC353849-FD75-4AAF-AB34-8CC96382B96C}"/>
              </a:ext>
            </a:extLst>
          </p:cNvPr>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63" y="4186639"/>
            <a:ext cx="7921608" cy="2460377"/>
          </a:xfrm>
          <a:prstGeom prst="rect">
            <a:avLst/>
          </a:prstGeom>
        </p:spPr>
      </p:pic>
      <p:sp>
        <p:nvSpPr>
          <p:cNvPr id="9" name="文本框 8">
            <a:extLst>
              <a:ext uri="{FF2B5EF4-FFF2-40B4-BE49-F238E27FC236}">
                <a16:creationId xmlns:a16="http://schemas.microsoft.com/office/drawing/2014/main" id="{5E494235-65D7-4459-8D57-4BAA5DC6A671}"/>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7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906440" y="1438783"/>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5" name="矩形标注 4">
            <a:extLst>
              <a:ext uri="{FF2B5EF4-FFF2-40B4-BE49-F238E27FC236}">
                <a16:creationId xmlns:a16="http://schemas.microsoft.com/office/drawing/2014/main" id="{E68820C5-EAF9-A743-8A01-851180035A1A}"/>
              </a:ext>
            </a:extLst>
          </p:cNvPr>
          <p:cNvSpPr/>
          <p:nvPr/>
        </p:nvSpPr>
        <p:spPr>
          <a:xfrm>
            <a:off x="6096000" y="1411486"/>
            <a:ext cx="3814781" cy="1676313"/>
          </a:xfrm>
          <a:prstGeom prst="wedgeRectCallout">
            <a:avLst>
              <a:gd name="adj1" fmla="val -89991"/>
              <a:gd name="adj2" fmla="val -2145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物理层功能</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物理层特性</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物理层标准及示例</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8003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4F314-7F4F-4ED1-9E35-82A98B285BCF}"/>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D8D397C3-F0C5-4D7E-8C67-B47608F1EF92}"/>
              </a:ext>
            </a:extLst>
          </p:cNvPr>
          <p:cNvSpPr>
            <a:spLocks noGrp="1"/>
          </p:cNvSpPr>
          <p:nvPr>
            <p:ph idx="1"/>
          </p:nvPr>
        </p:nvSpPr>
        <p:spPr>
          <a:xfrm>
            <a:off x="838199" y="1356648"/>
            <a:ext cx="10370907" cy="4586694"/>
          </a:xfrm>
        </p:spPr>
        <p:txBody>
          <a:bodyPr>
            <a:normAutofit/>
          </a:bodyPr>
          <a:lstStyle/>
          <a:p>
            <a:pPr marL="0" indent="0" algn="just">
              <a:buNone/>
            </a:pPr>
            <a:r>
              <a:rPr lang="zh-CN" altLang="en-US" b="1" i="0" dirty="0">
                <a:solidFill>
                  <a:srgbClr val="5B307E"/>
                </a:solidFill>
                <a:latin typeface="Times New Roman" panose="02020603050405020304" pitchFamily="18" charset="0"/>
                <a:ea typeface="微软雅黑" panose="020B0503020204020204" pitchFamily="34" charset="-122"/>
              </a:rPr>
              <a:t>电力载波</a:t>
            </a:r>
            <a:endParaRPr lang="en-US" altLang="zh-CN" b="1" dirty="0">
              <a:solidFill>
                <a:srgbClr val="5B307E"/>
              </a:solidFill>
              <a:latin typeface="Times New Roman" panose="02020603050405020304" pitchFamily="18" charset="0"/>
              <a:ea typeface="微软雅黑" panose="020B0503020204020204" pitchFamily="34" charset="-122"/>
            </a:endParaRPr>
          </a:p>
          <a:p>
            <a:pPr marL="360000" indent="-360000" algn="just"/>
            <a:r>
              <a:rPr lang="zh-CN" altLang="en-US" sz="2400" dirty="0">
                <a:solidFill>
                  <a:srgbClr val="C00000"/>
                </a:solidFill>
              </a:rPr>
              <a:t>电力载波</a:t>
            </a:r>
            <a:r>
              <a:rPr lang="zh-CN" altLang="en-US" sz="2400" dirty="0"/>
              <a:t>是电力系统特有的通信方式</a:t>
            </a:r>
            <a:endParaRPr lang="en-US" altLang="zh-CN" sz="2400" dirty="0"/>
          </a:p>
          <a:p>
            <a:pPr marL="817200" lvl="1" indent="-360000" algn="just"/>
            <a:r>
              <a:rPr lang="zh-CN" altLang="en-US" sz="2000" dirty="0"/>
              <a:t>利用现有电力线，通过载波方式将模拟或数字信号进行高速传输</a:t>
            </a:r>
            <a:endParaRPr lang="en-US" altLang="zh-CN" sz="2000" dirty="0"/>
          </a:p>
          <a:p>
            <a:pPr marL="360000" indent="-360000" algn="just"/>
            <a:r>
              <a:rPr kumimoji="1" lang="zh-CN" altLang="zh-CN" sz="2400" i="0" dirty="0">
                <a:solidFill>
                  <a:srgbClr val="C00000"/>
                </a:solidFill>
                <a:effectLst/>
                <a:latin typeface="Times New Roman" panose="02020603050405020304" pitchFamily="18" charset="0"/>
                <a:ea typeface="微软雅黑" panose="020B0503020204020204" pitchFamily="34" charset="-122"/>
              </a:rPr>
              <a:t>电力线</a:t>
            </a:r>
            <a:r>
              <a:rPr kumimoji="1" lang="zh-CN" altLang="zh-CN" sz="2400" i="0" dirty="0">
                <a:solidFill>
                  <a:srgbClr val="000000"/>
                </a:solidFill>
                <a:effectLst/>
                <a:latin typeface="Times New Roman" panose="02020603050405020304" pitchFamily="18" charset="0"/>
                <a:ea typeface="微软雅黑" panose="020B0503020204020204" pitchFamily="34" charset="-122"/>
              </a:rPr>
              <a:t>是指输送电能的电力线路</a:t>
            </a:r>
            <a:endParaRPr lang="zh-CN" altLang="zh-CN" sz="2400" dirty="0">
              <a:effectLst/>
              <a:latin typeface="Times New Roman" panose="02020603050405020304" pitchFamily="18" charset="0"/>
              <a:ea typeface="微软雅黑" panose="020B0503020204020204" pitchFamily="34" charset="-122"/>
            </a:endParaRPr>
          </a:p>
          <a:p>
            <a:pPr marL="817200" lvl="1" indent="-360000"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按结构形式的不同，输电线路分架空输电线路和电缆线路</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00" lvl="1" indent="-360000"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架空输电线由线路杆塔和电力线组成</a:t>
            </a:r>
            <a:endParaRPr lang="zh-CN" altLang="zh-CN" sz="2000" dirty="0">
              <a:effectLst/>
              <a:latin typeface="Times New Roman" panose="02020603050405020304" pitchFamily="18" charset="0"/>
              <a:ea typeface="微软雅黑" panose="020B0503020204020204" pitchFamily="34" charset="-122"/>
            </a:endParaRPr>
          </a:p>
        </p:txBody>
      </p:sp>
      <p:sp>
        <p:nvSpPr>
          <p:cNvPr id="4" name="灯片编号占位符 3">
            <a:extLst>
              <a:ext uri="{FF2B5EF4-FFF2-40B4-BE49-F238E27FC236}">
                <a16:creationId xmlns:a16="http://schemas.microsoft.com/office/drawing/2014/main" id="{19A264C8-66DB-4F34-808B-0CDF4CB3B8B0}"/>
              </a:ext>
            </a:extLst>
          </p:cNvPr>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pic>
        <p:nvPicPr>
          <p:cNvPr id="5" name="图片 4"/>
          <p:cNvPicPr>
            <a:picLocks noChangeAspect="1"/>
          </p:cNvPicPr>
          <p:nvPr/>
        </p:nvPicPr>
        <p:blipFill>
          <a:blip r:embed="rId2"/>
          <a:stretch>
            <a:fillRect/>
          </a:stretch>
        </p:blipFill>
        <p:spPr>
          <a:xfrm>
            <a:off x="838199" y="4023032"/>
            <a:ext cx="3419342" cy="2413315"/>
          </a:xfrm>
          <a:prstGeom prst="rect">
            <a:avLst/>
          </a:prstGeom>
        </p:spPr>
      </p:pic>
      <p:pic>
        <p:nvPicPr>
          <p:cNvPr id="6" name="图片 5"/>
          <p:cNvPicPr>
            <a:picLocks noChangeAspect="1"/>
          </p:cNvPicPr>
          <p:nvPr/>
        </p:nvPicPr>
        <p:blipFill>
          <a:blip r:embed="rId3"/>
          <a:stretch>
            <a:fillRect/>
          </a:stretch>
        </p:blipFill>
        <p:spPr>
          <a:xfrm>
            <a:off x="4257541" y="4023032"/>
            <a:ext cx="3575304" cy="2413315"/>
          </a:xfrm>
          <a:prstGeom prst="rect">
            <a:avLst/>
          </a:prstGeom>
        </p:spPr>
      </p:pic>
      <p:pic>
        <p:nvPicPr>
          <p:cNvPr id="8" name="图片 7">
            <a:extLst>
              <a:ext uri="{FF2B5EF4-FFF2-40B4-BE49-F238E27FC236}">
                <a16:creationId xmlns:a16="http://schemas.microsoft.com/office/drawing/2014/main" id="{DFD7676B-C0F2-4151-AEB9-9CC063A264B4}"/>
              </a:ext>
            </a:extLst>
          </p:cNvPr>
          <p:cNvPicPr>
            <a:picLocks noChangeAspect="1"/>
          </p:cNvPicPr>
          <p:nvPr/>
        </p:nvPicPr>
        <p:blipFill>
          <a:blip r:embed="rId4"/>
          <a:stretch>
            <a:fillRect/>
          </a:stretch>
        </p:blipFill>
        <p:spPr>
          <a:xfrm>
            <a:off x="7832845" y="4042910"/>
            <a:ext cx="3679451" cy="2349499"/>
          </a:xfrm>
          <a:prstGeom prst="rect">
            <a:avLst/>
          </a:prstGeom>
          <a:ln w="28575">
            <a:solidFill>
              <a:schemeClr val="bg2">
                <a:lumMod val="75000"/>
              </a:schemeClr>
            </a:solidFill>
          </a:ln>
        </p:spPr>
      </p:pic>
      <p:sp>
        <p:nvSpPr>
          <p:cNvPr id="9" name="文本框 8">
            <a:extLst>
              <a:ext uri="{FF2B5EF4-FFF2-40B4-BE49-F238E27FC236}">
                <a16:creationId xmlns:a16="http://schemas.microsoft.com/office/drawing/2014/main" id="{0548D8EA-EE9D-42F0-834E-21B44A36EC8C}"/>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774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4DC73-10BE-46BD-A2C4-94A7C6CDB034}"/>
              </a:ext>
            </a:extLst>
          </p:cNvPr>
          <p:cNvSpPr>
            <a:spLocks noGrp="1"/>
          </p:cNvSpPr>
          <p:nvPr>
            <p:ph type="title"/>
          </p:nvPr>
        </p:nvSpPr>
        <p:spPr/>
        <p:txBody>
          <a:bodyPr/>
          <a:lstStyle/>
          <a:p>
            <a:r>
              <a:rPr lang="zh-CN" altLang="en-US" sz="4000" dirty="0"/>
              <a:t>导引型传输介质</a:t>
            </a:r>
            <a:endParaRPr lang="zh-CN" altLang="en-US" dirty="0"/>
          </a:p>
        </p:txBody>
      </p:sp>
      <p:sp>
        <p:nvSpPr>
          <p:cNvPr id="3" name="内容占位符 2">
            <a:extLst>
              <a:ext uri="{FF2B5EF4-FFF2-40B4-BE49-F238E27FC236}">
                <a16:creationId xmlns:a16="http://schemas.microsoft.com/office/drawing/2014/main" id="{3CE76234-3518-46FC-9F15-E77D6DAEF658}"/>
              </a:ext>
            </a:extLst>
          </p:cNvPr>
          <p:cNvSpPr>
            <a:spLocks noGrp="1"/>
          </p:cNvSpPr>
          <p:nvPr>
            <p:ph idx="1"/>
          </p:nvPr>
        </p:nvSpPr>
        <p:spPr/>
        <p:txBody>
          <a:bodyPr/>
          <a:lstStyle/>
          <a:p>
            <a:pPr marL="360000" indent="-360000"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可</a:t>
            </a:r>
            <a:r>
              <a:rPr kumimoji="1" lang="zh-CN" altLang="zh-CN" sz="2400" dirty="0">
                <a:solidFill>
                  <a:srgbClr val="000000"/>
                </a:solidFill>
                <a:latin typeface="Times New Roman" panose="02020603050405020304" pitchFamily="18" charset="0"/>
                <a:ea typeface="微软雅黑" panose="020B0503020204020204" pitchFamily="34" charset="-122"/>
              </a:rPr>
              <a:t>利用</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00" lvl="1" indent="-360000"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高压电力线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35kV</a:t>
            </a:r>
            <a:r>
              <a:rPr kumimoji="1" lang="zh-CN" altLang="zh-CN" sz="2000" dirty="0">
                <a:solidFill>
                  <a:srgbClr val="C00000"/>
                </a:solidFill>
                <a:latin typeface="Times New Roman" panose="02020603050405020304" pitchFamily="18" charset="0"/>
                <a:ea typeface="微软雅黑" panose="020B0503020204020204" pitchFamily="34" charset="-122"/>
              </a:rPr>
              <a:t>及以上</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00" lvl="1" indent="-360000"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中压电力线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10kV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00" lvl="1" indent="-360000"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低压配电线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380/220V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C00000"/>
              </a:solidFill>
              <a:latin typeface="Times New Roman" panose="02020603050405020304" pitchFamily="18" charset="0"/>
              <a:ea typeface="微软雅黑" panose="020B0503020204020204" pitchFamily="34" charset="-122"/>
            </a:endParaRPr>
          </a:p>
          <a:p>
            <a:pPr marL="360000" indent="-360000"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系统最基本的一项任务：</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00" lvl="1" indent="-360000" algn="just">
              <a:lnSpc>
                <a:spcPct val="110000"/>
              </a:lnSpc>
            </a:pPr>
            <a:r>
              <a:rPr kumimoji="1" lang="zh-CN" altLang="en-US" sz="2000" dirty="0">
                <a:solidFill>
                  <a:srgbClr val="000000"/>
                </a:solidFill>
                <a:latin typeface="Times New Roman" panose="02020603050405020304" pitchFamily="18" charset="0"/>
                <a:ea typeface="微软雅黑" panose="020B0503020204020204" pitchFamily="34" charset="-122"/>
              </a:rPr>
              <a:t>根据通信信道的不同选择不同的调制方式，形成调制信号以适应信道传输</a:t>
            </a:r>
            <a:endParaRPr lang="en-US" altLang="zh-CN" dirty="0"/>
          </a:p>
          <a:p>
            <a:pPr marL="360000" indent="-360000" algn="just">
              <a:lnSpc>
                <a:spcPct val="110000"/>
              </a:lnSpc>
            </a:pPr>
            <a:r>
              <a:rPr lang="zh-CN" altLang="en-US" sz="2400" dirty="0"/>
              <a:t>优点：投资少、连接方便、传输速率高、安全性好和使用范围广</a:t>
            </a:r>
            <a:endParaRPr lang="en-US" altLang="zh-CN" sz="2400" dirty="0"/>
          </a:p>
          <a:p>
            <a:pPr marL="360000" indent="-360000" algn="just">
              <a:lnSpc>
                <a:spcPct val="110000"/>
              </a:lnSpc>
            </a:pPr>
            <a:r>
              <a:rPr lang="zh-CN" altLang="en-US" sz="2400" dirty="0"/>
              <a:t>缺点：无法提供高质量的数据传输业务，如家庭电器产生的电磁波干扰等</a:t>
            </a:r>
            <a:endParaRPr lang="zh-CN" altLang="en-US" dirty="0"/>
          </a:p>
        </p:txBody>
      </p:sp>
      <p:sp>
        <p:nvSpPr>
          <p:cNvPr id="4" name="灯片编号占位符 3">
            <a:extLst>
              <a:ext uri="{FF2B5EF4-FFF2-40B4-BE49-F238E27FC236}">
                <a16:creationId xmlns:a16="http://schemas.microsoft.com/office/drawing/2014/main" id="{98BD53FC-B310-4D05-A7AC-68206AA9489E}"/>
              </a:ext>
            </a:extLst>
          </p:cNvPr>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grpSp>
        <p:nvGrpSpPr>
          <p:cNvPr id="13" name="组合 12"/>
          <p:cNvGrpSpPr/>
          <p:nvPr/>
        </p:nvGrpSpPr>
        <p:grpSpPr>
          <a:xfrm>
            <a:off x="6638925" y="1251860"/>
            <a:ext cx="5444748" cy="2483212"/>
            <a:chOff x="6638925" y="1251860"/>
            <a:chExt cx="5444748" cy="2483212"/>
          </a:xfrm>
        </p:grpSpPr>
        <p:grpSp>
          <p:nvGrpSpPr>
            <p:cNvPr id="8" name="组合 7"/>
            <p:cNvGrpSpPr/>
            <p:nvPr/>
          </p:nvGrpSpPr>
          <p:grpSpPr>
            <a:xfrm>
              <a:off x="6638925" y="1251860"/>
              <a:ext cx="5444748" cy="2483212"/>
              <a:chOff x="6638925" y="1251860"/>
              <a:chExt cx="5444748" cy="2483212"/>
            </a:xfrm>
          </p:grpSpPr>
          <p:pic>
            <p:nvPicPr>
              <p:cNvPr id="5" name="图片 4"/>
              <p:cNvPicPr>
                <a:picLocks noChangeAspect="1"/>
              </p:cNvPicPr>
              <p:nvPr/>
            </p:nvPicPr>
            <p:blipFill>
              <a:blip r:embed="rId2"/>
              <a:stretch>
                <a:fillRect/>
              </a:stretch>
            </p:blipFill>
            <p:spPr>
              <a:xfrm>
                <a:off x="6638925" y="1251860"/>
                <a:ext cx="5444748" cy="2483212"/>
              </a:xfrm>
              <a:prstGeom prst="rect">
                <a:avLst/>
              </a:prstGeom>
            </p:spPr>
          </p:pic>
          <p:sp>
            <p:nvSpPr>
              <p:cNvPr id="7" name="文本框 6"/>
              <p:cNvSpPr txBox="1"/>
              <p:nvPr/>
            </p:nvSpPr>
            <p:spPr>
              <a:xfrm>
                <a:off x="8698404" y="3260033"/>
                <a:ext cx="1361661" cy="369332"/>
              </a:xfrm>
              <a:prstGeom prst="rect">
                <a:avLst/>
              </a:prstGeom>
              <a:solidFill>
                <a:schemeClr val="bg1"/>
              </a:solidFill>
              <a:ln w="28575">
                <a:solidFill>
                  <a:srgbClr val="B348FF"/>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低压输电线</a:t>
                </a:r>
              </a:p>
            </p:txBody>
          </p:sp>
        </p:grpSp>
        <p:sp>
          <p:nvSpPr>
            <p:cNvPr id="12" name="文本框 11"/>
            <p:cNvSpPr txBox="1"/>
            <p:nvPr/>
          </p:nvSpPr>
          <p:spPr>
            <a:xfrm>
              <a:off x="6788427" y="3557884"/>
              <a:ext cx="367748" cy="169277"/>
            </a:xfrm>
            <a:prstGeom prst="rect">
              <a:avLst/>
            </a:prstGeom>
            <a:solidFill>
              <a:schemeClr val="bg1"/>
            </a:solidFill>
            <a:ln w="28575">
              <a:noFill/>
            </a:ln>
          </p:spPr>
          <p:txBody>
            <a:bodyPr wrap="square" rtlCol="0">
              <a:spAutoFit/>
            </a:bodyPr>
            <a:lstStyle/>
            <a:p>
              <a:r>
                <a:rPr lang="zh-CN" altLang="en-US" sz="500" dirty="0">
                  <a:latin typeface="微软雅黑" panose="020B0503020204020204" pitchFamily="34" charset="-122"/>
                  <a:ea typeface="微软雅黑" panose="020B0503020204020204" pitchFamily="34" charset="-122"/>
                </a:rPr>
                <a:t> </a:t>
              </a: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45" y="5071717"/>
            <a:ext cx="3974937" cy="1786283"/>
          </a:xfrm>
          <a:prstGeom prst="rect">
            <a:avLst/>
          </a:prstGeom>
        </p:spPr>
      </p:pic>
      <p:sp>
        <p:nvSpPr>
          <p:cNvPr id="15" name="文本框 14">
            <a:extLst>
              <a:ext uri="{FF2B5EF4-FFF2-40B4-BE49-F238E27FC236}">
                <a16:creationId xmlns:a16="http://schemas.microsoft.com/office/drawing/2014/main" id="{5048BBB0-D29C-4333-8951-55041DED6204}"/>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713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圆角 194">
            <a:extLst>
              <a:ext uri="{FF2B5EF4-FFF2-40B4-BE49-F238E27FC236}">
                <a16:creationId xmlns:a16="http://schemas.microsoft.com/office/drawing/2014/main" id="{27116B66-DB10-4E0F-8DFF-E30BB4AFCD51}"/>
              </a:ext>
            </a:extLst>
          </p:cNvPr>
          <p:cNvSpPr/>
          <p:nvPr/>
        </p:nvSpPr>
        <p:spPr>
          <a:xfrm>
            <a:off x="582598" y="1994623"/>
            <a:ext cx="11241156" cy="4321572"/>
          </a:xfrm>
          <a:prstGeom prst="roundRect">
            <a:avLst>
              <a:gd name="adj" fmla="val 8422"/>
            </a:avLst>
          </a:prstGeom>
          <a:solidFill>
            <a:schemeClr val="accent5">
              <a:lumMod val="20000"/>
              <a:lumOff val="80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6B45494E-B908-4679-BBC0-B057FD73DB7A}"/>
              </a:ext>
            </a:extLst>
          </p:cNvPr>
          <p:cNvSpPr>
            <a:spLocks noGrp="1"/>
          </p:cNvSpPr>
          <p:nvPr>
            <p:ph idx="1"/>
          </p:nvPr>
        </p:nvSpPr>
        <p:spPr>
          <a:xfrm>
            <a:off x="582598" y="1351532"/>
            <a:ext cx="10515600" cy="606173"/>
          </a:xfrm>
        </p:spPr>
        <p:txBody>
          <a:bodyPr/>
          <a:lstStyle/>
          <a:p>
            <a:pPr marL="0" indent="0">
              <a:buNone/>
            </a:pPr>
            <a:r>
              <a:rPr lang="zh-CN" altLang="en-US" dirty="0">
                <a:solidFill>
                  <a:srgbClr val="C00000"/>
                </a:solidFill>
                <a:latin typeface="微软雅黑" panose="020B0503020204020204" pitchFamily="34" charset="-122"/>
                <a:ea typeface="微软雅黑" panose="020B0503020204020204" pitchFamily="34" charset="-122"/>
              </a:rPr>
              <a:t>导引</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非导引介质（电磁波）的频谱</a:t>
            </a:r>
          </a:p>
          <a:p>
            <a:endParaRPr lang="zh-CN" altLang="en-US" dirty="0">
              <a:solidFill>
                <a:srgbClr val="C00000"/>
              </a:solidFill>
            </a:endParaRPr>
          </a:p>
        </p:txBody>
      </p:sp>
      <p:sp>
        <p:nvSpPr>
          <p:cNvPr id="4" name="灯片编号占位符 3">
            <a:extLst>
              <a:ext uri="{FF2B5EF4-FFF2-40B4-BE49-F238E27FC236}">
                <a16:creationId xmlns:a16="http://schemas.microsoft.com/office/drawing/2014/main" id="{4F8734B9-5AFF-43D9-B4D7-1E06EB57779F}"/>
              </a:ext>
            </a:extLst>
          </p:cNvPr>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grpSp>
        <p:nvGrpSpPr>
          <p:cNvPr id="7" name="组合 6"/>
          <p:cNvGrpSpPr/>
          <p:nvPr/>
        </p:nvGrpSpPr>
        <p:grpSpPr>
          <a:xfrm>
            <a:off x="1179576" y="2149252"/>
            <a:ext cx="10341864" cy="4086955"/>
            <a:chOff x="1179576" y="2149252"/>
            <a:chExt cx="10341864" cy="4086955"/>
          </a:xfrm>
        </p:grpSpPr>
        <p:sp>
          <p:nvSpPr>
            <p:cNvPr id="101" name="Line 5">
              <a:extLst>
                <a:ext uri="{FF2B5EF4-FFF2-40B4-BE49-F238E27FC236}">
                  <a16:creationId xmlns:a16="http://schemas.microsoft.com/office/drawing/2014/main" id="{E5153347-C726-4596-BD7D-C657FA2D7679}"/>
                </a:ext>
              </a:extLst>
            </p:cNvPr>
            <p:cNvSpPr>
              <a:spLocks noChangeShapeType="1"/>
            </p:cNvSpPr>
            <p:nvPr/>
          </p:nvSpPr>
          <p:spPr bwMode="auto">
            <a:xfrm>
              <a:off x="8036491" y="2953476"/>
              <a:ext cx="2862194" cy="939448"/>
            </a:xfrm>
            <a:prstGeom prst="line">
              <a:avLst/>
            </a:prstGeom>
            <a:noFill/>
            <a:ln w="9525" cap="rnd">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7">
              <a:extLst>
                <a:ext uri="{FF2B5EF4-FFF2-40B4-BE49-F238E27FC236}">
                  <a16:creationId xmlns:a16="http://schemas.microsoft.com/office/drawing/2014/main" id="{19E3683C-CDD5-4519-8194-33DD0CA3348F}"/>
                </a:ext>
              </a:extLst>
            </p:cNvPr>
            <p:cNvSpPr>
              <a:spLocks noChangeShapeType="1"/>
            </p:cNvSpPr>
            <p:nvPr/>
          </p:nvSpPr>
          <p:spPr bwMode="auto">
            <a:xfrm flipV="1">
              <a:off x="2325641" y="2953476"/>
              <a:ext cx="1427229" cy="939448"/>
            </a:xfrm>
            <a:prstGeom prst="line">
              <a:avLst/>
            </a:prstGeom>
            <a:noFill/>
            <a:ln w="9525" cap="rnd">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9">
              <a:extLst>
                <a:ext uri="{FF2B5EF4-FFF2-40B4-BE49-F238E27FC236}">
                  <a16:creationId xmlns:a16="http://schemas.microsoft.com/office/drawing/2014/main" id="{E088B3C8-A009-4EF7-A591-D8E581C2F793}"/>
                </a:ext>
              </a:extLst>
            </p:cNvPr>
            <p:cNvSpPr>
              <a:spLocks noChangeShapeType="1"/>
            </p:cNvSpPr>
            <p:nvPr/>
          </p:nvSpPr>
          <p:spPr bwMode="auto">
            <a:xfrm>
              <a:off x="3750936" y="3871573"/>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1">
              <a:extLst>
                <a:ext uri="{FF2B5EF4-FFF2-40B4-BE49-F238E27FC236}">
                  <a16:creationId xmlns:a16="http://schemas.microsoft.com/office/drawing/2014/main" id="{D0539064-0727-48AE-9CBF-D25865262074}"/>
                </a:ext>
              </a:extLst>
            </p:cNvPr>
            <p:cNvSpPr>
              <a:spLocks noChangeShapeType="1"/>
            </p:cNvSpPr>
            <p:nvPr/>
          </p:nvSpPr>
          <p:spPr bwMode="auto">
            <a:xfrm>
              <a:off x="3045057" y="3875132"/>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4">
              <a:extLst>
                <a:ext uri="{FF2B5EF4-FFF2-40B4-BE49-F238E27FC236}">
                  <a16:creationId xmlns:a16="http://schemas.microsoft.com/office/drawing/2014/main" id="{BF97E0A2-9E9A-48E5-8D72-6AAB53711037}"/>
                </a:ext>
              </a:extLst>
            </p:cNvPr>
            <p:cNvSpPr>
              <a:spLocks noChangeShapeType="1"/>
            </p:cNvSpPr>
            <p:nvPr/>
          </p:nvSpPr>
          <p:spPr bwMode="auto">
            <a:xfrm>
              <a:off x="4468419" y="3878690"/>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6">
              <a:extLst>
                <a:ext uri="{FF2B5EF4-FFF2-40B4-BE49-F238E27FC236}">
                  <a16:creationId xmlns:a16="http://schemas.microsoft.com/office/drawing/2014/main" id="{D89AD4BF-2A1F-497C-B4AE-0C76BF0180AA}"/>
                </a:ext>
              </a:extLst>
            </p:cNvPr>
            <p:cNvSpPr>
              <a:spLocks noChangeShapeType="1"/>
            </p:cNvSpPr>
            <p:nvPr/>
          </p:nvSpPr>
          <p:spPr bwMode="auto">
            <a:xfrm>
              <a:off x="5180099" y="3885807"/>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8">
              <a:extLst>
                <a:ext uri="{FF2B5EF4-FFF2-40B4-BE49-F238E27FC236}">
                  <a16:creationId xmlns:a16="http://schemas.microsoft.com/office/drawing/2014/main" id="{352CB045-4F03-4494-A71A-6E4135132EC7}"/>
                </a:ext>
              </a:extLst>
            </p:cNvPr>
            <p:cNvSpPr>
              <a:spLocks noChangeShapeType="1"/>
            </p:cNvSpPr>
            <p:nvPr/>
          </p:nvSpPr>
          <p:spPr bwMode="auto">
            <a:xfrm>
              <a:off x="6609262" y="3878690"/>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20">
              <a:extLst>
                <a:ext uri="{FF2B5EF4-FFF2-40B4-BE49-F238E27FC236}">
                  <a16:creationId xmlns:a16="http://schemas.microsoft.com/office/drawing/2014/main" id="{47B631C0-8726-4342-A69C-EC9E8876C9BB}"/>
                </a:ext>
              </a:extLst>
            </p:cNvPr>
            <p:cNvSpPr>
              <a:spLocks noChangeShapeType="1"/>
            </p:cNvSpPr>
            <p:nvPr/>
          </p:nvSpPr>
          <p:spPr bwMode="auto">
            <a:xfrm>
              <a:off x="2315971" y="2526455"/>
              <a:ext cx="91899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1">
              <a:extLst>
                <a:ext uri="{FF2B5EF4-FFF2-40B4-BE49-F238E27FC236}">
                  <a16:creationId xmlns:a16="http://schemas.microsoft.com/office/drawing/2014/main" id="{A4ED5A60-D502-46C2-891C-037E08D03336}"/>
                </a:ext>
              </a:extLst>
            </p:cNvPr>
            <p:cNvSpPr>
              <a:spLocks noChangeShapeType="1"/>
            </p:cNvSpPr>
            <p:nvPr/>
          </p:nvSpPr>
          <p:spPr bwMode="auto">
            <a:xfrm>
              <a:off x="2296603" y="2985500"/>
              <a:ext cx="91899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
              <a:extLst>
                <a:ext uri="{FF2B5EF4-FFF2-40B4-BE49-F238E27FC236}">
                  <a16:creationId xmlns:a16="http://schemas.microsoft.com/office/drawing/2014/main" id="{1299C8EC-D905-421F-BC45-7A205F7CDD41}"/>
                </a:ext>
              </a:extLst>
            </p:cNvPr>
            <p:cNvSpPr>
              <a:spLocks noChangeShapeType="1"/>
            </p:cNvSpPr>
            <p:nvPr/>
          </p:nvSpPr>
          <p:spPr bwMode="auto">
            <a:xfrm>
              <a:off x="5004112" y="2531793"/>
              <a:ext cx="0" cy="4216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4">
              <a:extLst>
                <a:ext uri="{FF2B5EF4-FFF2-40B4-BE49-F238E27FC236}">
                  <a16:creationId xmlns:a16="http://schemas.microsoft.com/office/drawing/2014/main" id="{300243D0-69CE-4655-A29D-BD4FE08A4369}"/>
                </a:ext>
              </a:extLst>
            </p:cNvPr>
            <p:cNvSpPr>
              <a:spLocks noChangeShapeType="1"/>
            </p:cNvSpPr>
            <p:nvPr/>
          </p:nvSpPr>
          <p:spPr bwMode="auto">
            <a:xfrm>
              <a:off x="3762539" y="2544247"/>
              <a:ext cx="0" cy="4305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5">
              <a:extLst>
                <a:ext uri="{FF2B5EF4-FFF2-40B4-BE49-F238E27FC236}">
                  <a16:creationId xmlns:a16="http://schemas.microsoft.com/office/drawing/2014/main" id="{C4567F89-DBE6-4342-A937-F20BD03B4624}"/>
                </a:ext>
              </a:extLst>
            </p:cNvPr>
            <p:cNvSpPr>
              <a:spLocks noChangeShapeType="1"/>
            </p:cNvSpPr>
            <p:nvPr/>
          </p:nvSpPr>
          <p:spPr bwMode="auto">
            <a:xfrm>
              <a:off x="7591690" y="2526455"/>
              <a:ext cx="0" cy="4270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6">
              <a:extLst>
                <a:ext uri="{FF2B5EF4-FFF2-40B4-BE49-F238E27FC236}">
                  <a16:creationId xmlns:a16="http://schemas.microsoft.com/office/drawing/2014/main" id="{88A85941-FC9A-4706-838C-4973E6FF365B}"/>
                </a:ext>
              </a:extLst>
            </p:cNvPr>
            <p:cNvSpPr>
              <a:spLocks noChangeShapeType="1"/>
            </p:cNvSpPr>
            <p:nvPr/>
          </p:nvSpPr>
          <p:spPr bwMode="auto">
            <a:xfrm>
              <a:off x="10283699" y="2537130"/>
              <a:ext cx="0" cy="4110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7">
              <a:extLst>
                <a:ext uri="{FF2B5EF4-FFF2-40B4-BE49-F238E27FC236}">
                  <a16:creationId xmlns:a16="http://schemas.microsoft.com/office/drawing/2014/main" id="{DFA0D090-1F04-4E88-AF64-8212ABCF5E7A}"/>
                </a:ext>
              </a:extLst>
            </p:cNvPr>
            <p:cNvSpPr>
              <a:spLocks noChangeShapeType="1"/>
            </p:cNvSpPr>
            <p:nvPr/>
          </p:nvSpPr>
          <p:spPr bwMode="auto">
            <a:xfrm flipV="1">
              <a:off x="2319839" y="3878690"/>
              <a:ext cx="8588515" cy="53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Text Box 28">
              <a:extLst>
                <a:ext uri="{FF2B5EF4-FFF2-40B4-BE49-F238E27FC236}">
                  <a16:creationId xmlns:a16="http://schemas.microsoft.com/office/drawing/2014/main" id="{D56AA147-825B-4401-A7B9-66459BB8CFA2}"/>
                </a:ext>
              </a:extLst>
            </p:cNvPr>
            <p:cNvSpPr txBox="1">
              <a:spLocks noChangeArrowheads="1"/>
            </p:cNvSpPr>
            <p:nvPr/>
          </p:nvSpPr>
          <p:spPr bwMode="auto">
            <a:xfrm>
              <a:off x="3979138"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无线电</a:t>
              </a:r>
            </a:p>
          </p:txBody>
        </p:sp>
        <p:sp>
          <p:nvSpPr>
            <p:cNvPr id="124" name="Text Box 29">
              <a:extLst>
                <a:ext uri="{FF2B5EF4-FFF2-40B4-BE49-F238E27FC236}">
                  <a16:creationId xmlns:a16="http://schemas.microsoft.com/office/drawing/2014/main" id="{4318DCDF-6E6C-4282-AB1B-442E2580E2ED}"/>
                </a:ext>
              </a:extLst>
            </p:cNvPr>
            <p:cNvSpPr txBox="1">
              <a:spLocks noChangeArrowheads="1"/>
            </p:cNvSpPr>
            <p:nvPr/>
          </p:nvSpPr>
          <p:spPr bwMode="auto">
            <a:xfrm>
              <a:off x="5174297"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微波</a:t>
              </a:r>
            </a:p>
          </p:txBody>
        </p:sp>
        <p:sp>
          <p:nvSpPr>
            <p:cNvPr id="125" name="Line 30">
              <a:extLst>
                <a:ext uri="{FF2B5EF4-FFF2-40B4-BE49-F238E27FC236}">
                  <a16:creationId xmlns:a16="http://schemas.microsoft.com/office/drawing/2014/main" id="{F898D49C-7EE0-42E6-A2C9-E19E8AC75873}"/>
                </a:ext>
              </a:extLst>
            </p:cNvPr>
            <p:cNvSpPr>
              <a:spLocks noChangeShapeType="1"/>
            </p:cNvSpPr>
            <p:nvPr/>
          </p:nvSpPr>
          <p:spPr bwMode="auto">
            <a:xfrm>
              <a:off x="6288232" y="2526455"/>
              <a:ext cx="0" cy="4270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31">
              <a:extLst>
                <a:ext uri="{FF2B5EF4-FFF2-40B4-BE49-F238E27FC236}">
                  <a16:creationId xmlns:a16="http://schemas.microsoft.com/office/drawing/2014/main" id="{740150A0-EBA0-4E88-9B60-22D0BA0350D9}"/>
                </a:ext>
              </a:extLst>
            </p:cNvPr>
            <p:cNvSpPr>
              <a:spLocks noChangeShapeType="1"/>
            </p:cNvSpPr>
            <p:nvPr/>
          </p:nvSpPr>
          <p:spPr bwMode="auto">
            <a:xfrm>
              <a:off x="7471787" y="2526455"/>
              <a:ext cx="0" cy="4270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Text Box 32">
              <a:extLst>
                <a:ext uri="{FF2B5EF4-FFF2-40B4-BE49-F238E27FC236}">
                  <a16:creationId xmlns:a16="http://schemas.microsoft.com/office/drawing/2014/main" id="{1CAD89FD-E57D-4993-846F-B4368F0441DA}"/>
                </a:ext>
              </a:extLst>
            </p:cNvPr>
            <p:cNvSpPr txBox="1">
              <a:spLocks noChangeArrowheads="1"/>
            </p:cNvSpPr>
            <p:nvPr/>
          </p:nvSpPr>
          <p:spPr bwMode="auto">
            <a:xfrm>
              <a:off x="6442945"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红外线</a:t>
              </a:r>
            </a:p>
          </p:txBody>
        </p:sp>
        <p:sp>
          <p:nvSpPr>
            <p:cNvPr id="128" name="Text Box 33">
              <a:extLst>
                <a:ext uri="{FF2B5EF4-FFF2-40B4-BE49-F238E27FC236}">
                  <a16:creationId xmlns:a16="http://schemas.microsoft.com/office/drawing/2014/main" id="{870C8431-C18B-4347-8D70-8C3EAF25A0CE}"/>
                </a:ext>
              </a:extLst>
            </p:cNvPr>
            <p:cNvSpPr txBox="1">
              <a:spLocks noChangeArrowheads="1"/>
            </p:cNvSpPr>
            <p:nvPr/>
          </p:nvSpPr>
          <p:spPr bwMode="auto">
            <a:xfrm>
              <a:off x="6767843"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可见光</a:t>
              </a:r>
            </a:p>
          </p:txBody>
        </p:sp>
        <p:sp>
          <p:nvSpPr>
            <p:cNvPr id="129" name="Text Box 34">
              <a:extLst>
                <a:ext uri="{FF2B5EF4-FFF2-40B4-BE49-F238E27FC236}">
                  <a16:creationId xmlns:a16="http://schemas.microsoft.com/office/drawing/2014/main" id="{36CE9E1E-7D6A-4CCD-8FCB-F8E1A21C351E}"/>
                </a:ext>
              </a:extLst>
            </p:cNvPr>
            <p:cNvSpPr txBox="1">
              <a:spLocks noChangeArrowheads="1"/>
            </p:cNvSpPr>
            <p:nvPr/>
          </p:nvSpPr>
          <p:spPr bwMode="auto">
            <a:xfrm>
              <a:off x="7742535"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紫外线</a:t>
              </a:r>
            </a:p>
          </p:txBody>
        </p:sp>
        <p:sp>
          <p:nvSpPr>
            <p:cNvPr id="130" name="Line 35">
              <a:extLst>
                <a:ext uri="{FF2B5EF4-FFF2-40B4-BE49-F238E27FC236}">
                  <a16:creationId xmlns:a16="http://schemas.microsoft.com/office/drawing/2014/main" id="{B766866E-B18D-4A72-BAAD-FDF3159AC3D4}"/>
                </a:ext>
              </a:extLst>
            </p:cNvPr>
            <p:cNvSpPr>
              <a:spLocks noChangeShapeType="1"/>
            </p:cNvSpPr>
            <p:nvPr/>
          </p:nvSpPr>
          <p:spPr bwMode="auto">
            <a:xfrm>
              <a:off x="8051962" y="2526455"/>
              <a:ext cx="0" cy="4323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Text Box 36">
              <a:extLst>
                <a:ext uri="{FF2B5EF4-FFF2-40B4-BE49-F238E27FC236}">
                  <a16:creationId xmlns:a16="http://schemas.microsoft.com/office/drawing/2014/main" id="{46EB2098-299F-4F00-ACC3-75784A59527D}"/>
                </a:ext>
              </a:extLst>
            </p:cNvPr>
            <p:cNvSpPr txBox="1">
              <a:spLocks noChangeArrowheads="1"/>
            </p:cNvSpPr>
            <p:nvPr/>
          </p:nvSpPr>
          <p:spPr bwMode="auto">
            <a:xfrm>
              <a:off x="8608929" y="2547806"/>
              <a:ext cx="89733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dirty="0">
                  <a:ea typeface="黑体" panose="02010609060101010101" pitchFamily="49" charset="-122"/>
                </a:rPr>
                <a:t>X</a:t>
              </a:r>
              <a:r>
                <a:rPr lang="zh-CN" altLang="en-US" sz="1600" dirty="0">
                  <a:ea typeface="黑体" panose="02010609060101010101" pitchFamily="49" charset="-122"/>
                </a:rPr>
                <a:t>射线</a:t>
              </a:r>
            </a:p>
          </p:txBody>
        </p:sp>
        <p:sp>
          <p:nvSpPr>
            <p:cNvPr id="132" name="Text Box 37">
              <a:extLst>
                <a:ext uri="{FF2B5EF4-FFF2-40B4-BE49-F238E27FC236}">
                  <a16:creationId xmlns:a16="http://schemas.microsoft.com/office/drawing/2014/main" id="{594707CC-760D-419C-9F66-AEF836268DBA}"/>
                </a:ext>
              </a:extLst>
            </p:cNvPr>
            <p:cNvSpPr txBox="1">
              <a:spLocks noChangeArrowheads="1"/>
            </p:cNvSpPr>
            <p:nvPr/>
          </p:nvSpPr>
          <p:spPr bwMode="auto">
            <a:xfrm>
              <a:off x="10465487" y="2512221"/>
              <a:ext cx="326832"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sym typeface="Symbol" panose="05050102010706020507" pitchFamily="18" charset="2"/>
                </a:rPr>
                <a:t></a:t>
              </a:r>
            </a:p>
          </p:txBody>
        </p:sp>
        <p:sp>
          <p:nvSpPr>
            <p:cNvPr id="133" name="Text Box 38">
              <a:extLst>
                <a:ext uri="{FF2B5EF4-FFF2-40B4-BE49-F238E27FC236}">
                  <a16:creationId xmlns:a16="http://schemas.microsoft.com/office/drawing/2014/main" id="{CBDD8E91-0E93-45AA-90F0-87315C29B0CE}"/>
                </a:ext>
              </a:extLst>
            </p:cNvPr>
            <p:cNvSpPr txBox="1">
              <a:spLocks noChangeArrowheads="1"/>
            </p:cNvSpPr>
            <p:nvPr/>
          </p:nvSpPr>
          <p:spPr bwMode="auto">
            <a:xfrm>
              <a:off x="10647275"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射线</a:t>
              </a:r>
            </a:p>
          </p:txBody>
        </p:sp>
        <p:sp>
          <p:nvSpPr>
            <p:cNvPr id="134" name="Text Box 39">
              <a:extLst>
                <a:ext uri="{FF2B5EF4-FFF2-40B4-BE49-F238E27FC236}">
                  <a16:creationId xmlns:a16="http://schemas.microsoft.com/office/drawing/2014/main" id="{A33F133E-199B-4236-9853-6DA9EFDC40C7}"/>
                </a:ext>
              </a:extLst>
            </p:cNvPr>
            <p:cNvSpPr txBox="1">
              <a:spLocks noChangeArrowheads="1"/>
            </p:cNvSpPr>
            <p:nvPr/>
          </p:nvSpPr>
          <p:spPr bwMode="auto">
            <a:xfrm>
              <a:off x="2588654" y="3878690"/>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双绞线</a:t>
              </a:r>
            </a:p>
          </p:txBody>
        </p:sp>
        <p:sp>
          <p:nvSpPr>
            <p:cNvPr id="135" name="Line 40">
              <a:extLst>
                <a:ext uri="{FF2B5EF4-FFF2-40B4-BE49-F238E27FC236}">
                  <a16:creationId xmlns:a16="http://schemas.microsoft.com/office/drawing/2014/main" id="{2F2BF31E-520A-4C2E-A2BA-4809CE29E24A}"/>
                </a:ext>
              </a:extLst>
            </p:cNvPr>
            <p:cNvSpPr>
              <a:spLocks noChangeShapeType="1"/>
            </p:cNvSpPr>
            <p:nvPr/>
          </p:nvSpPr>
          <p:spPr bwMode="auto">
            <a:xfrm>
              <a:off x="2319839" y="4234542"/>
              <a:ext cx="1647695"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Text Box 41">
              <a:extLst>
                <a:ext uri="{FF2B5EF4-FFF2-40B4-BE49-F238E27FC236}">
                  <a16:creationId xmlns:a16="http://schemas.microsoft.com/office/drawing/2014/main" id="{DB24EF1D-D000-46EA-9511-A30FC3492A6C}"/>
                </a:ext>
              </a:extLst>
            </p:cNvPr>
            <p:cNvSpPr txBox="1">
              <a:spLocks noChangeArrowheads="1"/>
            </p:cNvSpPr>
            <p:nvPr/>
          </p:nvSpPr>
          <p:spPr bwMode="auto">
            <a:xfrm>
              <a:off x="3855367" y="4261231"/>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同轴电缆</a:t>
              </a:r>
            </a:p>
          </p:txBody>
        </p:sp>
        <p:sp>
          <p:nvSpPr>
            <p:cNvPr id="137" name="Line 42">
              <a:extLst>
                <a:ext uri="{FF2B5EF4-FFF2-40B4-BE49-F238E27FC236}">
                  <a16:creationId xmlns:a16="http://schemas.microsoft.com/office/drawing/2014/main" id="{6CDD5240-341C-49C5-9B1F-A186E188D696}"/>
                </a:ext>
              </a:extLst>
            </p:cNvPr>
            <p:cNvSpPr>
              <a:spLocks noChangeShapeType="1"/>
            </p:cNvSpPr>
            <p:nvPr/>
          </p:nvSpPr>
          <p:spPr bwMode="auto">
            <a:xfrm>
              <a:off x="3039255" y="4652668"/>
              <a:ext cx="278483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Text Box 43">
              <a:extLst>
                <a:ext uri="{FF2B5EF4-FFF2-40B4-BE49-F238E27FC236}">
                  <a16:creationId xmlns:a16="http://schemas.microsoft.com/office/drawing/2014/main" id="{421931F6-E3F3-4082-984F-547FBAC6E4BC}"/>
                </a:ext>
              </a:extLst>
            </p:cNvPr>
            <p:cNvSpPr txBox="1">
              <a:spLocks noChangeArrowheads="1"/>
            </p:cNvSpPr>
            <p:nvPr/>
          </p:nvSpPr>
          <p:spPr bwMode="auto">
            <a:xfrm>
              <a:off x="5916920" y="3884029"/>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卫星</a:t>
              </a:r>
            </a:p>
          </p:txBody>
        </p:sp>
        <p:sp>
          <p:nvSpPr>
            <p:cNvPr id="139" name="Line 44">
              <a:extLst>
                <a:ext uri="{FF2B5EF4-FFF2-40B4-BE49-F238E27FC236}">
                  <a16:creationId xmlns:a16="http://schemas.microsoft.com/office/drawing/2014/main" id="{41AC8E9A-6A08-4EF5-B34B-46B0AB03A29D}"/>
                </a:ext>
              </a:extLst>
            </p:cNvPr>
            <p:cNvSpPr>
              <a:spLocks noChangeShapeType="1"/>
            </p:cNvSpPr>
            <p:nvPr/>
          </p:nvSpPr>
          <p:spPr bwMode="auto">
            <a:xfrm>
              <a:off x="5638436" y="4268348"/>
              <a:ext cx="1392419"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Text Box 45">
              <a:extLst>
                <a:ext uri="{FF2B5EF4-FFF2-40B4-BE49-F238E27FC236}">
                  <a16:creationId xmlns:a16="http://schemas.microsoft.com/office/drawing/2014/main" id="{342CBEB0-EB8A-451A-A567-D3E4D2065572}"/>
                </a:ext>
              </a:extLst>
            </p:cNvPr>
            <p:cNvSpPr txBox="1">
              <a:spLocks noChangeArrowheads="1"/>
            </p:cNvSpPr>
            <p:nvPr/>
          </p:nvSpPr>
          <p:spPr bwMode="auto">
            <a:xfrm>
              <a:off x="6098708" y="4353753"/>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地面微波</a:t>
              </a:r>
            </a:p>
          </p:txBody>
        </p:sp>
        <p:sp>
          <p:nvSpPr>
            <p:cNvPr id="141" name="Line 46">
              <a:extLst>
                <a:ext uri="{FF2B5EF4-FFF2-40B4-BE49-F238E27FC236}">
                  <a16:creationId xmlns:a16="http://schemas.microsoft.com/office/drawing/2014/main" id="{E201430B-EB93-44F0-A814-920CDB25A827}"/>
                </a:ext>
              </a:extLst>
            </p:cNvPr>
            <p:cNvSpPr>
              <a:spLocks noChangeShapeType="1"/>
            </p:cNvSpPr>
            <p:nvPr/>
          </p:nvSpPr>
          <p:spPr bwMode="auto">
            <a:xfrm>
              <a:off x="6087105" y="4746968"/>
              <a:ext cx="114487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Text Box 47">
              <a:extLst>
                <a:ext uri="{FF2B5EF4-FFF2-40B4-BE49-F238E27FC236}">
                  <a16:creationId xmlns:a16="http://schemas.microsoft.com/office/drawing/2014/main" id="{EA1B9012-5093-493E-B64F-0DA7F377A97F}"/>
                </a:ext>
              </a:extLst>
            </p:cNvPr>
            <p:cNvSpPr txBox="1">
              <a:spLocks noChangeArrowheads="1"/>
            </p:cNvSpPr>
            <p:nvPr/>
          </p:nvSpPr>
          <p:spPr bwMode="auto">
            <a:xfrm>
              <a:off x="3317739" y="4782553"/>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调幅</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3" name="Text Box 48">
              <a:extLst>
                <a:ext uri="{FF2B5EF4-FFF2-40B4-BE49-F238E27FC236}">
                  <a16:creationId xmlns:a16="http://schemas.microsoft.com/office/drawing/2014/main" id="{84451953-3CA0-4257-A586-D46E1474FA7E}"/>
                </a:ext>
              </a:extLst>
            </p:cNvPr>
            <p:cNvSpPr txBox="1">
              <a:spLocks noChangeArrowheads="1"/>
            </p:cNvSpPr>
            <p:nvPr/>
          </p:nvSpPr>
          <p:spPr bwMode="auto">
            <a:xfrm>
              <a:off x="4617329" y="4790675"/>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  调频</a:t>
              </a:r>
            </a:p>
            <a:p>
              <a:pPr algn="ctr" eaLnBrk="1" hangingPunct="1">
                <a:lnSpc>
                  <a:spcPct val="90000"/>
                </a:lnSpc>
                <a:spcBef>
                  <a:spcPct val="0"/>
                </a:spcBef>
                <a:buClrTx/>
                <a:buFontTx/>
                <a:buNone/>
              </a:pPr>
              <a:r>
                <a:rPr lang="zh-CN" altLang="en-US" sz="1600" dirty="0">
                  <a:ea typeface="黑体" panose="02010609060101010101" pitchFamily="49" charset="-122"/>
                </a:rPr>
                <a:t>无线电</a:t>
              </a:r>
            </a:p>
          </p:txBody>
        </p:sp>
        <p:sp>
          <p:nvSpPr>
            <p:cNvPr id="144" name="Text Box 49">
              <a:extLst>
                <a:ext uri="{FF2B5EF4-FFF2-40B4-BE49-F238E27FC236}">
                  <a16:creationId xmlns:a16="http://schemas.microsoft.com/office/drawing/2014/main" id="{5711EFE8-0A52-4E19-9DCC-A4CD7E0A5988}"/>
                </a:ext>
              </a:extLst>
            </p:cNvPr>
            <p:cNvSpPr txBox="1">
              <a:spLocks noChangeArrowheads="1"/>
            </p:cNvSpPr>
            <p:nvPr/>
          </p:nvSpPr>
          <p:spPr bwMode="auto">
            <a:xfrm>
              <a:off x="2432006" y="4786112"/>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海事</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5" name="Line 50">
              <a:extLst>
                <a:ext uri="{FF2B5EF4-FFF2-40B4-BE49-F238E27FC236}">
                  <a16:creationId xmlns:a16="http://schemas.microsoft.com/office/drawing/2014/main" id="{6DE45D3C-6464-4D2A-A101-B1C87AAEDA33}"/>
                </a:ext>
              </a:extLst>
            </p:cNvPr>
            <p:cNvSpPr>
              <a:spLocks noChangeShapeType="1"/>
            </p:cNvSpPr>
            <p:nvPr/>
          </p:nvSpPr>
          <p:spPr bwMode="auto">
            <a:xfrm>
              <a:off x="4942227" y="5411636"/>
              <a:ext cx="52602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Text Box 51">
              <a:extLst>
                <a:ext uri="{FF2B5EF4-FFF2-40B4-BE49-F238E27FC236}">
                  <a16:creationId xmlns:a16="http://schemas.microsoft.com/office/drawing/2014/main" id="{FECD6287-591F-43C3-B693-07FEA59851A3}"/>
                </a:ext>
              </a:extLst>
            </p:cNvPr>
            <p:cNvSpPr txBox="1">
              <a:spLocks noChangeArrowheads="1"/>
            </p:cNvSpPr>
            <p:nvPr/>
          </p:nvSpPr>
          <p:spPr bwMode="auto">
            <a:xfrm>
              <a:off x="9475323" y="3910717"/>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光纤</a:t>
              </a:r>
            </a:p>
          </p:txBody>
        </p:sp>
        <p:sp>
          <p:nvSpPr>
            <p:cNvPr id="147" name="Line 52">
              <a:extLst>
                <a:ext uri="{FF2B5EF4-FFF2-40B4-BE49-F238E27FC236}">
                  <a16:creationId xmlns:a16="http://schemas.microsoft.com/office/drawing/2014/main" id="{FBCE7258-2FAB-4E6F-910B-96CAB7FA921D}"/>
                </a:ext>
              </a:extLst>
            </p:cNvPr>
            <p:cNvSpPr>
              <a:spLocks noChangeShapeType="1"/>
            </p:cNvSpPr>
            <p:nvPr/>
          </p:nvSpPr>
          <p:spPr bwMode="auto">
            <a:xfrm>
              <a:off x="9444380" y="4282582"/>
              <a:ext cx="727152"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Text Box 53">
              <a:extLst>
                <a:ext uri="{FF2B5EF4-FFF2-40B4-BE49-F238E27FC236}">
                  <a16:creationId xmlns:a16="http://schemas.microsoft.com/office/drawing/2014/main" id="{98FDE2F7-7649-498E-8868-2083A2063015}"/>
                </a:ext>
              </a:extLst>
            </p:cNvPr>
            <p:cNvSpPr txBox="1">
              <a:spLocks noChangeArrowheads="1"/>
            </p:cNvSpPr>
            <p:nvPr/>
          </p:nvSpPr>
          <p:spPr bwMode="auto">
            <a:xfrm>
              <a:off x="5174297" y="5394618"/>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电视</a:t>
              </a:r>
            </a:p>
          </p:txBody>
        </p:sp>
        <p:sp>
          <p:nvSpPr>
            <p:cNvPr id="149" name="Line 54">
              <a:extLst>
                <a:ext uri="{FF2B5EF4-FFF2-40B4-BE49-F238E27FC236}">
                  <a16:creationId xmlns:a16="http://schemas.microsoft.com/office/drawing/2014/main" id="{B1F180EC-323A-4616-BF15-71FA0AB7A552}"/>
                </a:ext>
              </a:extLst>
            </p:cNvPr>
            <p:cNvSpPr>
              <a:spLocks noChangeShapeType="1"/>
            </p:cNvSpPr>
            <p:nvPr/>
          </p:nvSpPr>
          <p:spPr bwMode="auto">
            <a:xfrm flipV="1">
              <a:off x="7309339" y="2697263"/>
              <a:ext cx="232070" cy="512426"/>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55">
              <a:extLst>
                <a:ext uri="{FF2B5EF4-FFF2-40B4-BE49-F238E27FC236}">
                  <a16:creationId xmlns:a16="http://schemas.microsoft.com/office/drawing/2014/main" id="{2BE8E785-D299-45FB-955D-B914EBCEB368}"/>
                </a:ext>
              </a:extLst>
            </p:cNvPr>
            <p:cNvSpPr>
              <a:spLocks noChangeShapeType="1"/>
            </p:cNvSpPr>
            <p:nvPr/>
          </p:nvSpPr>
          <p:spPr bwMode="auto">
            <a:xfrm flipH="1" flipV="1">
              <a:off x="7835363" y="2697263"/>
              <a:ext cx="100564" cy="508868"/>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56">
              <a:extLst>
                <a:ext uri="{FF2B5EF4-FFF2-40B4-BE49-F238E27FC236}">
                  <a16:creationId xmlns:a16="http://schemas.microsoft.com/office/drawing/2014/main" id="{DEB48169-5397-411A-85A1-C59271D83D59}"/>
                </a:ext>
              </a:extLst>
            </p:cNvPr>
            <p:cNvSpPr>
              <a:spLocks noChangeShapeType="1"/>
            </p:cNvSpPr>
            <p:nvPr/>
          </p:nvSpPr>
          <p:spPr bwMode="auto">
            <a:xfrm>
              <a:off x="2482288" y="5430203"/>
              <a:ext cx="835451"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57">
              <a:extLst>
                <a:ext uri="{FF2B5EF4-FFF2-40B4-BE49-F238E27FC236}">
                  <a16:creationId xmlns:a16="http://schemas.microsoft.com/office/drawing/2014/main" id="{C676D81D-1DAA-45CB-80A3-A904F3F50E06}"/>
                </a:ext>
              </a:extLst>
            </p:cNvPr>
            <p:cNvSpPr>
              <a:spLocks noChangeShapeType="1"/>
            </p:cNvSpPr>
            <p:nvPr/>
          </p:nvSpPr>
          <p:spPr bwMode="auto">
            <a:xfrm>
              <a:off x="3503395" y="5430203"/>
              <a:ext cx="55696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58">
              <a:extLst>
                <a:ext uri="{FF2B5EF4-FFF2-40B4-BE49-F238E27FC236}">
                  <a16:creationId xmlns:a16="http://schemas.microsoft.com/office/drawing/2014/main" id="{8732E0D3-167B-4273-BA0B-E8E7FA652C5B}"/>
                </a:ext>
              </a:extLst>
            </p:cNvPr>
            <p:cNvSpPr>
              <a:spLocks noChangeShapeType="1"/>
            </p:cNvSpPr>
            <p:nvPr/>
          </p:nvSpPr>
          <p:spPr bwMode="auto">
            <a:xfrm>
              <a:off x="4988641" y="5771820"/>
              <a:ext cx="912808"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59">
              <a:extLst>
                <a:ext uri="{FF2B5EF4-FFF2-40B4-BE49-F238E27FC236}">
                  <a16:creationId xmlns:a16="http://schemas.microsoft.com/office/drawing/2014/main" id="{C6F5AA69-885F-426B-9390-A196A733F4B6}"/>
                </a:ext>
              </a:extLst>
            </p:cNvPr>
            <p:cNvSpPr>
              <a:spLocks noChangeShapeType="1"/>
            </p:cNvSpPr>
            <p:nvPr/>
          </p:nvSpPr>
          <p:spPr bwMode="auto">
            <a:xfrm>
              <a:off x="2314038" y="5848329"/>
              <a:ext cx="860011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60">
              <a:extLst>
                <a:ext uri="{FF2B5EF4-FFF2-40B4-BE49-F238E27FC236}">
                  <a16:creationId xmlns:a16="http://schemas.microsoft.com/office/drawing/2014/main" id="{A552AE20-2F27-468C-95BD-0570A41382D1}"/>
                </a:ext>
              </a:extLst>
            </p:cNvPr>
            <p:cNvSpPr>
              <a:spLocks noChangeShapeType="1"/>
            </p:cNvSpPr>
            <p:nvPr/>
          </p:nvSpPr>
          <p:spPr bwMode="auto">
            <a:xfrm>
              <a:off x="2327575" y="3884029"/>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61">
              <a:extLst>
                <a:ext uri="{FF2B5EF4-FFF2-40B4-BE49-F238E27FC236}">
                  <a16:creationId xmlns:a16="http://schemas.microsoft.com/office/drawing/2014/main" id="{2C2B9147-BACE-4971-9142-DC86F438B1D6}"/>
                </a:ext>
              </a:extLst>
            </p:cNvPr>
            <p:cNvSpPr>
              <a:spLocks noChangeShapeType="1"/>
            </p:cNvSpPr>
            <p:nvPr/>
          </p:nvSpPr>
          <p:spPr bwMode="auto">
            <a:xfrm>
              <a:off x="5897581" y="3876912"/>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62">
              <a:extLst>
                <a:ext uri="{FF2B5EF4-FFF2-40B4-BE49-F238E27FC236}">
                  <a16:creationId xmlns:a16="http://schemas.microsoft.com/office/drawing/2014/main" id="{EABD9C45-D64D-4B00-93D5-C57F350B1FD1}"/>
                </a:ext>
              </a:extLst>
            </p:cNvPr>
            <p:cNvSpPr>
              <a:spLocks noChangeShapeType="1"/>
            </p:cNvSpPr>
            <p:nvPr/>
          </p:nvSpPr>
          <p:spPr bwMode="auto">
            <a:xfrm>
              <a:off x="7320942" y="3885807"/>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63">
              <a:extLst>
                <a:ext uri="{FF2B5EF4-FFF2-40B4-BE49-F238E27FC236}">
                  <a16:creationId xmlns:a16="http://schemas.microsoft.com/office/drawing/2014/main" id="{016ACE82-9BB0-4619-B986-FF46E26E66A1}"/>
                </a:ext>
              </a:extLst>
            </p:cNvPr>
            <p:cNvSpPr>
              <a:spLocks noChangeShapeType="1"/>
            </p:cNvSpPr>
            <p:nvPr/>
          </p:nvSpPr>
          <p:spPr bwMode="auto">
            <a:xfrm>
              <a:off x="8032623" y="3882249"/>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64">
              <a:extLst>
                <a:ext uri="{FF2B5EF4-FFF2-40B4-BE49-F238E27FC236}">
                  <a16:creationId xmlns:a16="http://schemas.microsoft.com/office/drawing/2014/main" id="{2ACDBD79-A58A-4E47-A0E4-7916C2F385D9}"/>
                </a:ext>
              </a:extLst>
            </p:cNvPr>
            <p:cNvSpPr>
              <a:spLocks noChangeShapeType="1"/>
            </p:cNvSpPr>
            <p:nvPr/>
          </p:nvSpPr>
          <p:spPr bwMode="auto">
            <a:xfrm>
              <a:off x="8750106" y="3884029"/>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65">
              <a:extLst>
                <a:ext uri="{FF2B5EF4-FFF2-40B4-BE49-F238E27FC236}">
                  <a16:creationId xmlns:a16="http://schemas.microsoft.com/office/drawing/2014/main" id="{E36F3665-D379-49B3-85E3-85FF6876D9E7}"/>
                </a:ext>
              </a:extLst>
            </p:cNvPr>
            <p:cNvSpPr>
              <a:spLocks noChangeShapeType="1"/>
            </p:cNvSpPr>
            <p:nvPr/>
          </p:nvSpPr>
          <p:spPr bwMode="auto">
            <a:xfrm>
              <a:off x="9467587" y="3896483"/>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66">
              <a:extLst>
                <a:ext uri="{FF2B5EF4-FFF2-40B4-BE49-F238E27FC236}">
                  <a16:creationId xmlns:a16="http://schemas.microsoft.com/office/drawing/2014/main" id="{84EA8507-FD62-497E-9975-22A720BDBEB7}"/>
                </a:ext>
              </a:extLst>
            </p:cNvPr>
            <p:cNvSpPr>
              <a:spLocks noChangeShapeType="1"/>
            </p:cNvSpPr>
            <p:nvPr/>
          </p:nvSpPr>
          <p:spPr bwMode="auto">
            <a:xfrm>
              <a:off x="10179268" y="3887587"/>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67">
              <a:extLst>
                <a:ext uri="{FF2B5EF4-FFF2-40B4-BE49-F238E27FC236}">
                  <a16:creationId xmlns:a16="http://schemas.microsoft.com/office/drawing/2014/main" id="{2F6BC8BC-CFA0-41FE-B473-A1BA1C5030ED}"/>
                </a:ext>
              </a:extLst>
            </p:cNvPr>
            <p:cNvSpPr>
              <a:spLocks noChangeShapeType="1"/>
            </p:cNvSpPr>
            <p:nvPr/>
          </p:nvSpPr>
          <p:spPr bwMode="auto">
            <a:xfrm>
              <a:off x="10896751" y="3884029"/>
              <a:ext cx="0" cy="1964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Text Box 69">
              <a:extLst>
                <a:ext uri="{FF2B5EF4-FFF2-40B4-BE49-F238E27FC236}">
                  <a16:creationId xmlns:a16="http://schemas.microsoft.com/office/drawing/2014/main" id="{D1D05176-5525-4E29-A2FE-524E90687BFE}"/>
                </a:ext>
              </a:extLst>
            </p:cNvPr>
            <p:cNvSpPr txBox="1">
              <a:spLocks noChangeArrowheads="1"/>
            </p:cNvSpPr>
            <p:nvPr/>
          </p:nvSpPr>
          <p:spPr bwMode="auto">
            <a:xfrm>
              <a:off x="1249537" y="2186617"/>
              <a:ext cx="1134971"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4" name="Text Box 70">
              <a:extLst>
                <a:ext uri="{FF2B5EF4-FFF2-40B4-BE49-F238E27FC236}">
                  <a16:creationId xmlns:a16="http://schemas.microsoft.com/office/drawing/2014/main" id="{2BE3030B-9797-49BF-A173-BEB7A9AF458A}"/>
                </a:ext>
              </a:extLst>
            </p:cNvPr>
            <p:cNvSpPr txBox="1">
              <a:spLocks noChangeArrowheads="1"/>
            </p:cNvSpPr>
            <p:nvPr/>
          </p:nvSpPr>
          <p:spPr bwMode="auto">
            <a:xfrm>
              <a:off x="1275525" y="2184837"/>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a:ea typeface="黑体" panose="02010609060101010101" pitchFamily="49" charset="-122"/>
                </a:rPr>
                <a:t>f</a:t>
              </a:r>
            </a:p>
          </p:txBody>
        </p:sp>
        <p:sp>
          <p:nvSpPr>
            <p:cNvPr id="165" name="Text Box 72">
              <a:extLst>
                <a:ext uri="{FF2B5EF4-FFF2-40B4-BE49-F238E27FC236}">
                  <a16:creationId xmlns:a16="http://schemas.microsoft.com/office/drawing/2014/main" id="{B7BA3CA1-C26E-4F2F-8F16-231852568784}"/>
                </a:ext>
              </a:extLst>
            </p:cNvPr>
            <p:cNvSpPr txBox="1">
              <a:spLocks noChangeArrowheads="1"/>
            </p:cNvSpPr>
            <p:nvPr/>
          </p:nvSpPr>
          <p:spPr bwMode="auto">
            <a:xfrm>
              <a:off x="1179576" y="3551307"/>
              <a:ext cx="1205272"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 （</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6" name="Text Box 73">
              <a:extLst>
                <a:ext uri="{FF2B5EF4-FFF2-40B4-BE49-F238E27FC236}">
                  <a16:creationId xmlns:a16="http://schemas.microsoft.com/office/drawing/2014/main" id="{5EC5DABC-D58B-4FDC-914C-E995F638ED6F}"/>
                </a:ext>
              </a:extLst>
            </p:cNvPr>
            <p:cNvSpPr txBox="1">
              <a:spLocks noChangeArrowheads="1"/>
            </p:cNvSpPr>
            <p:nvPr/>
          </p:nvSpPr>
          <p:spPr bwMode="auto">
            <a:xfrm>
              <a:off x="1283261" y="3556645"/>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dirty="0">
                  <a:ea typeface="黑体" panose="02010609060101010101" pitchFamily="49" charset="-122"/>
                </a:rPr>
                <a:t>f</a:t>
              </a:r>
            </a:p>
          </p:txBody>
        </p:sp>
        <p:sp>
          <p:nvSpPr>
            <p:cNvPr id="167" name="Line 74">
              <a:extLst>
                <a:ext uri="{FF2B5EF4-FFF2-40B4-BE49-F238E27FC236}">
                  <a16:creationId xmlns:a16="http://schemas.microsoft.com/office/drawing/2014/main" id="{1D043DC4-2ED0-4608-8A60-B95A28703723}"/>
                </a:ext>
              </a:extLst>
            </p:cNvPr>
            <p:cNvSpPr>
              <a:spLocks noChangeShapeType="1"/>
            </p:cNvSpPr>
            <p:nvPr/>
          </p:nvSpPr>
          <p:spPr bwMode="auto">
            <a:xfrm>
              <a:off x="2575116" y="5848329"/>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75">
              <a:extLst>
                <a:ext uri="{FF2B5EF4-FFF2-40B4-BE49-F238E27FC236}">
                  <a16:creationId xmlns:a16="http://schemas.microsoft.com/office/drawing/2014/main" id="{0CF6B949-BAE2-4282-B38D-2D2DBD2DFD77}"/>
                </a:ext>
              </a:extLst>
            </p:cNvPr>
            <p:cNvSpPr>
              <a:spLocks noChangeShapeType="1"/>
            </p:cNvSpPr>
            <p:nvPr/>
          </p:nvSpPr>
          <p:spPr bwMode="auto">
            <a:xfrm>
              <a:off x="3271325"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76">
              <a:extLst>
                <a:ext uri="{FF2B5EF4-FFF2-40B4-BE49-F238E27FC236}">
                  <a16:creationId xmlns:a16="http://schemas.microsoft.com/office/drawing/2014/main" id="{082AE043-03CF-4852-A16E-4EA96553B0F9}"/>
                </a:ext>
              </a:extLst>
            </p:cNvPr>
            <p:cNvSpPr>
              <a:spLocks noChangeShapeType="1"/>
            </p:cNvSpPr>
            <p:nvPr/>
          </p:nvSpPr>
          <p:spPr bwMode="auto">
            <a:xfrm>
              <a:off x="3973336" y="5864342"/>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77">
              <a:extLst>
                <a:ext uri="{FF2B5EF4-FFF2-40B4-BE49-F238E27FC236}">
                  <a16:creationId xmlns:a16="http://schemas.microsoft.com/office/drawing/2014/main" id="{5FB51AD2-BF43-4878-96A8-78A9A6F4754A}"/>
                </a:ext>
              </a:extLst>
            </p:cNvPr>
            <p:cNvSpPr>
              <a:spLocks noChangeShapeType="1"/>
            </p:cNvSpPr>
            <p:nvPr/>
          </p:nvSpPr>
          <p:spPr bwMode="auto">
            <a:xfrm>
              <a:off x="4698554"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78">
              <a:extLst>
                <a:ext uri="{FF2B5EF4-FFF2-40B4-BE49-F238E27FC236}">
                  <a16:creationId xmlns:a16="http://schemas.microsoft.com/office/drawing/2014/main" id="{83670A74-5E63-47FF-BBF8-8C55FD374127}"/>
                </a:ext>
              </a:extLst>
            </p:cNvPr>
            <p:cNvSpPr>
              <a:spLocks noChangeShapeType="1"/>
            </p:cNvSpPr>
            <p:nvPr/>
          </p:nvSpPr>
          <p:spPr bwMode="auto">
            <a:xfrm>
              <a:off x="5388962"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79">
              <a:extLst>
                <a:ext uri="{FF2B5EF4-FFF2-40B4-BE49-F238E27FC236}">
                  <a16:creationId xmlns:a16="http://schemas.microsoft.com/office/drawing/2014/main" id="{A6190563-B627-4C80-9459-0EE94A5CDA9B}"/>
                </a:ext>
              </a:extLst>
            </p:cNvPr>
            <p:cNvSpPr>
              <a:spLocks noChangeShapeType="1"/>
            </p:cNvSpPr>
            <p:nvPr/>
          </p:nvSpPr>
          <p:spPr bwMode="auto">
            <a:xfrm>
              <a:off x="6114179"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80">
              <a:extLst>
                <a:ext uri="{FF2B5EF4-FFF2-40B4-BE49-F238E27FC236}">
                  <a16:creationId xmlns:a16="http://schemas.microsoft.com/office/drawing/2014/main" id="{6A987579-67D0-4FDF-8226-319B4BA057FE}"/>
                </a:ext>
              </a:extLst>
            </p:cNvPr>
            <p:cNvSpPr>
              <a:spLocks noChangeShapeType="1"/>
            </p:cNvSpPr>
            <p:nvPr/>
          </p:nvSpPr>
          <p:spPr bwMode="auto">
            <a:xfrm>
              <a:off x="6833596"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Line 81">
              <a:extLst>
                <a:ext uri="{FF2B5EF4-FFF2-40B4-BE49-F238E27FC236}">
                  <a16:creationId xmlns:a16="http://schemas.microsoft.com/office/drawing/2014/main" id="{F6903BEC-21F3-4306-BEC7-05EE577A8015}"/>
                </a:ext>
              </a:extLst>
            </p:cNvPr>
            <p:cNvSpPr>
              <a:spLocks noChangeShapeType="1"/>
            </p:cNvSpPr>
            <p:nvPr/>
          </p:nvSpPr>
          <p:spPr bwMode="auto">
            <a:xfrm>
              <a:off x="7535607" y="5859004"/>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82">
              <a:extLst>
                <a:ext uri="{FF2B5EF4-FFF2-40B4-BE49-F238E27FC236}">
                  <a16:creationId xmlns:a16="http://schemas.microsoft.com/office/drawing/2014/main" id="{AB3EB7CE-D4A7-4E35-B1DC-0F46FEA63138}"/>
                </a:ext>
              </a:extLst>
            </p:cNvPr>
            <p:cNvSpPr>
              <a:spLocks noChangeShapeType="1"/>
            </p:cNvSpPr>
            <p:nvPr/>
          </p:nvSpPr>
          <p:spPr bwMode="auto">
            <a:xfrm>
              <a:off x="8266627" y="5864342"/>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Line 83">
              <a:extLst>
                <a:ext uri="{FF2B5EF4-FFF2-40B4-BE49-F238E27FC236}">
                  <a16:creationId xmlns:a16="http://schemas.microsoft.com/office/drawing/2014/main" id="{9ECB7C6B-987D-49D5-8768-0F2AAD4073B8}"/>
                </a:ext>
              </a:extLst>
            </p:cNvPr>
            <p:cNvSpPr>
              <a:spLocks noChangeShapeType="1"/>
            </p:cNvSpPr>
            <p:nvPr/>
          </p:nvSpPr>
          <p:spPr bwMode="auto">
            <a:xfrm>
              <a:off x="8980241" y="5853666"/>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 name="Line 84">
              <a:extLst>
                <a:ext uri="{FF2B5EF4-FFF2-40B4-BE49-F238E27FC236}">
                  <a16:creationId xmlns:a16="http://schemas.microsoft.com/office/drawing/2014/main" id="{21968496-9BFB-4C40-B8F2-63F8F5A62938}"/>
                </a:ext>
              </a:extLst>
            </p:cNvPr>
            <p:cNvSpPr>
              <a:spLocks noChangeShapeType="1"/>
            </p:cNvSpPr>
            <p:nvPr/>
          </p:nvSpPr>
          <p:spPr bwMode="auto">
            <a:xfrm>
              <a:off x="9705459" y="5864342"/>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 name="Line 85">
              <a:extLst>
                <a:ext uri="{FF2B5EF4-FFF2-40B4-BE49-F238E27FC236}">
                  <a16:creationId xmlns:a16="http://schemas.microsoft.com/office/drawing/2014/main" id="{B7853B1D-77E5-4608-8D42-A02A0EA2FBD8}"/>
                </a:ext>
              </a:extLst>
            </p:cNvPr>
            <p:cNvSpPr>
              <a:spLocks noChangeShapeType="1"/>
            </p:cNvSpPr>
            <p:nvPr/>
          </p:nvSpPr>
          <p:spPr bwMode="auto">
            <a:xfrm>
              <a:off x="10424876" y="5853666"/>
              <a:ext cx="0" cy="85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Text Box 86">
              <a:extLst>
                <a:ext uri="{FF2B5EF4-FFF2-40B4-BE49-F238E27FC236}">
                  <a16:creationId xmlns:a16="http://schemas.microsoft.com/office/drawing/2014/main" id="{1DBBDB8E-86A7-425A-883A-E9B6EC2D647A}"/>
                </a:ext>
              </a:extLst>
            </p:cNvPr>
            <p:cNvSpPr txBox="1">
              <a:spLocks noChangeArrowheads="1"/>
            </p:cNvSpPr>
            <p:nvPr/>
          </p:nvSpPr>
          <p:spPr bwMode="auto">
            <a:xfrm>
              <a:off x="2654407" y="5859004"/>
              <a:ext cx="53956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LF</a:t>
              </a:r>
            </a:p>
          </p:txBody>
        </p:sp>
        <p:sp>
          <p:nvSpPr>
            <p:cNvPr id="180" name="Text Box 87">
              <a:extLst>
                <a:ext uri="{FF2B5EF4-FFF2-40B4-BE49-F238E27FC236}">
                  <a16:creationId xmlns:a16="http://schemas.microsoft.com/office/drawing/2014/main" id="{FEB769CA-47E1-4923-A6AE-32DAA0D8A8BA}"/>
                </a:ext>
              </a:extLst>
            </p:cNvPr>
            <p:cNvSpPr txBox="1">
              <a:spLocks noChangeArrowheads="1"/>
            </p:cNvSpPr>
            <p:nvPr/>
          </p:nvSpPr>
          <p:spPr bwMode="auto">
            <a:xfrm>
              <a:off x="3368021" y="5859004"/>
              <a:ext cx="60918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MF</a:t>
              </a:r>
            </a:p>
          </p:txBody>
        </p:sp>
        <p:sp>
          <p:nvSpPr>
            <p:cNvPr id="181" name="Text Box 88">
              <a:extLst>
                <a:ext uri="{FF2B5EF4-FFF2-40B4-BE49-F238E27FC236}">
                  <a16:creationId xmlns:a16="http://schemas.microsoft.com/office/drawing/2014/main" id="{68A749B5-7F03-4114-AE2F-4A7FE499EB3C}"/>
                </a:ext>
              </a:extLst>
            </p:cNvPr>
            <p:cNvSpPr txBox="1">
              <a:spLocks noChangeArrowheads="1"/>
            </p:cNvSpPr>
            <p:nvPr/>
          </p:nvSpPr>
          <p:spPr bwMode="auto">
            <a:xfrm>
              <a:off x="4081636" y="5859004"/>
              <a:ext cx="56857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HF</a:t>
              </a:r>
            </a:p>
          </p:txBody>
        </p:sp>
        <p:sp>
          <p:nvSpPr>
            <p:cNvPr id="182" name="Text Box 89">
              <a:extLst>
                <a:ext uri="{FF2B5EF4-FFF2-40B4-BE49-F238E27FC236}">
                  <a16:creationId xmlns:a16="http://schemas.microsoft.com/office/drawing/2014/main" id="{907EE247-15E1-48A9-A1C5-57423F9937B1}"/>
                </a:ext>
              </a:extLst>
            </p:cNvPr>
            <p:cNvSpPr txBox="1">
              <a:spLocks noChangeArrowheads="1"/>
            </p:cNvSpPr>
            <p:nvPr/>
          </p:nvSpPr>
          <p:spPr bwMode="auto">
            <a:xfrm>
              <a:off x="4714025"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VHF</a:t>
              </a:r>
            </a:p>
          </p:txBody>
        </p:sp>
        <p:sp>
          <p:nvSpPr>
            <p:cNvPr id="183" name="Text Box 90">
              <a:extLst>
                <a:ext uri="{FF2B5EF4-FFF2-40B4-BE49-F238E27FC236}">
                  <a16:creationId xmlns:a16="http://schemas.microsoft.com/office/drawing/2014/main" id="{60D5AC92-6878-4913-9CEB-23EFA687D9C7}"/>
                </a:ext>
              </a:extLst>
            </p:cNvPr>
            <p:cNvSpPr txBox="1">
              <a:spLocks noChangeArrowheads="1"/>
            </p:cNvSpPr>
            <p:nvPr/>
          </p:nvSpPr>
          <p:spPr bwMode="auto">
            <a:xfrm>
              <a:off x="5410234"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UHF</a:t>
              </a:r>
            </a:p>
          </p:txBody>
        </p:sp>
        <p:sp>
          <p:nvSpPr>
            <p:cNvPr id="184" name="Text Box 91">
              <a:extLst>
                <a:ext uri="{FF2B5EF4-FFF2-40B4-BE49-F238E27FC236}">
                  <a16:creationId xmlns:a16="http://schemas.microsoft.com/office/drawing/2014/main" id="{AC247ECD-7100-4A06-B62D-0F4DD24B9835}"/>
                </a:ext>
              </a:extLst>
            </p:cNvPr>
            <p:cNvSpPr txBox="1">
              <a:spLocks noChangeArrowheads="1"/>
            </p:cNvSpPr>
            <p:nvPr/>
          </p:nvSpPr>
          <p:spPr bwMode="auto">
            <a:xfrm>
              <a:off x="6100643" y="5859004"/>
              <a:ext cx="705879"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SHF</a:t>
              </a:r>
            </a:p>
          </p:txBody>
        </p:sp>
        <p:sp>
          <p:nvSpPr>
            <p:cNvPr id="185" name="Text Box 92">
              <a:extLst>
                <a:ext uri="{FF2B5EF4-FFF2-40B4-BE49-F238E27FC236}">
                  <a16:creationId xmlns:a16="http://schemas.microsoft.com/office/drawing/2014/main" id="{3D35BB80-90CD-46CC-BD47-58D8FF733F05}"/>
                </a:ext>
              </a:extLst>
            </p:cNvPr>
            <p:cNvSpPr txBox="1">
              <a:spLocks noChangeArrowheads="1"/>
            </p:cNvSpPr>
            <p:nvPr/>
          </p:nvSpPr>
          <p:spPr bwMode="auto">
            <a:xfrm>
              <a:off x="6831662"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EHF</a:t>
              </a:r>
            </a:p>
          </p:txBody>
        </p:sp>
        <p:sp>
          <p:nvSpPr>
            <p:cNvPr id="186" name="Text Box 93">
              <a:extLst>
                <a:ext uri="{FF2B5EF4-FFF2-40B4-BE49-F238E27FC236}">
                  <a16:creationId xmlns:a16="http://schemas.microsoft.com/office/drawing/2014/main" id="{46809816-6491-476C-B0C5-5E81843EADC9}"/>
                </a:ext>
              </a:extLst>
            </p:cNvPr>
            <p:cNvSpPr txBox="1">
              <a:spLocks noChangeArrowheads="1"/>
            </p:cNvSpPr>
            <p:nvPr/>
          </p:nvSpPr>
          <p:spPr bwMode="auto">
            <a:xfrm>
              <a:off x="7539475"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THF</a:t>
              </a:r>
            </a:p>
          </p:txBody>
        </p:sp>
        <p:sp>
          <p:nvSpPr>
            <p:cNvPr id="187" name="Text Box 94">
              <a:extLst>
                <a:ext uri="{FF2B5EF4-FFF2-40B4-BE49-F238E27FC236}">
                  <a16:creationId xmlns:a16="http://schemas.microsoft.com/office/drawing/2014/main" id="{9D54A73D-A539-49E2-B639-2AFFB00F2288}"/>
                </a:ext>
              </a:extLst>
            </p:cNvPr>
            <p:cNvSpPr txBox="1">
              <a:spLocks noChangeArrowheads="1"/>
            </p:cNvSpPr>
            <p:nvPr/>
          </p:nvSpPr>
          <p:spPr bwMode="auto">
            <a:xfrm>
              <a:off x="1461181" y="5771820"/>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波段</a:t>
              </a:r>
            </a:p>
          </p:txBody>
        </p:sp>
        <p:sp>
          <p:nvSpPr>
            <p:cNvPr id="188" name="Text Box 95">
              <a:extLst>
                <a:ext uri="{FF2B5EF4-FFF2-40B4-BE49-F238E27FC236}">
                  <a16:creationId xmlns:a16="http://schemas.microsoft.com/office/drawing/2014/main" id="{EA86CFA5-ED84-4E71-AC3C-7E01033B59A7}"/>
                </a:ext>
              </a:extLst>
            </p:cNvPr>
            <p:cNvSpPr txBox="1">
              <a:spLocks noChangeArrowheads="1"/>
            </p:cNvSpPr>
            <p:nvPr/>
          </p:nvSpPr>
          <p:spPr bwMode="auto">
            <a:xfrm>
              <a:off x="1898245" y="3479670"/>
              <a:ext cx="922864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5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7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9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11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13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15       </a:t>
              </a:r>
              <a:r>
                <a:rPr lang="zh-CN" altLang="en-US" sz="1600" b="1" dirty="0">
                  <a:ea typeface="黑体" panose="02010609060101010101" pitchFamily="49" charset="-122"/>
                </a:rPr>
                <a:t>10</a:t>
              </a:r>
              <a:r>
                <a:rPr lang="zh-CN" altLang="en-US" sz="1600" b="1" baseline="30000" dirty="0">
                  <a:ea typeface="黑体" panose="02010609060101010101" pitchFamily="49" charset="-122"/>
                </a:rPr>
                <a:t>16</a:t>
              </a:r>
              <a:endParaRPr lang="zh-CN" altLang="en-US" sz="1600" b="1" dirty="0">
                <a:ea typeface="黑体" panose="02010609060101010101" pitchFamily="49" charset="-122"/>
              </a:endParaRPr>
            </a:p>
          </p:txBody>
        </p:sp>
        <p:sp>
          <p:nvSpPr>
            <p:cNvPr id="189" name="Text Box 96">
              <a:extLst>
                <a:ext uri="{FF2B5EF4-FFF2-40B4-BE49-F238E27FC236}">
                  <a16:creationId xmlns:a16="http://schemas.microsoft.com/office/drawing/2014/main" id="{B410461A-CE3B-4388-8113-9481454C81C7}"/>
                </a:ext>
              </a:extLst>
            </p:cNvPr>
            <p:cNvSpPr txBox="1">
              <a:spLocks noChangeArrowheads="1"/>
            </p:cNvSpPr>
            <p:nvPr/>
          </p:nvSpPr>
          <p:spPr bwMode="auto">
            <a:xfrm>
              <a:off x="2110976" y="2149252"/>
              <a:ext cx="931373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0         </a:t>
              </a:r>
              <a:r>
                <a:rPr lang="zh-CN" altLang="en-US" sz="1600" b="1" dirty="0">
                  <a:ea typeface="黑体" panose="02010609060101010101" pitchFamily="49" charset="-122"/>
                </a:rPr>
                <a:t>10</a:t>
              </a:r>
              <a:r>
                <a:rPr lang="zh-CN" altLang="en-US" sz="1600" b="1" baseline="30000" dirty="0">
                  <a:ea typeface="黑体" panose="02010609060101010101" pitchFamily="49" charset="-122"/>
                </a:rPr>
                <a:t>2         </a:t>
              </a: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16       </a:t>
              </a:r>
              <a:r>
                <a:rPr lang="zh-CN" altLang="en-US" sz="1600" b="1" dirty="0">
                  <a:ea typeface="黑体" panose="02010609060101010101" pitchFamily="49" charset="-122"/>
                </a:rPr>
                <a:t>10</a:t>
              </a:r>
              <a:r>
                <a:rPr lang="zh-CN" altLang="en-US" sz="1600" b="1" baseline="30000" dirty="0">
                  <a:ea typeface="黑体" panose="02010609060101010101" pitchFamily="49" charset="-122"/>
                </a:rPr>
                <a:t>18       </a:t>
              </a:r>
              <a:r>
                <a:rPr lang="zh-CN" altLang="en-US" sz="1600" b="1" dirty="0">
                  <a:ea typeface="黑体" panose="02010609060101010101" pitchFamily="49" charset="-122"/>
                </a:rPr>
                <a:t>10</a:t>
              </a:r>
              <a:r>
                <a:rPr lang="zh-CN" altLang="en-US" sz="1600" b="1" baseline="30000" dirty="0">
                  <a:ea typeface="黑体" panose="02010609060101010101" pitchFamily="49" charset="-122"/>
                </a:rPr>
                <a:t>20       </a:t>
              </a:r>
              <a:r>
                <a:rPr lang="zh-CN" altLang="en-US" sz="1600" b="1" dirty="0">
                  <a:ea typeface="黑体" panose="02010609060101010101" pitchFamily="49" charset="-122"/>
                </a:rPr>
                <a:t>10</a:t>
              </a:r>
              <a:r>
                <a:rPr lang="zh-CN" altLang="en-US" sz="1600" b="1" baseline="30000" dirty="0">
                  <a:ea typeface="黑体" panose="02010609060101010101" pitchFamily="49" charset="-122"/>
                </a:rPr>
                <a:t>22       </a:t>
              </a:r>
              <a:r>
                <a:rPr lang="zh-CN" altLang="en-US" sz="1600" b="1" dirty="0">
                  <a:ea typeface="黑体" panose="02010609060101010101" pitchFamily="49" charset="-122"/>
                </a:rPr>
                <a:t>10</a:t>
              </a:r>
              <a:r>
                <a:rPr lang="zh-CN" altLang="en-US" sz="1600" b="1" baseline="30000" dirty="0">
                  <a:ea typeface="黑体" panose="02010609060101010101" pitchFamily="49" charset="-122"/>
                </a:rPr>
                <a:t>24</a:t>
              </a:r>
              <a:endParaRPr lang="zh-CN" altLang="en-US" sz="1600" b="1" dirty="0">
                <a:ea typeface="黑体" panose="02010609060101010101" pitchFamily="49" charset="-122"/>
              </a:endParaRPr>
            </a:p>
          </p:txBody>
        </p:sp>
        <p:sp>
          <p:nvSpPr>
            <p:cNvPr id="190" name="Line 97">
              <a:extLst>
                <a:ext uri="{FF2B5EF4-FFF2-40B4-BE49-F238E27FC236}">
                  <a16:creationId xmlns:a16="http://schemas.microsoft.com/office/drawing/2014/main" id="{FD5A159B-5DA0-41E9-9AA4-45F15ABDA47B}"/>
                </a:ext>
              </a:extLst>
            </p:cNvPr>
            <p:cNvSpPr>
              <a:spLocks noChangeShapeType="1"/>
            </p:cNvSpPr>
            <p:nvPr/>
          </p:nvSpPr>
          <p:spPr bwMode="auto">
            <a:xfrm flipV="1">
              <a:off x="5669379" y="5408077"/>
              <a:ext cx="435131" cy="3559"/>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Text Box 99">
              <a:extLst>
                <a:ext uri="{FF2B5EF4-FFF2-40B4-BE49-F238E27FC236}">
                  <a16:creationId xmlns:a16="http://schemas.microsoft.com/office/drawing/2014/main" id="{EA982675-B3A4-45B3-ABD5-0707ED6619FC}"/>
                </a:ext>
              </a:extLst>
            </p:cNvPr>
            <p:cNvSpPr txBox="1">
              <a:spLocks noChangeArrowheads="1"/>
            </p:cNvSpPr>
            <p:nvPr/>
          </p:nvSpPr>
          <p:spPr bwMode="auto">
            <a:xfrm>
              <a:off x="5446979" y="4830747"/>
              <a:ext cx="1028843"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移动</a:t>
              </a:r>
            </a:p>
            <a:p>
              <a:pPr algn="ctr" eaLnBrk="1" hangingPunct="1">
                <a:lnSpc>
                  <a:spcPct val="90000"/>
                </a:lnSpc>
                <a:spcBef>
                  <a:spcPct val="0"/>
                </a:spcBef>
                <a:buClrTx/>
                <a:buFontTx/>
                <a:buNone/>
              </a:pPr>
              <a:r>
                <a:rPr lang="zh-CN" altLang="en-US" sz="1600" dirty="0">
                  <a:ea typeface="黑体" panose="02010609060101010101" pitchFamily="49" charset="-122"/>
                </a:rPr>
                <a:t>无线电 </a:t>
              </a:r>
            </a:p>
          </p:txBody>
        </p:sp>
        <p:sp>
          <p:nvSpPr>
            <p:cNvPr id="193" name="Line 24">
              <a:extLst>
                <a:ext uri="{FF2B5EF4-FFF2-40B4-BE49-F238E27FC236}">
                  <a16:creationId xmlns:a16="http://schemas.microsoft.com/office/drawing/2014/main" id="{70897D24-9CEF-4766-A7F8-8E6393F70550}"/>
                </a:ext>
              </a:extLst>
            </p:cNvPr>
            <p:cNvSpPr>
              <a:spLocks noChangeShapeType="1"/>
            </p:cNvSpPr>
            <p:nvPr/>
          </p:nvSpPr>
          <p:spPr bwMode="auto">
            <a:xfrm>
              <a:off x="2296603" y="2519331"/>
              <a:ext cx="0" cy="4305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24">
              <a:extLst>
                <a:ext uri="{FF2B5EF4-FFF2-40B4-BE49-F238E27FC236}">
                  <a16:creationId xmlns:a16="http://schemas.microsoft.com/office/drawing/2014/main" id="{0104E7D2-FFB4-401A-B8E4-021FBA60E901}"/>
                </a:ext>
              </a:extLst>
            </p:cNvPr>
            <p:cNvSpPr>
              <a:spLocks noChangeShapeType="1"/>
            </p:cNvSpPr>
            <p:nvPr/>
          </p:nvSpPr>
          <p:spPr bwMode="auto">
            <a:xfrm>
              <a:off x="11521440" y="2533565"/>
              <a:ext cx="0" cy="4305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矩形 4"/>
            <p:cNvSpPr/>
            <p:nvPr/>
          </p:nvSpPr>
          <p:spPr>
            <a:xfrm>
              <a:off x="2448401" y="4824020"/>
              <a:ext cx="3977140" cy="663042"/>
            </a:xfrm>
            <a:prstGeom prst="rect">
              <a:avLst/>
            </a:prstGeom>
            <a:noFill/>
            <a:ln w="28575">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标题 1">
            <a:extLst>
              <a:ext uri="{FF2B5EF4-FFF2-40B4-BE49-F238E27FC236}">
                <a16:creationId xmlns:a16="http://schemas.microsoft.com/office/drawing/2014/main" id="{007D7280-3208-4292-AFE8-013F1C8D73F4}"/>
              </a:ext>
            </a:extLst>
          </p:cNvPr>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95" name="文本框 94">
            <a:extLst>
              <a:ext uri="{FF2B5EF4-FFF2-40B4-BE49-F238E27FC236}">
                <a16:creationId xmlns:a16="http://schemas.microsoft.com/office/drawing/2014/main" id="{A841FA8F-CA9B-4EF0-96D2-1FB05BADDA18}"/>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3402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2EBE6-6C68-4D85-BA9D-9D1C7C474CE3}"/>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43EBD558-F3A2-42A8-8CE0-33405E9333FB}"/>
              </a:ext>
            </a:extLst>
          </p:cNvPr>
          <p:cNvSpPr>
            <a:spLocks noGrp="1"/>
          </p:cNvSpPr>
          <p:nvPr>
            <p:ph idx="1"/>
          </p:nvPr>
        </p:nvSpPr>
        <p:spPr>
          <a:xfrm>
            <a:off x="667512" y="1510758"/>
            <a:ext cx="10817352" cy="4586694"/>
          </a:xfrm>
        </p:spPr>
        <p:txBody>
          <a:bodyPr>
            <a:normAutofit/>
          </a:bodyPr>
          <a:lstStyle/>
          <a:p>
            <a:pPr marL="0" indent="0" algn="just">
              <a:buNone/>
            </a:pPr>
            <a:r>
              <a:rPr lang="zh-CN" altLang="en-US" b="1" dirty="0">
                <a:solidFill>
                  <a:srgbClr val="5B307E"/>
                </a:solidFill>
              </a:rPr>
              <a:t>短波传输（无线电波）</a:t>
            </a:r>
            <a:endParaRPr lang="en-US" altLang="zh-CN" b="1" dirty="0">
              <a:solidFill>
                <a:srgbClr val="5B307E"/>
              </a:solidFill>
            </a:endParaRPr>
          </a:p>
          <a:p>
            <a:pPr algn="just">
              <a:lnSpc>
                <a:spcPct val="110000"/>
              </a:lnSpc>
            </a:pPr>
            <a:r>
              <a:rPr lang="zh-CN" altLang="en-US" sz="2400" i="0" dirty="0">
                <a:latin typeface="Times New Roman" panose="02020603050405020304" pitchFamily="18" charset="0"/>
              </a:rPr>
              <a:t>短波是指以波长为</a:t>
            </a:r>
            <a:r>
              <a:rPr lang="en-US" altLang="zh-CN" sz="2400" i="0" dirty="0">
                <a:latin typeface="Times New Roman" panose="02020603050405020304" pitchFamily="18" charset="0"/>
              </a:rPr>
              <a:t>100m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10m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r>
              <a:rPr lang="zh-CN" altLang="en-US" sz="2400" i="0" dirty="0">
                <a:latin typeface="Times New Roman" panose="02020603050405020304" pitchFamily="18" charset="0"/>
              </a:rPr>
              <a:t>）的电磁波</a:t>
            </a:r>
            <a:endParaRPr lang="en-US" altLang="zh-CN" sz="2400" i="0" dirty="0">
              <a:latin typeface="Times New Roman" panose="02020603050405020304" pitchFamily="18" charset="0"/>
            </a:endParaRPr>
          </a:p>
          <a:p>
            <a:pPr algn="just">
              <a:lnSpc>
                <a:spcPct val="110000"/>
              </a:lnSpc>
            </a:pPr>
            <a:r>
              <a:rPr lang="zh-CN" altLang="en-US" sz="2400" i="0" dirty="0">
                <a:latin typeface="Times New Roman" panose="02020603050405020304" pitchFamily="18" charset="0"/>
              </a:rPr>
              <a:t>实用短波是</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p>
          <a:p>
            <a:pPr algn="just">
              <a:lnSpc>
                <a:spcPct val="110000"/>
              </a:lnSpc>
            </a:pPr>
            <a:r>
              <a:rPr lang="zh-CN" altLang="en-US" sz="2400" i="0" dirty="0">
                <a:latin typeface="Times New Roman" panose="02020603050405020304" pitchFamily="18" charset="0"/>
              </a:rPr>
              <a:t>短波（频率为</a:t>
            </a:r>
            <a:r>
              <a:rPr lang="en-US" altLang="zh-CN" sz="2400" i="0" dirty="0">
                <a:latin typeface="Times New Roman" panose="02020603050405020304" pitchFamily="18" charset="0"/>
              </a:rPr>
              <a:t>2MHz</a:t>
            </a:r>
            <a:r>
              <a:rPr lang="zh-CN" altLang="en-US" sz="2400" i="0" dirty="0">
                <a:latin typeface="Times New Roman" panose="02020603050405020304" pitchFamily="18" charset="0"/>
              </a:rPr>
              <a:t>以下）</a:t>
            </a:r>
            <a:endParaRPr lang="en-US" altLang="zh-CN" sz="24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可沿地球表面以地波形式传播（数百千米）</a:t>
            </a:r>
            <a:endParaRPr lang="en-US" altLang="zh-CN" sz="20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主要以天波的形式靠大气层中的电离层反射传播（达数千～上万千米）</a:t>
            </a:r>
            <a:endParaRPr lang="zh-CN" altLang="en-US" dirty="0"/>
          </a:p>
        </p:txBody>
      </p:sp>
      <p:sp>
        <p:nvSpPr>
          <p:cNvPr id="4" name="灯片编号占位符 3">
            <a:extLst>
              <a:ext uri="{FF2B5EF4-FFF2-40B4-BE49-F238E27FC236}">
                <a16:creationId xmlns:a16="http://schemas.microsoft.com/office/drawing/2014/main" id="{EACC2CFC-338F-45B4-BD1B-0033124629F4}"/>
              </a:ext>
            </a:extLst>
          </p:cNvPr>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grpSp>
        <p:nvGrpSpPr>
          <p:cNvPr id="10" name="组合 9"/>
          <p:cNvGrpSpPr/>
          <p:nvPr/>
        </p:nvGrpSpPr>
        <p:grpSpPr>
          <a:xfrm>
            <a:off x="838200" y="4300275"/>
            <a:ext cx="10047514" cy="2133710"/>
            <a:chOff x="1477788" y="4300275"/>
            <a:chExt cx="8050532" cy="213371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88" y="4300275"/>
              <a:ext cx="4127712" cy="21337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705" y="4351078"/>
              <a:ext cx="3219615" cy="2082907"/>
            </a:xfrm>
            <a:prstGeom prst="rect">
              <a:avLst/>
            </a:prstGeom>
          </p:spPr>
        </p:pic>
      </p:grpSp>
      <p:sp>
        <p:nvSpPr>
          <p:cNvPr id="11" name="文本框 10">
            <a:extLst>
              <a:ext uri="{FF2B5EF4-FFF2-40B4-BE49-F238E27FC236}">
                <a16:creationId xmlns:a16="http://schemas.microsoft.com/office/drawing/2014/main" id="{2112433E-AC0C-4EE9-9F98-F0508B985B1F}"/>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131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40A00-2423-43DD-81B7-815A3C710A28}"/>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5DBC6A34-A7CA-401F-8853-E35834A57BFD}"/>
              </a:ext>
            </a:extLst>
          </p:cNvPr>
          <p:cNvSpPr>
            <a:spLocks noGrp="1"/>
          </p:cNvSpPr>
          <p:nvPr>
            <p:ph idx="1"/>
          </p:nvPr>
        </p:nvSpPr>
        <p:spPr>
          <a:xfrm>
            <a:off x="627888" y="1356068"/>
            <a:ext cx="10515600" cy="515649"/>
          </a:xfrm>
        </p:spPr>
        <p:txBody>
          <a:bodyPr>
            <a:normAutofit lnSpcReduction="10000"/>
          </a:bodyPr>
          <a:lstStyle/>
          <a:p>
            <a:pPr marL="0" indent="0">
              <a:buNone/>
            </a:pPr>
            <a:r>
              <a:rPr lang="zh-CN" altLang="en-US" b="1" dirty="0">
                <a:solidFill>
                  <a:srgbClr val="5B307E"/>
                </a:solidFill>
              </a:rPr>
              <a:t>电离层的构成</a:t>
            </a:r>
          </a:p>
        </p:txBody>
      </p:sp>
      <p:sp>
        <p:nvSpPr>
          <p:cNvPr id="4" name="灯片编号占位符 3">
            <a:extLst>
              <a:ext uri="{FF2B5EF4-FFF2-40B4-BE49-F238E27FC236}">
                <a16:creationId xmlns:a16="http://schemas.microsoft.com/office/drawing/2014/main" id="{E04498CC-0543-4FC4-A4F1-1C98F98D64DA}"/>
              </a:ext>
            </a:extLst>
          </p:cNvPr>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8" name="内容占位符 2">
            <a:extLst>
              <a:ext uri="{FF2B5EF4-FFF2-40B4-BE49-F238E27FC236}">
                <a16:creationId xmlns:a16="http://schemas.microsoft.com/office/drawing/2014/main" id="{43EBD558-F3A2-42A8-8CE0-33405E9333FB}"/>
              </a:ext>
            </a:extLst>
          </p:cNvPr>
          <p:cNvSpPr txBox="1">
            <a:spLocks/>
          </p:cNvSpPr>
          <p:nvPr/>
        </p:nvSpPr>
        <p:spPr>
          <a:xfrm>
            <a:off x="509016" y="1933878"/>
            <a:ext cx="11378184" cy="17707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latin typeface="Times New Roman" panose="02020603050405020304" pitchFamily="18" charset="0"/>
              </a:rPr>
              <a:t>电离层是离地面高度</a:t>
            </a:r>
            <a:r>
              <a:rPr lang="en-US" altLang="zh-CN" sz="2400" dirty="0">
                <a:solidFill>
                  <a:srgbClr val="C00000"/>
                </a:solidFill>
                <a:latin typeface="Times New Roman" panose="02020603050405020304" pitchFamily="18" charset="0"/>
              </a:rPr>
              <a:t>60</a:t>
            </a:r>
            <a:r>
              <a:rPr lang="zh-CN" altLang="en-US" sz="2400" dirty="0">
                <a:solidFill>
                  <a:srgbClr val="C00000"/>
                </a:solidFill>
                <a:latin typeface="Times New Roman" panose="02020603050405020304" pitchFamily="18" charset="0"/>
              </a:rPr>
              <a:t>～</a:t>
            </a:r>
            <a:r>
              <a:rPr lang="en-US" altLang="zh-CN" sz="2400" dirty="0">
                <a:solidFill>
                  <a:srgbClr val="C00000"/>
                </a:solidFill>
                <a:latin typeface="Times New Roman" panose="02020603050405020304" pitchFamily="18" charset="0"/>
              </a:rPr>
              <a:t>450km</a:t>
            </a:r>
            <a:r>
              <a:rPr lang="zh-CN" altLang="en-US" sz="2400" dirty="0">
                <a:latin typeface="Times New Roman" panose="02020603050405020304" pitchFamily="18" charset="0"/>
              </a:rPr>
              <a:t>，受太阳紫外线和</a:t>
            </a:r>
            <a:r>
              <a:rPr lang="en-US" altLang="zh-CN" sz="2400" dirty="0">
                <a:latin typeface="Times New Roman" panose="02020603050405020304" pitchFamily="18" charset="0"/>
              </a:rPr>
              <a:t>X</a:t>
            </a:r>
            <a:r>
              <a:rPr lang="zh-CN" altLang="en-US" sz="2400" dirty="0">
                <a:latin typeface="Times New Roman" panose="02020603050405020304" pitchFamily="18" charset="0"/>
              </a:rPr>
              <a:t>射线作用而存在的由离子、自由电子和中性分子、原子组成的一个区域</a:t>
            </a:r>
          </a:p>
          <a:p>
            <a:pPr algn="just"/>
            <a:r>
              <a:rPr lang="zh-CN" altLang="en-US" sz="2400" dirty="0">
                <a:latin typeface="Times New Roman" panose="02020603050405020304" pitchFamily="18" charset="0"/>
              </a:rPr>
              <a:t>电离层由环绕地球处于不同高度的四个导电层组成：</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F1</a:t>
            </a:r>
            <a:r>
              <a:rPr lang="zh-CN" altLang="en-US" sz="2400" dirty="0">
                <a:latin typeface="Times New Roman" panose="02020603050405020304" pitchFamily="18" charset="0"/>
              </a:rPr>
              <a:t>和</a:t>
            </a:r>
            <a:r>
              <a:rPr lang="en-US" altLang="zh-CN" sz="2400" dirty="0">
                <a:latin typeface="Times New Roman" panose="02020603050405020304" pitchFamily="18" charset="0"/>
              </a:rPr>
              <a:t>F2</a:t>
            </a:r>
          </a:p>
          <a:p>
            <a:pPr algn="just"/>
            <a:r>
              <a:rPr lang="zh-CN" altLang="en-US" sz="2400" dirty="0">
                <a:latin typeface="Times New Roman" panose="02020603050405020304" pitchFamily="18" charset="0"/>
              </a:rPr>
              <a:t>对短波传输起主要作用的是</a:t>
            </a:r>
            <a:r>
              <a:rPr lang="en-US" altLang="zh-CN" sz="2400" dirty="0">
                <a:solidFill>
                  <a:srgbClr val="C00000"/>
                </a:solidFill>
                <a:latin typeface="Times New Roman" panose="02020603050405020304" pitchFamily="18" charset="0"/>
              </a:rPr>
              <a:t>F</a:t>
            </a:r>
            <a:r>
              <a:rPr lang="zh-CN" altLang="en-US" sz="2400" dirty="0">
                <a:solidFill>
                  <a:srgbClr val="C00000"/>
                </a:solidFill>
                <a:latin typeface="Times New Roman" panose="02020603050405020304" pitchFamily="18" charset="0"/>
              </a:rPr>
              <a:t>层</a:t>
            </a:r>
            <a:r>
              <a:rPr lang="zh-CN" altLang="en-US" sz="2400" dirty="0">
                <a:latin typeface="Times New Roman" panose="02020603050405020304" pitchFamily="18" charset="0"/>
              </a:rPr>
              <a:t>，且选用夜间工作频率低于白天的工作频率</a:t>
            </a:r>
            <a:endParaRPr lang="zh-CN" altLang="en-US" dirty="0"/>
          </a:p>
        </p:txBody>
      </p:sp>
      <p:grpSp>
        <p:nvGrpSpPr>
          <p:cNvPr id="5" name="组合 4"/>
          <p:cNvGrpSpPr/>
          <p:nvPr/>
        </p:nvGrpSpPr>
        <p:grpSpPr>
          <a:xfrm>
            <a:off x="755225" y="3704666"/>
            <a:ext cx="7788972" cy="2744998"/>
            <a:chOff x="1739348" y="3754361"/>
            <a:chExt cx="7788972" cy="2967114"/>
          </a:xfrm>
        </p:grpSpPr>
        <p:pic>
          <p:nvPicPr>
            <p:cNvPr id="6" name="图片 5">
              <a:extLst>
                <a:ext uri="{FF2B5EF4-FFF2-40B4-BE49-F238E27FC236}">
                  <a16:creationId xmlns:a16="http://schemas.microsoft.com/office/drawing/2014/main" id="{9367A11D-D8ED-4FDB-BE2C-60257F0265C1}"/>
                </a:ext>
              </a:extLst>
            </p:cNvPr>
            <p:cNvPicPr>
              <a:picLocks noChangeAspect="1"/>
            </p:cNvPicPr>
            <p:nvPr/>
          </p:nvPicPr>
          <p:blipFill>
            <a:blip r:embed="rId2"/>
            <a:stretch>
              <a:fillRect/>
            </a:stretch>
          </p:blipFill>
          <p:spPr>
            <a:xfrm>
              <a:off x="2114688" y="3754361"/>
              <a:ext cx="7045380" cy="2925914"/>
            </a:xfrm>
            <a:prstGeom prst="rect">
              <a:avLst/>
            </a:prstGeom>
          </p:spPr>
        </p:pic>
        <p:sp>
          <p:nvSpPr>
            <p:cNvPr id="7" name="矩形: 圆角 194">
              <a:extLst>
                <a:ext uri="{FF2B5EF4-FFF2-40B4-BE49-F238E27FC236}">
                  <a16:creationId xmlns:a16="http://schemas.microsoft.com/office/drawing/2014/main" id="{27116B66-DB10-4E0F-8DFF-E30BB4AFCD51}"/>
                </a:ext>
              </a:extLst>
            </p:cNvPr>
            <p:cNvSpPr/>
            <p:nvPr/>
          </p:nvSpPr>
          <p:spPr>
            <a:xfrm>
              <a:off x="1739348" y="3754361"/>
              <a:ext cx="7788972" cy="2967114"/>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矩形 8"/>
          <p:cNvSpPr/>
          <p:nvPr/>
        </p:nvSpPr>
        <p:spPr>
          <a:xfrm>
            <a:off x="8610600" y="4186272"/>
            <a:ext cx="3354916" cy="1569660"/>
          </a:xfrm>
          <a:prstGeom prst="rect">
            <a:avLst/>
          </a:prstGeom>
        </p:spPr>
        <p:txBody>
          <a:bodyPr wrap="square">
            <a:spAutoFit/>
          </a:bodyPr>
          <a:lstStyle/>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D</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60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90km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E</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90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130km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F1</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130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220km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F2</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220km</a:t>
            </a:r>
            <a:r>
              <a:rPr lang="zh-CN" altLang="en-US" sz="2000" dirty="0">
                <a:solidFill>
                  <a:srgbClr val="333333"/>
                </a:solidFill>
                <a:latin typeface="微软雅黑" panose="020B0503020204020204" pitchFamily="34" charset="-122"/>
                <a:ea typeface="微软雅黑" panose="020B0503020204020204" pitchFamily="34" charset="-122"/>
              </a:rPr>
              <a:t>以上</a:t>
            </a:r>
          </a:p>
        </p:txBody>
      </p:sp>
      <p:sp>
        <p:nvSpPr>
          <p:cNvPr id="12" name="文本框 11">
            <a:extLst>
              <a:ext uri="{FF2B5EF4-FFF2-40B4-BE49-F238E27FC236}">
                <a16:creationId xmlns:a16="http://schemas.microsoft.com/office/drawing/2014/main" id="{68D8CB05-C685-433E-9D57-3D6241FC4F04}"/>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252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AE99C-D2F1-4948-89DE-B6B900BF5285}"/>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58DEA7B7-DA79-4150-8946-4AD3E387EC9A}"/>
              </a:ext>
            </a:extLst>
          </p:cNvPr>
          <p:cNvSpPr>
            <a:spLocks noGrp="1"/>
          </p:cNvSpPr>
          <p:nvPr>
            <p:ph idx="1"/>
          </p:nvPr>
        </p:nvSpPr>
        <p:spPr>
          <a:xfrm>
            <a:off x="726896" y="1510758"/>
            <a:ext cx="10626904" cy="2066426"/>
          </a:xfrm>
        </p:spPr>
        <p:txBody>
          <a:bodyPr/>
          <a:lstStyle/>
          <a:p>
            <a:pPr algn="just">
              <a:buClr>
                <a:schemeClr val="tx1"/>
              </a:buClr>
            </a:pPr>
            <a:r>
              <a:rPr lang="zh-CN" altLang="en-US" dirty="0">
                <a:solidFill>
                  <a:srgbClr val="C00000"/>
                </a:solidFill>
              </a:rPr>
              <a:t>多径传播</a:t>
            </a:r>
            <a:r>
              <a:rPr lang="zh-CN" altLang="en-US" dirty="0"/>
              <a:t>  </a:t>
            </a:r>
            <a:r>
              <a:rPr lang="zh-CN" altLang="en-US" sz="2400" dirty="0"/>
              <a:t>短波电波通过若干条路径或者不同的传播模式由发信点到达收信点的长度不同，而引起由发信点到达收信点的时间不同的现象</a:t>
            </a:r>
          </a:p>
          <a:p>
            <a:pPr algn="just">
              <a:buClr>
                <a:schemeClr val="tx1"/>
              </a:buClr>
            </a:pPr>
            <a:r>
              <a:rPr lang="zh-CN" altLang="en-US" dirty="0">
                <a:solidFill>
                  <a:srgbClr val="C00000"/>
                </a:solidFill>
              </a:rPr>
              <a:t>多径时散  </a:t>
            </a:r>
            <a:r>
              <a:rPr lang="zh-CN" altLang="en-US" sz="2400" dirty="0"/>
              <a:t>指不同路径的时延差；与路径长度、工作频率、昼夜、季节等因素有关</a:t>
            </a:r>
            <a:endParaRPr lang="zh-CN" altLang="en-US" dirty="0"/>
          </a:p>
        </p:txBody>
      </p:sp>
      <p:sp>
        <p:nvSpPr>
          <p:cNvPr id="4" name="灯片编号占位符 3">
            <a:extLst>
              <a:ext uri="{FF2B5EF4-FFF2-40B4-BE49-F238E27FC236}">
                <a16:creationId xmlns:a16="http://schemas.microsoft.com/office/drawing/2014/main" id="{0C4B330F-5C4B-415E-BB31-59AE22CB3164}"/>
              </a:ext>
            </a:extLst>
          </p:cNvPr>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5" name="内容占位符 2">
            <a:extLst>
              <a:ext uri="{FF2B5EF4-FFF2-40B4-BE49-F238E27FC236}">
                <a16:creationId xmlns:a16="http://schemas.microsoft.com/office/drawing/2014/main" id="{332AFB19-3583-4D07-AFBC-B0F9A7CE7804}"/>
              </a:ext>
            </a:extLst>
          </p:cNvPr>
          <p:cNvSpPr txBox="1">
            <a:spLocks/>
          </p:cNvSpPr>
          <p:nvPr/>
        </p:nvSpPr>
        <p:spPr>
          <a:xfrm>
            <a:off x="949504" y="3305478"/>
            <a:ext cx="10515600" cy="5434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indent="-230400">
              <a:lnSpc>
                <a:spcPct val="110000"/>
              </a:lnSpc>
              <a:buFont typeface="Wingdings" pitchFamily="2" charset="2"/>
              <a:buNone/>
            </a:pPr>
            <a:r>
              <a:rPr lang="zh-CN" altLang="en-US" sz="2400" dirty="0"/>
              <a:t>引起多径时散的几种主要因素</a:t>
            </a:r>
          </a:p>
          <a:p>
            <a:pPr marL="0" indent="0">
              <a:buFont typeface="Wingdings" pitchFamily="2" charset="2"/>
              <a:buNone/>
            </a:pPr>
            <a:endParaRPr lang="zh-CN" altLang="en-US" sz="2400" dirty="0"/>
          </a:p>
        </p:txBody>
      </p:sp>
      <p:pic>
        <p:nvPicPr>
          <p:cNvPr id="6" name="图片 5">
            <a:extLst>
              <a:ext uri="{FF2B5EF4-FFF2-40B4-BE49-F238E27FC236}">
                <a16:creationId xmlns:a16="http://schemas.microsoft.com/office/drawing/2014/main" id="{686F6D65-F829-446C-8C18-96514C736C99}"/>
              </a:ext>
            </a:extLst>
          </p:cNvPr>
          <p:cNvPicPr>
            <a:picLocks noChangeAspect="1"/>
          </p:cNvPicPr>
          <p:nvPr/>
        </p:nvPicPr>
        <p:blipFill>
          <a:blip r:embed="rId2"/>
          <a:stretch>
            <a:fillRect/>
          </a:stretch>
        </p:blipFill>
        <p:spPr>
          <a:xfrm>
            <a:off x="952278" y="3755652"/>
            <a:ext cx="9866410" cy="2024670"/>
          </a:xfrm>
          <a:prstGeom prst="rect">
            <a:avLst/>
          </a:prstGeom>
        </p:spPr>
      </p:pic>
      <p:sp>
        <p:nvSpPr>
          <p:cNvPr id="7" name="内容占位符 2">
            <a:extLst>
              <a:ext uri="{FF2B5EF4-FFF2-40B4-BE49-F238E27FC236}">
                <a16:creationId xmlns:a16="http://schemas.microsoft.com/office/drawing/2014/main" id="{332AFB19-3583-4D07-AFBC-B0F9A7CE7804}"/>
              </a:ext>
            </a:extLst>
          </p:cNvPr>
          <p:cNvSpPr txBox="1">
            <a:spLocks/>
          </p:cNvSpPr>
          <p:nvPr/>
        </p:nvSpPr>
        <p:spPr>
          <a:xfrm>
            <a:off x="782548" y="5643610"/>
            <a:ext cx="10515600" cy="1037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indent="-230400" algn="just">
              <a:lnSpc>
                <a:spcPct val="110000"/>
              </a:lnSpc>
            </a:pPr>
            <a:r>
              <a:rPr lang="zh-CN" altLang="en-US" sz="2400" dirty="0"/>
              <a:t>多径时散对数据通信的影响主要体现在码间干扰</a:t>
            </a:r>
            <a:endParaRPr lang="en-US" altLang="zh-CN" sz="2400" dirty="0"/>
          </a:p>
          <a:p>
            <a:pPr marL="230400" indent="-230400" algn="just">
              <a:lnSpc>
                <a:spcPct val="110000"/>
              </a:lnSpc>
            </a:pPr>
            <a:r>
              <a:rPr lang="zh-CN" altLang="en-US" sz="2400" dirty="0"/>
              <a:t>为了保证传输质量，往往采用</a:t>
            </a:r>
            <a:r>
              <a:rPr lang="zh-CN" altLang="en-US" sz="2400" dirty="0">
                <a:solidFill>
                  <a:srgbClr val="C00000"/>
                </a:solidFill>
              </a:rPr>
              <a:t>限制数据传输速率</a:t>
            </a:r>
            <a:r>
              <a:rPr lang="zh-CN" altLang="en-US" sz="2400" dirty="0"/>
              <a:t>的措施</a:t>
            </a:r>
          </a:p>
        </p:txBody>
      </p:sp>
      <p:sp>
        <p:nvSpPr>
          <p:cNvPr id="8" name="矩形: 圆角 194">
            <a:extLst>
              <a:ext uri="{FF2B5EF4-FFF2-40B4-BE49-F238E27FC236}">
                <a16:creationId xmlns:a16="http://schemas.microsoft.com/office/drawing/2014/main" id="{27116B66-DB10-4E0F-8DFF-E30BB4AFCD51}"/>
              </a:ext>
            </a:extLst>
          </p:cNvPr>
          <p:cNvSpPr/>
          <p:nvPr/>
        </p:nvSpPr>
        <p:spPr>
          <a:xfrm>
            <a:off x="1575863" y="3813913"/>
            <a:ext cx="8691259" cy="1541643"/>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BE1DE295-1467-407A-94F0-3321CBCFABDF}"/>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63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966D9-7F7C-4A83-A455-6483FBCDEEF4}"/>
              </a:ext>
            </a:extLst>
          </p:cNvPr>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503EA5FE-C6E2-40AA-82A2-CB44AF13BECB}"/>
              </a:ext>
            </a:extLst>
          </p:cNvPr>
          <p:cNvSpPr>
            <a:spLocks noGrp="1"/>
          </p:cNvSpPr>
          <p:nvPr>
            <p:ph idx="1"/>
          </p:nvPr>
        </p:nvSpPr>
        <p:spPr>
          <a:xfrm>
            <a:off x="664029" y="1453953"/>
            <a:ext cx="10929257" cy="4586694"/>
          </a:xfrm>
        </p:spPr>
        <p:txBody>
          <a:bodyPr>
            <a:normAutofit/>
          </a:bodyPr>
          <a:lstStyle/>
          <a:p>
            <a:pPr algn="just">
              <a:lnSpc>
                <a:spcPct val="110000"/>
              </a:lnSpc>
              <a:buClr>
                <a:schemeClr val="tx1"/>
              </a:buClr>
            </a:pPr>
            <a:r>
              <a:rPr lang="zh-CN" altLang="en-US" i="0" dirty="0">
                <a:solidFill>
                  <a:srgbClr val="C00000"/>
                </a:solidFill>
                <a:latin typeface="Times New Roman" panose="02020603050405020304" pitchFamily="18" charset="0"/>
              </a:rPr>
              <a:t>衰落</a:t>
            </a:r>
            <a:r>
              <a:rPr lang="en-US" altLang="zh-CN"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指在短波传输过程中，收信电平出现忽高忽低随机变化的现象</a:t>
            </a:r>
            <a:endParaRPr lang="en-US" altLang="zh-CN" sz="2400" i="0" dirty="0">
              <a:latin typeface="Times New Roman" panose="02020603050405020304" pitchFamily="18" charset="0"/>
            </a:endParaRPr>
          </a:p>
          <a:p>
            <a:pPr lvl="1" algn="just">
              <a:lnSpc>
                <a:spcPct val="110000"/>
              </a:lnSpc>
              <a:buClr>
                <a:schemeClr val="tx1"/>
              </a:buClr>
            </a:pPr>
            <a:r>
              <a:rPr lang="zh-CN" altLang="en-US" sz="2000" i="0" dirty="0">
                <a:latin typeface="Times New Roman" panose="02020603050405020304" pitchFamily="18" charset="0"/>
              </a:rPr>
              <a:t>衰落按其持续时间的长短分为</a:t>
            </a:r>
            <a:r>
              <a:rPr lang="zh-CN" altLang="en-US" sz="2000" i="0" dirty="0">
                <a:solidFill>
                  <a:srgbClr val="C00000"/>
                </a:solidFill>
                <a:latin typeface="Times New Roman" panose="02020603050405020304" pitchFamily="18" charset="0"/>
              </a:rPr>
              <a:t>快衰落</a:t>
            </a:r>
            <a:r>
              <a:rPr lang="zh-CN" altLang="en-US" sz="2000" i="0" dirty="0">
                <a:latin typeface="Times New Roman" panose="02020603050405020304" pitchFamily="18" charset="0"/>
              </a:rPr>
              <a:t>（信号起伏持续时间仅几分之一秒）与</a:t>
            </a:r>
            <a:r>
              <a:rPr lang="zh-CN" altLang="en-US" sz="2000" i="0" dirty="0">
                <a:solidFill>
                  <a:srgbClr val="C00000"/>
                </a:solidFill>
                <a:latin typeface="Times New Roman" panose="02020603050405020304" pitchFamily="18" charset="0"/>
              </a:rPr>
              <a:t>慢衰落</a:t>
            </a:r>
            <a:r>
              <a:rPr lang="zh-CN" altLang="en-US" sz="2000" i="0" dirty="0">
                <a:latin typeface="Times New Roman" panose="02020603050405020304" pitchFamily="18" charset="0"/>
              </a:rPr>
              <a:t>（持续时间可达一小时或更长 ）</a:t>
            </a:r>
            <a:endParaRPr lang="zh-CN" altLang="en-US" dirty="0">
              <a:latin typeface="Times New Roman" panose="02020603050405020304" pitchFamily="18" charset="0"/>
            </a:endParaRPr>
          </a:p>
          <a:p>
            <a:pPr algn="just">
              <a:lnSpc>
                <a:spcPct val="110000"/>
              </a:lnSpc>
              <a:buClr>
                <a:schemeClr val="tx1"/>
              </a:buClr>
            </a:pPr>
            <a:r>
              <a:rPr lang="zh-CN" altLang="en-US" i="0" dirty="0">
                <a:latin typeface="Times New Roman" panose="02020603050405020304" pitchFamily="18" charset="0"/>
              </a:rPr>
              <a:t>除自由空间传播损耗外，还有电离层吸收损耗、地面反射损耗和系统额外损耗等附加损耗</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吸收损耗</a:t>
            </a:r>
            <a:r>
              <a:rPr lang="zh-CN" altLang="en-US" i="0" dirty="0">
                <a:latin typeface="Times New Roman" panose="02020603050405020304" pitchFamily="18" charset="0"/>
              </a:rPr>
              <a:t>主要在</a:t>
            </a:r>
            <a:r>
              <a:rPr lang="en-US" altLang="zh-CN" i="0" dirty="0">
                <a:latin typeface="Times New Roman" panose="02020603050405020304" pitchFamily="18" charset="0"/>
              </a:rPr>
              <a:t>D</a:t>
            </a:r>
            <a:r>
              <a:rPr lang="zh-CN" altLang="en-US" i="0" dirty="0">
                <a:latin typeface="Times New Roman" panose="02020603050405020304" pitchFamily="18" charset="0"/>
              </a:rPr>
              <a:t>、</a:t>
            </a:r>
            <a:r>
              <a:rPr lang="en-US" altLang="zh-CN" i="0" dirty="0">
                <a:latin typeface="Times New Roman" panose="02020603050405020304" pitchFamily="18" charset="0"/>
              </a:rPr>
              <a:t>E</a:t>
            </a:r>
            <a:r>
              <a:rPr lang="zh-CN" altLang="en-US" i="0" dirty="0">
                <a:latin typeface="Times New Roman" panose="02020603050405020304" pitchFamily="18" charset="0"/>
              </a:rPr>
              <a:t>层（通常吸收损耗为</a:t>
            </a:r>
            <a:r>
              <a:rPr lang="en-US" altLang="zh-CN" i="0" dirty="0">
                <a:latin typeface="Times New Roman" panose="02020603050405020304" pitchFamily="18" charset="0"/>
              </a:rPr>
              <a:t>6</a:t>
            </a:r>
            <a:r>
              <a:rPr lang="zh-CN" altLang="en-US" i="0" dirty="0">
                <a:latin typeface="Times New Roman" panose="02020603050405020304" pitchFamily="18" charset="0"/>
              </a:rPr>
              <a:t>～</a:t>
            </a:r>
            <a:r>
              <a:rPr lang="en-US" altLang="zh-CN" i="0" dirty="0">
                <a:latin typeface="Times New Roman" panose="02020603050405020304" pitchFamily="18" charset="0"/>
              </a:rPr>
              <a:t>25dB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地面反射损耗</a:t>
            </a:r>
            <a:r>
              <a:rPr lang="zh-CN" altLang="en-US" i="0" dirty="0">
                <a:latin typeface="Times New Roman" panose="02020603050405020304" pitchFamily="18" charset="0"/>
              </a:rPr>
              <a:t>与地面状况、电波入射角和工作频率有关（损耗为</a:t>
            </a:r>
            <a:r>
              <a:rPr lang="en-US" altLang="zh-CN" i="0" dirty="0">
                <a:latin typeface="Times New Roman" panose="02020603050405020304" pitchFamily="18" charset="0"/>
              </a:rPr>
              <a:t>20dB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系统额外损耗</a:t>
            </a:r>
            <a:r>
              <a:rPr lang="zh-CN" altLang="en-US" i="0" dirty="0">
                <a:latin typeface="Times New Roman" panose="02020603050405020304" pitchFamily="18" charset="0"/>
              </a:rPr>
              <a:t>是指一些尚未被人们完全认识和难以计算的损耗，常用统计方法得到，如中纬度地区系统额外损耗可取</a:t>
            </a:r>
            <a:r>
              <a:rPr lang="en-US" altLang="zh-CN" i="0" dirty="0">
                <a:latin typeface="Times New Roman" panose="02020603050405020304" pitchFamily="18" charset="0"/>
              </a:rPr>
              <a:t>15</a:t>
            </a:r>
            <a:r>
              <a:rPr lang="zh-CN" altLang="en-US" i="0" dirty="0">
                <a:latin typeface="Times New Roman" panose="02020603050405020304" pitchFamily="18" charset="0"/>
              </a:rPr>
              <a:t>～</a:t>
            </a:r>
            <a:r>
              <a:rPr lang="en-US" altLang="zh-CN" i="0" dirty="0">
                <a:latin typeface="Times New Roman" panose="02020603050405020304" pitchFamily="18" charset="0"/>
              </a:rPr>
              <a:t>18dB</a:t>
            </a:r>
            <a:endParaRPr lang="zh-CN" altLang="en-US" dirty="0"/>
          </a:p>
        </p:txBody>
      </p:sp>
      <p:sp>
        <p:nvSpPr>
          <p:cNvPr id="4" name="灯片编号占位符 3">
            <a:extLst>
              <a:ext uri="{FF2B5EF4-FFF2-40B4-BE49-F238E27FC236}">
                <a16:creationId xmlns:a16="http://schemas.microsoft.com/office/drawing/2014/main" id="{BD371EAD-AA7C-4417-9484-F1EC25A4D1CA}"/>
              </a:ext>
            </a:extLst>
          </p:cNvPr>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6" name="文本框 5">
            <a:extLst>
              <a:ext uri="{FF2B5EF4-FFF2-40B4-BE49-F238E27FC236}">
                <a16:creationId xmlns:a16="http://schemas.microsoft.com/office/drawing/2014/main" id="{88542750-F6E3-4C2F-B9C1-4637FA1DEC26}"/>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894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75EB0-5959-4D93-B6BF-D1CD892C464A}"/>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1B6E0A9E-D486-418B-9097-9AFCF36D4976}"/>
              </a:ext>
            </a:extLst>
          </p:cNvPr>
          <p:cNvSpPr>
            <a:spLocks noGrp="1"/>
          </p:cNvSpPr>
          <p:nvPr>
            <p:ph idx="1"/>
          </p:nvPr>
        </p:nvSpPr>
        <p:spPr>
          <a:xfrm>
            <a:off x="560368" y="1516710"/>
            <a:ext cx="10591336" cy="2130948"/>
          </a:xfrm>
        </p:spPr>
        <p:txBody>
          <a:bodyPr/>
          <a:lstStyle/>
          <a:p>
            <a:pPr>
              <a:lnSpc>
                <a:spcPct val="110000"/>
              </a:lnSpc>
            </a:pPr>
            <a:r>
              <a:rPr lang="zh-CN" altLang="en-US" dirty="0"/>
              <a:t>短波通信的主要指标是</a:t>
            </a:r>
            <a:r>
              <a:rPr lang="zh-CN" altLang="en-US" dirty="0">
                <a:solidFill>
                  <a:srgbClr val="C00000"/>
                </a:solidFill>
              </a:rPr>
              <a:t>通信质量</a:t>
            </a:r>
            <a:r>
              <a:rPr lang="zh-CN" altLang="en-US" dirty="0"/>
              <a:t>和</a:t>
            </a:r>
            <a:r>
              <a:rPr lang="zh-CN" altLang="en-US" dirty="0">
                <a:solidFill>
                  <a:srgbClr val="C00000"/>
                </a:solidFill>
              </a:rPr>
              <a:t>可通率</a:t>
            </a:r>
            <a:endParaRPr lang="en-US" altLang="zh-CN" dirty="0"/>
          </a:p>
          <a:p>
            <a:pPr lvl="1">
              <a:lnSpc>
                <a:spcPct val="110000"/>
              </a:lnSpc>
            </a:pPr>
            <a:r>
              <a:rPr lang="zh-CN" altLang="en-US" dirty="0">
                <a:solidFill>
                  <a:srgbClr val="C00000"/>
                </a:solidFill>
              </a:rPr>
              <a:t>通信质量</a:t>
            </a:r>
            <a:r>
              <a:rPr lang="zh-CN" altLang="en-US" dirty="0"/>
              <a:t>：模拟通信用信噪比，数字通信用差错率</a:t>
            </a:r>
            <a:endParaRPr lang="en-US" altLang="zh-CN" dirty="0"/>
          </a:p>
          <a:p>
            <a:pPr lvl="1">
              <a:lnSpc>
                <a:spcPct val="110000"/>
              </a:lnSpc>
            </a:pPr>
            <a:r>
              <a:rPr lang="zh-CN" altLang="en-US" dirty="0">
                <a:solidFill>
                  <a:srgbClr val="C00000"/>
                </a:solidFill>
              </a:rPr>
              <a:t>可通率</a:t>
            </a:r>
            <a:r>
              <a:rPr lang="zh-CN" altLang="en-US" dirty="0"/>
              <a:t>（又称</a:t>
            </a:r>
            <a:r>
              <a:rPr lang="zh-CN" altLang="en-US" dirty="0">
                <a:solidFill>
                  <a:srgbClr val="C00000"/>
                </a:solidFill>
              </a:rPr>
              <a:t>线路利用率</a:t>
            </a:r>
            <a:r>
              <a:rPr lang="zh-CN" altLang="en-US" dirty="0"/>
              <a:t>）指通信线路接收端的信噪比高于可接受的最低信噪比的时间百分比</a:t>
            </a:r>
          </a:p>
        </p:txBody>
      </p:sp>
      <p:sp>
        <p:nvSpPr>
          <p:cNvPr id="4" name="灯片编号占位符 3">
            <a:extLst>
              <a:ext uri="{FF2B5EF4-FFF2-40B4-BE49-F238E27FC236}">
                <a16:creationId xmlns:a16="http://schemas.microsoft.com/office/drawing/2014/main" id="{206749F4-7F5A-451D-B78A-08236E2D8D1F}"/>
              </a:ext>
            </a:extLst>
          </p:cNvPr>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7" name="内容占位符 2">
            <a:extLst>
              <a:ext uri="{FF2B5EF4-FFF2-40B4-BE49-F238E27FC236}">
                <a16:creationId xmlns:a16="http://schemas.microsoft.com/office/drawing/2014/main" id="{37EA7C2F-82D9-4F89-BBA1-7128A90F2274}"/>
              </a:ext>
            </a:extLst>
          </p:cNvPr>
          <p:cNvSpPr txBox="1">
            <a:spLocks/>
          </p:cNvSpPr>
          <p:nvPr/>
        </p:nvSpPr>
        <p:spPr>
          <a:xfrm>
            <a:off x="560368" y="3528396"/>
            <a:ext cx="10591336" cy="19977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t>短波通信的主要缺点是：可靠性低、通信质量差</a:t>
            </a:r>
            <a:endParaRPr lang="en-US" altLang="zh-CN" dirty="0"/>
          </a:p>
          <a:p>
            <a:pPr algn="just"/>
            <a:r>
              <a:rPr lang="zh-CN" altLang="en-US" dirty="0"/>
              <a:t>短波通信的主要优点是：通信距离远、所需发射功率低，具有抗毁性强的中继系统和较高的机动性，因而在军事通信和移动通信中有着重要的实用价值 </a:t>
            </a:r>
          </a:p>
        </p:txBody>
      </p:sp>
      <p:sp>
        <p:nvSpPr>
          <p:cNvPr id="8" name="文本框 7">
            <a:extLst>
              <a:ext uri="{FF2B5EF4-FFF2-40B4-BE49-F238E27FC236}">
                <a16:creationId xmlns:a16="http://schemas.microsoft.com/office/drawing/2014/main" id="{2EE6112D-E733-4474-B42E-39204CD3914B}"/>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552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0F56C-D876-4B1E-87A9-AA055027E0DE}"/>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3454C2E1-CF22-4C9F-98A1-D8B96C67AECA}"/>
              </a:ext>
            </a:extLst>
          </p:cNvPr>
          <p:cNvSpPr>
            <a:spLocks noGrp="1"/>
          </p:cNvSpPr>
          <p:nvPr>
            <p:ph idx="1"/>
          </p:nvPr>
        </p:nvSpPr>
        <p:spPr>
          <a:xfrm>
            <a:off x="649225" y="1397744"/>
            <a:ext cx="5453402" cy="4586694"/>
          </a:xfrm>
        </p:spPr>
        <p:txBody>
          <a:bodyPr/>
          <a:lstStyle/>
          <a:p>
            <a:pPr marL="0" indent="0" algn="just">
              <a:lnSpc>
                <a:spcPct val="110000"/>
              </a:lnSpc>
              <a:buNone/>
            </a:pPr>
            <a:r>
              <a:rPr lang="zh-CN" altLang="en-US" b="1" dirty="0">
                <a:solidFill>
                  <a:srgbClr val="5B307E"/>
                </a:solidFill>
              </a:rPr>
              <a:t>散射传输（无线电波）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散射通信</a:t>
            </a:r>
            <a:r>
              <a:rPr lang="zh-CN" altLang="en-US" sz="2400" dirty="0"/>
              <a:t>是指利用大气层中传输媒体的不均匀性对无线电波的散射作用进行的超视距通信</a:t>
            </a:r>
          </a:p>
          <a:p>
            <a:pPr algn="just">
              <a:lnSpc>
                <a:spcPct val="110000"/>
              </a:lnSpc>
              <a:buClr>
                <a:schemeClr val="tx1"/>
              </a:buClr>
            </a:pPr>
            <a:r>
              <a:rPr lang="zh-CN" altLang="en-US" sz="2400" dirty="0"/>
              <a:t>特点：可在被高山、湖泊等障碍物阻隔数百千米的用户之间实现超视距通信，适合于军事应用</a:t>
            </a:r>
          </a:p>
          <a:p>
            <a:pPr algn="just">
              <a:lnSpc>
                <a:spcPct val="110000"/>
              </a:lnSpc>
              <a:buClr>
                <a:schemeClr val="tx1"/>
              </a:buClr>
            </a:pPr>
            <a:r>
              <a:rPr lang="zh-CN" altLang="en-US" sz="2400" dirty="0"/>
              <a:t>散射通信包括</a:t>
            </a:r>
            <a:r>
              <a:rPr lang="zh-CN" altLang="en-US" sz="2400" dirty="0">
                <a:solidFill>
                  <a:srgbClr val="C00000"/>
                </a:solidFill>
              </a:rPr>
              <a:t>对流层散射通信</a:t>
            </a:r>
            <a:r>
              <a:rPr lang="zh-CN" altLang="en-US" sz="2400" dirty="0"/>
              <a:t>、</a:t>
            </a:r>
            <a:r>
              <a:rPr lang="zh-CN" altLang="en-US" sz="2400" dirty="0">
                <a:solidFill>
                  <a:srgbClr val="C00000"/>
                </a:solidFill>
              </a:rPr>
              <a:t>电离层散射通信</a:t>
            </a:r>
            <a:r>
              <a:rPr lang="zh-CN" altLang="en-US" sz="2400" dirty="0"/>
              <a:t>和</a:t>
            </a:r>
            <a:r>
              <a:rPr lang="zh-CN" altLang="en-US" sz="2400" dirty="0">
                <a:solidFill>
                  <a:srgbClr val="C00000"/>
                </a:solidFill>
              </a:rPr>
              <a:t>流星余迹散射通信</a:t>
            </a:r>
            <a:endParaRPr lang="zh-CN" altLang="en-US" sz="2400" dirty="0"/>
          </a:p>
        </p:txBody>
      </p:sp>
      <p:sp>
        <p:nvSpPr>
          <p:cNvPr id="4" name="灯片编号占位符 3">
            <a:extLst>
              <a:ext uri="{FF2B5EF4-FFF2-40B4-BE49-F238E27FC236}">
                <a16:creationId xmlns:a16="http://schemas.microsoft.com/office/drawing/2014/main" id="{A4E7189B-B26C-4C3B-8548-C424123CBE7C}"/>
              </a:ext>
            </a:extLst>
          </p:cNvPr>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pic>
        <p:nvPicPr>
          <p:cNvPr id="8" name="图片 7"/>
          <p:cNvPicPr>
            <a:picLocks noChangeAspect="1"/>
          </p:cNvPicPr>
          <p:nvPr/>
        </p:nvPicPr>
        <p:blipFill>
          <a:blip r:embed="rId2"/>
          <a:stretch>
            <a:fillRect/>
          </a:stretch>
        </p:blipFill>
        <p:spPr>
          <a:xfrm>
            <a:off x="8912640" y="4658222"/>
            <a:ext cx="3074572" cy="2063253"/>
          </a:xfrm>
          <a:prstGeom prst="rect">
            <a:avLst/>
          </a:prstGeom>
        </p:spPr>
      </p:pic>
      <p:pic>
        <p:nvPicPr>
          <p:cNvPr id="9" name="图片 8"/>
          <p:cNvPicPr>
            <a:picLocks noChangeAspect="1"/>
          </p:cNvPicPr>
          <p:nvPr/>
        </p:nvPicPr>
        <p:blipFill>
          <a:blip r:embed="rId3"/>
          <a:stretch>
            <a:fillRect/>
          </a:stretch>
        </p:blipFill>
        <p:spPr>
          <a:xfrm>
            <a:off x="6102626" y="4658222"/>
            <a:ext cx="2810014" cy="2062482"/>
          </a:xfrm>
          <a:prstGeom prst="rect">
            <a:avLst/>
          </a:prstGeom>
        </p:spPr>
      </p:pic>
      <p:sp>
        <p:nvSpPr>
          <p:cNvPr id="10" name="矩形 9"/>
          <p:cNvSpPr/>
          <p:nvPr/>
        </p:nvSpPr>
        <p:spPr>
          <a:xfrm>
            <a:off x="641097" y="5569325"/>
            <a:ext cx="5544842" cy="830997"/>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对流层散射通信是军事通信中战略通信网和战术通信网中的主要传输手段</a:t>
            </a:r>
          </a:p>
        </p:txBody>
      </p:sp>
      <p:pic>
        <p:nvPicPr>
          <p:cNvPr id="6" name="图片 5">
            <a:extLst>
              <a:ext uri="{FF2B5EF4-FFF2-40B4-BE49-F238E27FC236}">
                <a16:creationId xmlns:a16="http://schemas.microsoft.com/office/drawing/2014/main" id="{7B265955-709B-40EF-8834-FEC0531DEC94}"/>
              </a:ext>
            </a:extLst>
          </p:cNvPr>
          <p:cNvPicPr>
            <a:picLocks noChangeAspect="1"/>
          </p:cNvPicPr>
          <p:nvPr/>
        </p:nvPicPr>
        <p:blipFill rotWithShape="1">
          <a:blip r:embed="rId4"/>
          <a:srcRect l="9739" t="4125" r="2724"/>
          <a:stretch/>
        </p:blipFill>
        <p:spPr>
          <a:xfrm>
            <a:off x="6096001" y="1397744"/>
            <a:ext cx="5891212" cy="3106946"/>
          </a:xfrm>
          <a:prstGeom prst="rect">
            <a:avLst/>
          </a:prstGeom>
        </p:spPr>
      </p:pic>
      <p:sp>
        <p:nvSpPr>
          <p:cNvPr id="11" name="文本框 10">
            <a:extLst>
              <a:ext uri="{FF2B5EF4-FFF2-40B4-BE49-F238E27FC236}">
                <a16:creationId xmlns:a16="http://schemas.microsoft.com/office/drawing/2014/main" id="{501E05A2-D21D-466E-9029-D171AA9FC807}"/>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45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FA55B6-C458-4A45-83F3-9CBACCFEAE8B}"/>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1966E801-3F83-4D72-BE12-F3C53005CE63}"/>
              </a:ext>
            </a:extLst>
          </p:cNvPr>
          <p:cNvSpPr>
            <a:spLocks noGrp="1"/>
          </p:cNvSpPr>
          <p:nvPr>
            <p:ph idx="1"/>
          </p:nvPr>
        </p:nvSpPr>
        <p:spPr>
          <a:xfrm>
            <a:off x="838200" y="5681680"/>
            <a:ext cx="10515600" cy="904051"/>
          </a:xfrm>
        </p:spPr>
        <p:txBody>
          <a:bodyPr>
            <a:noAutofit/>
          </a:bodyPr>
          <a:lstStyle/>
          <a:p>
            <a:r>
              <a:rPr lang="zh-CN" altLang="en-US" sz="2400" dirty="0">
                <a:latin typeface="Times New Roman" panose="02020603050405020304" pitchFamily="18" charset="0"/>
              </a:rPr>
              <a:t>对流层是指从地球表面至高度为</a:t>
            </a:r>
            <a:r>
              <a:rPr lang="en-US" altLang="zh-CN" sz="2400" dirty="0">
                <a:latin typeface="Times New Roman" panose="02020603050405020304" pitchFamily="18" charset="0"/>
                <a:cs typeface="Times New Roman" panose="02020603050405020304" pitchFamily="18" charset="0"/>
              </a:rPr>
              <a:t>18km</a:t>
            </a:r>
            <a:r>
              <a:rPr lang="zh-CN" altLang="en-US" sz="2400" dirty="0">
                <a:latin typeface="Times New Roman" panose="02020603050405020304" pitchFamily="18" charset="0"/>
              </a:rPr>
              <a:t>的气体最稠密的大气空间</a:t>
            </a:r>
            <a:endParaRPr lang="en-US" altLang="zh-CN" sz="2400" dirty="0">
              <a:latin typeface="Times New Roman" panose="02020603050405020304" pitchFamily="18" charset="0"/>
            </a:endParaRPr>
          </a:p>
          <a:p>
            <a:r>
              <a:rPr lang="zh-CN" altLang="en-US" sz="2400" dirty="0"/>
              <a:t>对流层内的散射体是空气涡流和云团，而电离层内的散射体是流星余迹</a:t>
            </a:r>
          </a:p>
        </p:txBody>
      </p:sp>
      <p:sp>
        <p:nvSpPr>
          <p:cNvPr id="4" name="灯片编号占位符 3">
            <a:extLst>
              <a:ext uri="{FF2B5EF4-FFF2-40B4-BE49-F238E27FC236}">
                <a16:creationId xmlns:a16="http://schemas.microsoft.com/office/drawing/2014/main" id="{EAE74A0F-4272-45E6-9949-8EEF93169C8C}"/>
              </a:ext>
            </a:extLst>
          </p:cNvPr>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pic>
        <p:nvPicPr>
          <p:cNvPr id="12" name="图片 11">
            <a:extLst>
              <a:ext uri="{FF2B5EF4-FFF2-40B4-BE49-F238E27FC236}">
                <a16:creationId xmlns:a16="http://schemas.microsoft.com/office/drawing/2014/main" id="{7B3B147B-18A9-4F98-ABC0-6454ADA9CB2E}"/>
              </a:ext>
            </a:extLst>
          </p:cNvPr>
          <p:cNvPicPr>
            <a:picLocks noChangeAspect="1"/>
          </p:cNvPicPr>
          <p:nvPr/>
        </p:nvPicPr>
        <p:blipFill>
          <a:blip r:embed="rId2"/>
          <a:stretch>
            <a:fillRect/>
          </a:stretch>
        </p:blipFill>
        <p:spPr>
          <a:xfrm>
            <a:off x="1910137" y="1353617"/>
            <a:ext cx="7618183" cy="4354401"/>
          </a:xfrm>
          <a:prstGeom prst="rect">
            <a:avLst/>
          </a:prstGeom>
        </p:spPr>
      </p:pic>
      <p:sp>
        <p:nvSpPr>
          <p:cNvPr id="8" name="文本框 7">
            <a:extLst>
              <a:ext uri="{FF2B5EF4-FFF2-40B4-BE49-F238E27FC236}">
                <a16:creationId xmlns:a16="http://schemas.microsoft.com/office/drawing/2014/main" id="{93159F19-23A8-4734-8759-2BC66C63F1F4}"/>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433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78">
            <a:extLst>
              <a:ext uri="{FF2B5EF4-FFF2-40B4-BE49-F238E27FC236}">
                <a16:creationId xmlns:a16="http://schemas.microsoft.com/office/drawing/2014/main" id="{6CE837A9-9AA7-4A06-9926-6B1979571EB4}"/>
              </a:ext>
            </a:extLst>
          </p:cNvPr>
          <p:cNvSpPr/>
          <p:nvPr/>
        </p:nvSpPr>
        <p:spPr>
          <a:xfrm>
            <a:off x="9980255" y="1489769"/>
            <a:ext cx="1976935" cy="432417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kumimoji="1" lang="zh-CN" altLang="en-US" dirty="0"/>
              <a:t>物理层功能</a:t>
            </a:r>
            <a:endParaRPr lang="zh-CN" altLang="en-US" dirty="0"/>
          </a:p>
        </p:txBody>
      </p:sp>
      <p:sp>
        <p:nvSpPr>
          <p:cNvPr id="3" name="内容占位符 2"/>
          <p:cNvSpPr>
            <a:spLocks noGrp="1"/>
          </p:cNvSpPr>
          <p:nvPr>
            <p:ph idx="1"/>
          </p:nvPr>
        </p:nvSpPr>
        <p:spPr>
          <a:xfrm>
            <a:off x="487017" y="1354365"/>
            <a:ext cx="11360426" cy="5347242"/>
          </a:xfrm>
        </p:spPr>
        <p:txBody>
          <a:bodyPr/>
          <a:lstStyle/>
          <a:p>
            <a:pPr>
              <a:lnSpc>
                <a:spcPts val="3700"/>
              </a:lnSpc>
            </a:pPr>
            <a:r>
              <a:rPr lang="zh-CN" altLang="en-US" b="1" dirty="0">
                <a:solidFill>
                  <a:srgbClr val="5B307E"/>
                </a:solidFill>
              </a:rPr>
              <a:t>位置</a:t>
            </a:r>
            <a:r>
              <a:rPr lang="zh-CN" altLang="en-US" dirty="0">
                <a:solidFill>
                  <a:srgbClr val="5B307E"/>
                </a:solidFill>
              </a:rPr>
              <a:t>：</a:t>
            </a:r>
            <a:r>
              <a:rPr lang="zh-CN" altLang="en-US" dirty="0"/>
              <a:t>物理层是网络体系结构中的最低层</a:t>
            </a:r>
            <a:endParaRPr lang="en-US" altLang="zh-CN" dirty="0"/>
          </a:p>
          <a:p>
            <a:pPr lvl="1">
              <a:lnSpc>
                <a:spcPts val="3700"/>
              </a:lnSpc>
            </a:pPr>
            <a:r>
              <a:rPr lang="zh-CN" altLang="en-US" dirty="0"/>
              <a:t>是连接计算机的具体物理设备吗？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lvl="1">
              <a:lnSpc>
                <a:spcPts val="3700"/>
              </a:lnSpc>
            </a:pPr>
            <a:r>
              <a:rPr lang="zh-CN" altLang="en-US" dirty="0"/>
              <a:t>是负责信号传输的具体物理媒体吗？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a:lnSpc>
                <a:spcPts val="3700"/>
              </a:lnSpc>
            </a:pPr>
            <a:r>
              <a:rPr lang="zh-CN" altLang="en-US" b="1" dirty="0">
                <a:solidFill>
                  <a:srgbClr val="5B307E"/>
                </a:solidFill>
              </a:rPr>
              <a:t>功能</a:t>
            </a:r>
            <a:r>
              <a:rPr lang="zh-CN" altLang="en-US" dirty="0">
                <a:solidFill>
                  <a:srgbClr val="5B307E"/>
                </a:solidFill>
              </a:rPr>
              <a:t>：</a:t>
            </a:r>
            <a:r>
              <a:rPr lang="zh-CN" altLang="en-US" dirty="0"/>
              <a:t>如何在连接各计算机的传输媒体上</a:t>
            </a:r>
            <a:r>
              <a:rPr lang="zh-CN" altLang="en-US" dirty="0">
                <a:solidFill>
                  <a:srgbClr val="C00000"/>
                </a:solidFill>
              </a:rPr>
              <a:t>传输数据比特流</a:t>
            </a:r>
            <a:endParaRPr lang="en-US" altLang="zh-CN" dirty="0">
              <a:solidFill>
                <a:srgbClr val="C00000"/>
              </a:solidFill>
            </a:endParaRPr>
          </a:p>
          <a:p>
            <a:pPr lvl="1">
              <a:lnSpc>
                <a:spcPts val="3700"/>
              </a:lnSpc>
            </a:pPr>
            <a:r>
              <a:rPr lang="zh-CN" altLang="en-US" dirty="0"/>
              <a:t>数据链路层将数据比特流传送给物理层</a:t>
            </a:r>
            <a:endParaRPr lang="en-US" altLang="zh-CN" dirty="0"/>
          </a:p>
          <a:p>
            <a:pPr lvl="1">
              <a:lnSpc>
                <a:spcPts val="3700"/>
              </a:lnSpc>
            </a:pPr>
            <a:r>
              <a:rPr lang="zh-CN" altLang="en-US" dirty="0"/>
              <a:t>物理层将比特流按照传输媒体的需要进行编码</a:t>
            </a:r>
            <a:endParaRPr lang="en-US" altLang="zh-CN" dirty="0"/>
          </a:p>
          <a:p>
            <a:pPr lvl="1">
              <a:lnSpc>
                <a:spcPts val="3700"/>
              </a:lnSpc>
            </a:pPr>
            <a:r>
              <a:rPr lang="zh-CN" altLang="en-US" dirty="0"/>
              <a:t>然后将信号通过传输媒体传输到下一个节点的物理层</a:t>
            </a:r>
          </a:p>
          <a:p>
            <a:pPr>
              <a:lnSpc>
                <a:spcPts val="3700"/>
              </a:lnSpc>
            </a:pPr>
            <a:r>
              <a:rPr lang="zh-CN" altLang="en-US" b="1" dirty="0">
                <a:solidFill>
                  <a:srgbClr val="5B307E"/>
                </a:solidFill>
              </a:rPr>
              <a:t>作用</a:t>
            </a:r>
            <a:r>
              <a:rPr lang="zh-CN" altLang="en-US" dirty="0"/>
              <a:t>：尽可能地</a:t>
            </a:r>
            <a:r>
              <a:rPr lang="zh-CN" altLang="en-US" dirty="0">
                <a:solidFill>
                  <a:srgbClr val="C00000"/>
                </a:solidFill>
              </a:rPr>
              <a:t>屏蔽掉不同传输媒体和通信手段的差异</a:t>
            </a:r>
            <a:endParaRPr lang="en-US" altLang="zh-CN" dirty="0">
              <a:solidFill>
                <a:srgbClr val="C00000"/>
              </a:solidFill>
            </a:endParaRPr>
          </a:p>
          <a:p>
            <a:pPr lvl="1">
              <a:lnSpc>
                <a:spcPts val="3700"/>
              </a:lnSpc>
            </a:pPr>
            <a:r>
              <a:rPr lang="zh-CN" altLang="en-US" dirty="0"/>
              <a:t>为数据链路层提供一个统一的数据传输服务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8</a:t>
            </a:fld>
            <a:endParaRPr kumimoji="1" lang="zh-CN" altLang="en-US" dirty="0"/>
          </a:p>
        </p:txBody>
      </p:sp>
      <p:sp>
        <p:nvSpPr>
          <p:cNvPr id="10" name="文本框 9">
            <a:extLst>
              <a:ext uri="{FF2B5EF4-FFF2-40B4-BE49-F238E27FC236}">
                <a16:creationId xmlns:a16="http://schemas.microsoft.com/office/drawing/2014/main" id="{F29DFACD-FE59-465E-A26E-6943C6DD7801}"/>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10075793" y="1558009"/>
            <a:ext cx="1771650" cy="4162425"/>
          </a:xfrm>
          <a:prstGeom prst="rect">
            <a:avLst/>
          </a:prstGeom>
          <a:noFill/>
          <a:ln w="9525">
            <a:noFill/>
            <a:miter lim="800000"/>
            <a:headEnd/>
            <a:tailEnd/>
          </a:ln>
        </p:spPr>
      </p:pic>
      <p:sp>
        <p:nvSpPr>
          <p:cNvPr id="11" name="TextBox 10"/>
          <p:cNvSpPr txBox="1"/>
          <p:nvPr/>
        </p:nvSpPr>
        <p:spPr>
          <a:xfrm>
            <a:off x="9980256" y="5938802"/>
            <a:ext cx="2116207" cy="400110"/>
          </a:xfrm>
          <a:prstGeom prst="rect">
            <a:avLst/>
          </a:prstGeom>
          <a:noFill/>
        </p:spPr>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TCP/IP 5</a:t>
            </a:r>
            <a:r>
              <a:rPr lang="zh-CN" altLang="en-US" sz="2000" dirty="0">
                <a:latin typeface="Microsoft YaHei" panose="020B0503020204020204" pitchFamily="34" charset="-122"/>
                <a:ea typeface="Microsoft YaHei" panose="020B0503020204020204" pitchFamily="34" charset="-122"/>
              </a:rPr>
              <a:t>层模型</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E07ED-5E67-4E34-BE0F-19718DADACC6}"/>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FCAF95C4-753F-4E5E-9686-396ED4DAB274}"/>
              </a:ext>
            </a:extLst>
          </p:cNvPr>
          <p:cNvSpPr>
            <a:spLocks noGrp="1"/>
          </p:cNvSpPr>
          <p:nvPr>
            <p:ph idx="1"/>
          </p:nvPr>
        </p:nvSpPr>
        <p:spPr>
          <a:xfrm>
            <a:off x="621792" y="1385551"/>
            <a:ext cx="10291373" cy="4845592"/>
          </a:xfrm>
        </p:spPr>
        <p:txBody>
          <a:bodyPr>
            <a:noAutofit/>
          </a:bodyPr>
          <a:lstStyle/>
          <a:p>
            <a:pPr algn="just"/>
            <a:r>
              <a:rPr lang="zh-CN" altLang="en-US" sz="2400" dirty="0">
                <a:latin typeface="Times New Roman" panose="02020603050405020304" pitchFamily="18" charset="0"/>
                <a:ea typeface="微软雅黑" panose="020B0503020204020204" pitchFamily="34" charset="-122"/>
              </a:rPr>
              <a:t>对流层散射信道存在电波多径传播现象</a:t>
            </a:r>
            <a:endParaRPr lang="en-US" altLang="zh-CN" sz="2400" dirty="0">
              <a:latin typeface="Times New Roman" panose="02020603050405020304" pitchFamily="18" charset="0"/>
              <a:ea typeface="微软雅黑" panose="020B0503020204020204" pitchFamily="34" charset="-122"/>
            </a:endParaRPr>
          </a:p>
          <a:p>
            <a:pPr lvl="1" algn="just"/>
            <a:r>
              <a:rPr lang="zh-CN" altLang="en-US" sz="2000" dirty="0">
                <a:solidFill>
                  <a:srgbClr val="C00000"/>
                </a:solidFill>
                <a:latin typeface="Times New Roman" panose="02020603050405020304" pitchFamily="18" charset="0"/>
                <a:ea typeface="微软雅黑" panose="020B0503020204020204" pitchFamily="34" charset="-122"/>
              </a:rPr>
              <a:t>由多径传播引起的衰落是快衰落</a:t>
            </a:r>
            <a:endParaRPr lang="en-US" altLang="zh-CN" sz="2000" dirty="0">
              <a:latin typeface="Times New Roman" panose="02020603050405020304" pitchFamily="18" charset="0"/>
              <a:ea typeface="微软雅黑" panose="020B0503020204020204" pitchFamily="34" charset="-122"/>
            </a:endParaRPr>
          </a:p>
          <a:p>
            <a:pPr lvl="1" algn="just"/>
            <a:r>
              <a:rPr lang="zh-CN" altLang="en-US" sz="2000" dirty="0">
                <a:latin typeface="Times New Roman" panose="02020603050405020304" pitchFamily="18" charset="0"/>
                <a:ea typeface="微软雅黑" panose="020B0503020204020204" pitchFamily="34" charset="-122"/>
              </a:rPr>
              <a:t>由于气象条件的有规律变化（昼夜、季节变化）和随机变化（如气流运动、大气风的影响等），会造成</a:t>
            </a:r>
            <a:r>
              <a:rPr lang="zh-CN" altLang="en-US" sz="2000" dirty="0">
                <a:solidFill>
                  <a:srgbClr val="C00000"/>
                </a:solidFill>
                <a:latin typeface="Times New Roman" panose="02020603050405020304" pitchFamily="18" charset="0"/>
                <a:ea typeface="微软雅黑" panose="020B0503020204020204" pitchFamily="34" charset="-122"/>
              </a:rPr>
              <a:t>接收信号电平中值（或均方根值）存在较长的慢起伏，这是慢衰落</a:t>
            </a:r>
            <a:endParaRPr lang="en-US" altLang="zh-CN" sz="2000" dirty="0">
              <a:latin typeface="Times New Roman" panose="02020603050405020304" pitchFamily="18" charset="0"/>
              <a:ea typeface="微软雅黑" panose="020B0503020204020204" pitchFamily="34" charset="-122"/>
            </a:endParaRPr>
          </a:p>
          <a:p>
            <a:pPr algn="just" rtl="0" eaLnBrk="0" fontAlgn="base" hangingPunct="0">
              <a:spcBef>
                <a:spcPts val="768"/>
              </a:spcBef>
              <a:spcAft>
                <a:spcPts val="0"/>
              </a:spcAft>
            </a:pPr>
            <a:r>
              <a:rPr kumimoji="1" lang="zh-CN" altLang="zh-CN" sz="2400" dirty="0">
                <a:effectLst/>
                <a:latin typeface="Times New Roman" panose="02020603050405020304" pitchFamily="18" charset="0"/>
                <a:ea typeface="微软雅黑" panose="020B0503020204020204" pitchFamily="34" charset="-122"/>
              </a:rPr>
              <a:t>对流层散射通信的特点</a:t>
            </a:r>
            <a:endParaRPr lang="zh-CN" altLang="zh-CN" sz="2400" dirty="0">
              <a:effectLst/>
              <a:latin typeface="Times New Roman" panose="02020603050405020304" pitchFamily="18" charset="0"/>
              <a:ea typeface="微软雅黑" panose="020B0503020204020204" pitchFamily="34" charset="-122"/>
            </a:endParaRPr>
          </a:p>
          <a:p>
            <a:pPr marL="914400" lvl="1" indent="-457200" algn="just" eaLnBrk="0" fontAlgn="base" hangingPunct="0">
              <a:spcBef>
                <a:spcPts val="672"/>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单跳通信距离较远，通常为</a:t>
            </a:r>
            <a:r>
              <a:rPr kumimoji="1" lang="en-US"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100</a:t>
            </a:r>
            <a:r>
              <a:rPr kumimoji="1" lang="zh-CN"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500km</a:t>
            </a:r>
            <a:endParaRPr lang="en-US" altLang="zh-CN" sz="2000" dirty="0">
              <a:latin typeface="Times New Roman" panose="02020603050405020304" pitchFamily="18" charset="0"/>
              <a:ea typeface="微软雅黑" panose="020B0503020204020204" pitchFamily="34" charset="-122"/>
            </a:endParaRPr>
          </a:p>
          <a:p>
            <a:pPr marL="914400" lvl="1" indent="-457200" algn="just" eaLnBrk="0" fontAlgn="base" hangingPunct="0">
              <a:spcBef>
                <a:spcPts val="672"/>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通信容量大，比地面微波小，而比卫星微波大</a:t>
            </a:r>
            <a:endParaRPr lang="zh-CN" altLang="zh-CN" sz="2000" dirty="0">
              <a:effectLst/>
              <a:latin typeface="Times New Roman" panose="02020603050405020304" pitchFamily="18" charset="0"/>
              <a:ea typeface="微软雅黑" panose="020B0503020204020204" pitchFamily="34" charset="-122"/>
            </a:endParaRPr>
          </a:p>
          <a:p>
            <a:pPr marL="914400" lvl="1" indent="-457200" algn="just" eaLnBrk="0" fontAlgn="base" hangingPunct="0">
              <a:spcBef>
                <a:spcPts val="672"/>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抗干扰、抗截获能力强</a:t>
            </a:r>
            <a:endParaRPr lang="en-US" altLang="zh-CN" sz="2000" dirty="0">
              <a:latin typeface="Times New Roman" panose="02020603050405020304" pitchFamily="18" charset="0"/>
              <a:ea typeface="微软雅黑" panose="020B0503020204020204" pitchFamily="34" charset="-122"/>
            </a:endParaRPr>
          </a:p>
          <a:p>
            <a:pPr marL="914400" lvl="1" indent="-457200" algn="just" eaLnBrk="0" fontAlgn="base" hangingPunct="0">
              <a:spcBef>
                <a:spcPts val="672"/>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通信保密好</a:t>
            </a:r>
            <a:endParaRPr lang="en-US" altLang="zh-CN" sz="2000" dirty="0">
              <a:latin typeface="Times New Roman" panose="02020603050405020304" pitchFamily="18" charset="0"/>
              <a:ea typeface="微软雅黑" panose="020B0503020204020204" pitchFamily="34" charset="-122"/>
            </a:endParaRPr>
          </a:p>
          <a:p>
            <a:pPr marL="914400" lvl="1" indent="-457200">
              <a:buFont typeface="+mj-ea"/>
              <a:buAutoNum type="circleNumDbPlain"/>
            </a:pPr>
            <a:r>
              <a:rPr lang="zh-CN" altLang="en-US" sz="2000" dirty="0"/>
              <a:t>抗核爆能力强</a:t>
            </a:r>
            <a:endParaRPr lang="en-US" altLang="zh-CN" sz="2000" dirty="0"/>
          </a:p>
          <a:p>
            <a:pPr marL="914400" lvl="1" indent="-457200">
              <a:buFont typeface="+mj-ea"/>
              <a:buAutoNum type="circleNumDbPlain"/>
            </a:pPr>
            <a:r>
              <a:rPr lang="zh-CN" altLang="en-US" sz="2000" dirty="0"/>
              <a:t>“越障”能力强，机动性好</a:t>
            </a:r>
            <a:endParaRPr lang="en-US" altLang="zh-CN" sz="2000" dirty="0"/>
          </a:p>
          <a:p>
            <a:pPr marL="914400" lvl="1" indent="-457200">
              <a:buFont typeface="+mj-ea"/>
              <a:buAutoNum type="circleNumDbPlain"/>
            </a:pPr>
            <a:r>
              <a:rPr lang="zh-CN" altLang="en-US" sz="2000" dirty="0"/>
              <a:t>抗毁能力强</a:t>
            </a:r>
          </a:p>
          <a:p>
            <a:pPr marL="0" indent="0" algn="just">
              <a:buNone/>
            </a:pPr>
            <a:endParaRPr lang="zh-CN" altLang="en-US" dirty="0"/>
          </a:p>
          <a:p>
            <a:pPr algn="just"/>
            <a:endParaRPr lang="zh-CN" altLang="en-US" dirty="0"/>
          </a:p>
        </p:txBody>
      </p:sp>
      <p:sp>
        <p:nvSpPr>
          <p:cNvPr id="4" name="灯片编号占位符 3">
            <a:extLst>
              <a:ext uri="{FF2B5EF4-FFF2-40B4-BE49-F238E27FC236}">
                <a16:creationId xmlns:a16="http://schemas.microsoft.com/office/drawing/2014/main" id="{150CBF80-3A43-4A65-95B4-8D9A3886FD27}"/>
              </a:ext>
            </a:extLst>
          </p:cNvPr>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pic>
        <p:nvPicPr>
          <p:cNvPr id="6" name="图片 5"/>
          <p:cNvPicPr>
            <a:picLocks noChangeAspect="1"/>
          </p:cNvPicPr>
          <p:nvPr/>
        </p:nvPicPr>
        <p:blipFill>
          <a:blip r:embed="rId2"/>
          <a:stretch>
            <a:fillRect/>
          </a:stretch>
        </p:blipFill>
        <p:spPr>
          <a:xfrm>
            <a:off x="6915564" y="3140971"/>
            <a:ext cx="4781550" cy="3152775"/>
          </a:xfrm>
          <a:prstGeom prst="rect">
            <a:avLst/>
          </a:prstGeom>
        </p:spPr>
      </p:pic>
      <p:sp>
        <p:nvSpPr>
          <p:cNvPr id="8" name="文本框 7">
            <a:extLst>
              <a:ext uri="{FF2B5EF4-FFF2-40B4-BE49-F238E27FC236}">
                <a16:creationId xmlns:a16="http://schemas.microsoft.com/office/drawing/2014/main" id="{8FEBC4ED-6A86-4FAA-8038-A46487FD995F}"/>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78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07EAC-FC8C-460E-8FE2-E73D166761A8}"/>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E1333916-1149-4123-8EB2-48838E3E9D38}"/>
              </a:ext>
            </a:extLst>
          </p:cNvPr>
          <p:cNvSpPr>
            <a:spLocks noGrp="1"/>
          </p:cNvSpPr>
          <p:nvPr>
            <p:ph idx="1"/>
          </p:nvPr>
        </p:nvSpPr>
        <p:spPr>
          <a:xfrm>
            <a:off x="838200" y="1510758"/>
            <a:ext cx="10515600" cy="2098992"/>
          </a:xfrm>
        </p:spPr>
        <p:txBody>
          <a:bodyPr/>
          <a:lstStyle/>
          <a:p>
            <a:pPr marL="0" indent="0" algn="just">
              <a:buNone/>
            </a:pPr>
            <a:r>
              <a:rPr lang="zh-CN" altLang="en-US" b="1" dirty="0">
                <a:solidFill>
                  <a:srgbClr val="5B307E"/>
                </a:solidFill>
              </a:rPr>
              <a:t>地面微波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微波</a:t>
            </a:r>
            <a:r>
              <a:rPr lang="zh-CN" altLang="en-US" sz="2400" dirty="0"/>
              <a:t>   指在对流层的视距范围内，以波长为</a:t>
            </a:r>
            <a:r>
              <a:rPr lang="en-US" altLang="zh-CN" sz="2400" i="0" dirty="0">
                <a:latin typeface="Times New Roman" panose="02020603050405020304" pitchFamily="18" charset="0"/>
              </a:rPr>
              <a:t>1m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1mm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300MHz</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300GHz</a:t>
            </a:r>
            <a:r>
              <a:rPr lang="zh-CN" altLang="en-US" sz="2400" i="0" dirty="0">
                <a:latin typeface="Times New Roman" panose="02020603050405020304" pitchFamily="18" charset="0"/>
              </a:rPr>
              <a:t>）</a:t>
            </a:r>
            <a:r>
              <a:rPr lang="zh-CN" altLang="en-US" sz="2400" dirty="0"/>
              <a:t>的电磁波进行信息传输</a:t>
            </a:r>
            <a:endParaRPr lang="en-US" altLang="zh-CN" sz="2400" dirty="0"/>
          </a:p>
          <a:p>
            <a:pPr algn="just">
              <a:lnSpc>
                <a:spcPct val="110000"/>
              </a:lnSpc>
              <a:buClr>
                <a:schemeClr val="tx1"/>
              </a:buClr>
            </a:pPr>
            <a:r>
              <a:rPr lang="zh-CN" altLang="en-US" sz="2400" dirty="0">
                <a:solidFill>
                  <a:srgbClr val="C00000"/>
                </a:solidFill>
              </a:rPr>
              <a:t>多路复用</a:t>
            </a:r>
            <a:r>
              <a:rPr lang="zh-CN" altLang="en-US" sz="2400" dirty="0"/>
              <a:t>、</a:t>
            </a:r>
            <a:r>
              <a:rPr lang="zh-CN" altLang="en-US" sz="2400" dirty="0">
                <a:solidFill>
                  <a:srgbClr val="C00000"/>
                </a:solidFill>
              </a:rPr>
              <a:t>射频工作</a:t>
            </a:r>
            <a:r>
              <a:rPr lang="zh-CN" altLang="en-US" sz="2400" dirty="0"/>
              <a:t>和</a:t>
            </a:r>
            <a:r>
              <a:rPr lang="zh-CN" altLang="en-US" sz="2400" dirty="0">
                <a:solidFill>
                  <a:srgbClr val="C00000"/>
                </a:solidFill>
              </a:rPr>
              <a:t>中继接力</a:t>
            </a:r>
            <a:r>
              <a:rPr lang="zh-CN" altLang="en-US" sz="2400" dirty="0"/>
              <a:t>是地面微波传输的三个最基本的工作特点</a:t>
            </a:r>
          </a:p>
          <a:p>
            <a:pPr algn="just"/>
            <a:endParaRPr lang="zh-CN" altLang="en-US" dirty="0"/>
          </a:p>
        </p:txBody>
      </p:sp>
      <p:sp>
        <p:nvSpPr>
          <p:cNvPr id="4" name="灯片编号占位符 3">
            <a:extLst>
              <a:ext uri="{FF2B5EF4-FFF2-40B4-BE49-F238E27FC236}">
                <a16:creationId xmlns:a16="http://schemas.microsoft.com/office/drawing/2014/main" id="{711B575D-6371-4C15-9B46-4F5F395C2588}"/>
              </a:ext>
            </a:extLst>
          </p:cNvPr>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grpSp>
        <p:nvGrpSpPr>
          <p:cNvPr id="10" name="组合 9"/>
          <p:cNvGrpSpPr/>
          <p:nvPr/>
        </p:nvGrpSpPr>
        <p:grpSpPr>
          <a:xfrm>
            <a:off x="8792815" y="3982485"/>
            <a:ext cx="2650886" cy="1270142"/>
            <a:chOff x="8792815" y="4827310"/>
            <a:chExt cx="2650886" cy="1270142"/>
          </a:xfrm>
        </p:grpSpPr>
        <p:pic>
          <p:nvPicPr>
            <p:cNvPr id="7" name="图片 6"/>
            <p:cNvPicPr>
              <a:picLocks noChangeAspect="1"/>
            </p:cNvPicPr>
            <p:nvPr/>
          </p:nvPicPr>
          <p:blipFill>
            <a:blip r:embed="rId2"/>
            <a:stretch>
              <a:fillRect/>
            </a:stretch>
          </p:blipFill>
          <p:spPr>
            <a:xfrm>
              <a:off x="8792815" y="4897302"/>
              <a:ext cx="952500" cy="1200150"/>
            </a:xfrm>
            <a:prstGeom prst="rect">
              <a:avLst/>
            </a:prstGeom>
          </p:spPr>
        </p:pic>
        <p:sp>
          <p:nvSpPr>
            <p:cNvPr id="8" name="矩形 7"/>
            <p:cNvSpPr/>
            <p:nvPr/>
          </p:nvSpPr>
          <p:spPr>
            <a:xfrm>
              <a:off x="9745315" y="4827310"/>
              <a:ext cx="1689822" cy="461665"/>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直视路线</a:t>
              </a:r>
            </a:p>
          </p:txBody>
        </p:sp>
        <p:sp>
          <p:nvSpPr>
            <p:cNvPr id="9" name="矩形 8"/>
            <p:cNvSpPr/>
            <p:nvPr/>
          </p:nvSpPr>
          <p:spPr>
            <a:xfrm>
              <a:off x="9753879" y="5370126"/>
              <a:ext cx="1689822" cy="430374"/>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微波中继站</a:t>
              </a:r>
            </a:p>
          </p:txBody>
        </p:sp>
      </p:grpSp>
      <p:sp>
        <p:nvSpPr>
          <p:cNvPr id="11" name="内容占位符 2">
            <a:extLst>
              <a:ext uri="{FF2B5EF4-FFF2-40B4-BE49-F238E27FC236}">
                <a16:creationId xmlns:a16="http://schemas.microsoft.com/office/drawing/2014/main" id="{AB994ECE-D69C-4EE7-8A70-CE578E1C0AA4}"/>
              </a:ext>
            </a:extLst>
          </p:cNvPr>
          <p:cNvSpPr txBox="1">
            <a:spLocks/>
          </p:cNvSpPr>
          <p:nvPr/>
        </p:nvSpPr>
        <p:spPr>
          <a:xfrm>
            <a:off x="848006" y="5595732"/>
            <a:ext cx="10704576" cy="11330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2400" dirty="0"/>
              <a:t>远距离通信则采用中继方式</a:t>
            </a:r>
            <a:endParaRPr lang="en-US" altLang="zh-CN" sz="2400" dirty="0"/>
          </a:p>
          <a:p>
            <a:pPr algn="just">
              <a:lnSpc>
                <a:spcPct val="110000"/>
              </a:lnSpc>
            </a:pPr>
            <a:r>
              <a:rPr lang="zh-CN" altLang="en-US" sz="2400" dirty="0">
                <a:latin typeface="Times New Roman" panose="02020603050405020304" pitchFamily="18" charset="0"/>
              </a:rPr>
              <a:t>因受地形和天线高度的限制，两通信站之间的距离一般在</a:t>
            </a:r>
            <a:r>
              <a:rPr lang="en-US" altLang="zh-CN" sz="2400" dirty="0">
                <a:latin typeface="Times New Roman" panose="02020603050405020304" pitchFamily="18" charset="0"/>
              </a:rPr>
              <a:t>40</a:t>
            </a:r>
            <a:r>
              <a:rPr lang="zh-CN" altLang="en-US" sz="2400" dirty="0">
                <a:latin typeface="Times New Roman" panose="02020603050405020304" pitchFamily="18" charset="0"/>
              </a:rPr>
              <a:t>～</a:t>
            </a:r>
            <a:r>
              <a:rPr lang="en-US" altLang="zh-CN" sz="2400" dirty="0">
                <a:latin typeface="Times New Roman" panose="02020603050405020304" pitchFamily="18" charset="0"/>
              </a:rPr>
              <a:t>60km</a:t>
            </a:r>
            <a:endParaRPr lang="en-US" altLang="zh-CN" sz="2400" dirty="0"/>
          </a:p>
        </p:txBody>
      </p:sp>
      <p:grpSp>
        <p:nvGrpSpPr>
          <p:cNvPr id="13" name="组合 12"/>
          <p:cNvGrpSpPr/>
          <p:nvPr/>
        </p:nvGrpSpPr>
        <p:grpSpPr>
          <a:xfrm>
            <a:off x="838200" y="3320775"/>
            <a:ext cx="7724775" cy="2190750"/>
            <a:chOff x="838200" y="3320775"/>
            <a:chExt cx="7724775" cy="2190750"/>
          </a:xfrm>
        </p:grpSpPr>
        <p:pic>
          <p:nvPicPr>
            <p:cNvPr id="5" name="图片 4"/>
            <p:cNvPicPr>
              <a:picLocks noChangeAspect="1"/>
            </p:cNvPicPr>
            <p:nvPr/>
          </p:nvPicPr>
          <p:blipFill>
            <a:blip r:embed="rId3"/>
            <a:stretch>
              <a:fillRect/>
            </a:stretch>
          </p:blipFill>
          <p:spPr>
            <a:xfrm>
              <a:off x="838200" y="3320775"/>
              <a:ext cx="7724775" cy="2190750"/>
            </a:xfrm>
            <a:prstGeom prst="rect">
              <a:avLst/>
            </a:prstGeom>
          </p:spPr>
        </p:pic>
        <p:sp>
          <p:nvSpPr>
            <p:cNvPr id="12" name="文本框 11"/>
            <p:cNvSpPr txBox="1"/>
            <p:nvPr/>
          </p:nvSpPr>
          <p:spPr>
            <a:xfrm>
              <a:off x="4523392" y="4879940"/>
              <a:ext cx="833800"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地球</a:t>
              </a:r>
            </a:p>
          </p:txBody>
        </p:sp>
      </p:grpSp>
      <p:sp>
        <p:nvSpPr>
          <p:cNvPr id="14" name="文本框 13">
            <a:extLst>
              <a:ext uri="{FF2B5EF4-FFF2-40B4-BE49-F238E27FC236}">
                <a16:creationId xmlns:a16="http://schemas.microsoft.com/office/drawing/2014/main" id="{1954995B-4D74-44B1-9935-75FF7BF222B6}"/>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245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8ECDC-773A-4F15-9995-9F050FFF41AC}"/>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A8401846-1A97-43E0-927B-E9B6BBEDCBA7}"/>
              </a:ext>
            </a:extLst>
          </p:cNvPr>
          <p:cNvSpPr>
            <a:spLocks noGrp="1"/>
          </p:cNvSpPr>
          <p:nvPr>
            <p:ph idx="1"/>
          </p:nvPr>
        </p:nvSpPr>
        <p:spPr>
          <a:xfrm>
            <a:off x="685800" y="1331033"/>
            <a:ext cx="10783869" cy="626267"/>
          </a:xfrm>
        </p:spPr>
        <p:txBody>
          <a:bodyPr/>
          <a:lstStyle/>
          <a:p>
            <a:pPr marL="0" indent="0">
              <a:buNone/>
            </a:pPr>
            <a:r>
              <a:rPr lang="zh-CN" altLang="en-US" dirty="0"/>
              <a:t>自然环境对微波通信的影响主要有三个方面</a:t>
            </a:r>
          </a:p>
        </p:txBody>
      </p:sp>
      <p:sp>
        <p:nvSpPr>
          <p:cNvPr id="4" name="灯片编号占位符 3">
            <a:extLst>
              <a:ext uri="{FF2B5EF4-FFF2-40B4-BE49-F238E27FC236}">
                <a16:creationId xmlns:a16="http://schemas.microsoft.com/office/drawing/2014/main" id="{23E766C8-40FC-4D45-8F3F-B98B51C65750}"/>
              </a:ext>
            </a:extLst>
          </p:cNvPr>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sp>
        <p:nvSpPr>
          <p:cNvPr id="5" name="内容占位符 2">
            <a:extLst>
              <a:ext uri="{FF2B5EF4-FFF2-40B4-BE49-F238E27FC236}">
                <a16:creationId xmlns:a16="http://schemas.microsoft.com/office/drawing/2014/main" id="{BD9E2174-8036-4931-9152-7C5254CF57DC}"/>
              </a:ext>
            </a:extLst>
          </p:cNvPr>
          <p:cNvSpPr txBox="1">
            <a:spLocks/>
          </p:cNvSpPr>
          <p:nvPr/>
        </p:nvSpPr>
        <p:spPr>
          <a:xfrm>
            <a:off x="720105" y="1980754"/>
            <a:ext cx="11125200" cy="29526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Font typeface="Wingdings" pitchFamily="2" charset="2"/>
              <a:buNone/>
            </a:pPr>
            <a:r>
              <a:rPr lang="zh-CN" altLang="en-US" sz="2400" dirty="0"/>
              <a:t>地形对电波传播的影响</a:t>
            </a:r>
          </a:p>
          <a:p>
            <a:pPr marL="230400" indent="-230400" algn="just">
              <a:lnSpc>
                <a:spcPct val="110000"/>
              </a:lnSpc>
            </a:pPr>
            <a:r>
              <a:rPr lang="zh-CN" altLang="en-US" sz="2000" dirty="0"/>
              <a:t>地形对微波传播带来的影响主要表现在电波的反射、绕射和地面散射等方面</a:t>
            </a:r>
          </a:p>
          <a:p>
            <a:pPr marL="687600" lvl="1" indent="-230400" algn="just">
              <a:lnSpc>
                <a:spcPct val="110000"/>
              </a:lnSpc>
            </a:pPr>
            <a:r>
              <a:rPr lang="zh-CN" altLang="en-US" sz="2000" dirty="0">
                <a:solidFill>
                  <a:srgbClr val="C00000"/>
                </a:solidFill>
              </a:rPr>
              <a:t>反射</a:t>
            </a:r>
            <a:r>
              <a:rPr lang="zh-CN" altLang="en-US" sz="2000" dirty="0"/>
              <a:t>的影响是指光滑地面或水面可将天线发射的部分信号能量反射到接收天线处，对主波信号产生干涉</a:t>
            </a:r>
          </a:p>
          <a:p>
            <a:pPr marL="687600" lvl="1" indent="-230400" algn="just">
              <a:lnSpc>
                <a:spcPct val="110000"/>
              </a:lnSpc>
            </a:pPr>
            <a:r>
              <a:rPr lang="zh-CN" altLang="en-US" sz="2000" dirty="0">
                <a:solidFill>
                  <a:srgbClr val="C00000"/>
                </a:solidFill>
              </a:rPr>
              <a:t>绕射</a:t>
            </a:r>
            <a:r>
              <a:rPr lang="zh-CN" altLang="en-US" sz="2000" dirty="0"/>
              <a:t>的影响是指地面障碍物（山峰、森林、建筑物等）可能阻挡一部分电波射线，使收信点的接收电平降低</a:t>
            </a:r>
          </a:p>
          <a:p>
            <a:pPr marL="687600" lvl="1" indent="-230400" algn="just">
              <a:lnSpc>
                <a:spcPct val="110000"/>
              </a:lnSpc>
            </a:pPr>
            <a:r>
              <a:rPr lang="zh-CN" altLang="en-US" sz="2000" dirty="0">
                <a:solidFill>
                  <a:srgbClr val="C00000"/>
                </a:solidFill>
              </a:rPr>
              <a:t>地面散射</a:t>
            </a:r>
            <a:r>
              <a:rPr lang="zh-CN" altLang="en-US" sz="2000" dirty="0"/>
              <a:t>通常呈乱反射状，这对主波信号影响较小，可以忽略不计</a:t>
            </a:r>
            <a:endParaRPr lang="zh-CN" altLang="en-US" sz="2800" dirty="0"/>
          </a:p>
        </p:txBody>
      </p:sp>
      <p:sp>
        <p:nvSpPr>
          <p:cNvPr id="6" name="内容占位符 2">
            <a:extLst>
              <a:ext uri="{FF2B5EF4-FFF2-40B4-BE49-F238E27FC236}">
                <a16:creationId xmlns:a16="http://schemas.microsoft.com/office/drawing/2014/main" id="{39EC4BFB-D8BD-4DC2-A917-A42A6DA353D8}"/>
              </a:ext>
            </a:extLst>
          </p:cNvPr>
          <p:cNvSpPr txBox="1">
            <a:spLocks/>
          </p:cNvSpPr>
          <p:nvPr/>
        </p:nvSpPr>
        <p:spPr>
          <a:xfrm>
            <a:off x="861619" y="4803233"/>
            <a:ext cx="10983686" cy="19182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zh-CN" altLang="en-US" sz="2400" dirty="0">
                <a:latin typeface="微软雅黑" panose="020B0503020204020204" pitchFamily="34" charset="-122"/>
                <a:ea typeface="微软雅黑" panose="020B0503020204020204" pitchFamily="34" charset="-122"/>
              </a:rPr>
              <a:t>大气对电波传播的影响</a:t>
            </a:r>
          </a:p>
          <a:p>
            <a:r>
              <a:rPr lang="zh-CN" altLang="en-US" sz="2000" dirty="0">
                <a:latin typeface="微软雅黑" panose="020B0503020204020204" pitchFamily="34" charset="-122"/>
                <a:ea typeface="微软雅黑" panose="020B0503020204020204" pitchFamily="34" charset="-122"/>
              </a:rPr>
              <a:t>对流层对电波传播的影响，主要表现在气体分子对电波的共振吸收、雨雾中水滴对电波的散射损耗，以及对流层结构的不均匀性使电波产生折射、反射、散射等现象，其中尤以大气折射的影响最为显著</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9" name="文本框 8">
            <a:extLst>
              <a:ext uri="{FF2B5EF4-FFF2-40B4-BE49-F238E27FC236}">
                <a16:creationId xmlns:a16="http://schemas.microsoft.com/office/drawing/2014/main" id="{1D36C07F-8DA6-4EB0-8D54-8C7BD47154E0}"/>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964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113277-89F5-4653-816D-F997A5FA3DC1}"/>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B1999594-E27D-4789-9F52-6EE371B59033}"/>
              </a:ext>
            </a:extLst>
          </p:cNvPr>
          <p:cNvSpPr>
            <a:spLocks noGrp="1"/>
          </p:cNvSpPr>
          <p:nvPr>
            <p:ph idx="1"/>
          </p:nvPr>
        </p:nvSpPr>
        <p:spPr>
          <a:xfrm>
            <a:off x="664464" y="1510758"/>
            <a:ext cx="11241024" cy="4586694"/>
          </a:xfrm>
        </p:spPr>
        <p:txBody>
          <a:bodyPr>
            <a:normAutofit fontScale="92500" lnSpcReduction="20000"/>
          </a:bodyPr>
          <a:lstStyle/>
          <a:p>
            <a:pPr marL="0" indent="0" algn="just">
              <a:buNone/>
            </a:pPr>
            <a:r>
              <a:rPr lang="zh-CN" altLang="en-US" dirty="0"/>
              <a:t>传播损耗和电波衰落</a:t>
            </a:r>
          </a:p>
          <a:p>
            <a:pPr algn="just">
              <a:lnSpc>
                <a:spcPct val="120000"/>
              </a:lnSpc>
            </a:pPr>
            <a:r>
              <a:rPr lang="zh-CN" altLang="en-US" sz="2600" dirty="0"/>
              <a:t>衰落：地面微波在对流层传播，受到对流、平流、湍流及雨、雾、雪等因素的影响，再加上少量的地面反射波，收信点的场强会产生随机性的起伏变化</a:t>
            </a:r>
            <a:endParaRPr lang="en-US" altLang="zh-CN" sz="2600" dirty="0"/>
          </a:p>
          <a:p>
            <a:pPr algn="just">
              <a:lnSpc>
                <a:spcPct val="110000"/>
              </a:lnSpc>
            </a:pPr>
            <a:r>
              <a:rPr lang="zh-CN" altLang="en-US" sz="2600" dirty="0"/>
              <a:t>引起衰落的原因很多，主要原因还在于气象条件的变化和地面效应的影响</a:t>
            </a:r>
            <a:endParaRPr lang="en-US" altLang="zh-CN" sz="2600" dirty="0"/>
          </a:p>
          <a:p>
            <a:pPr marL="914400" indent="-457200" algn="just">
              <a:lnSpc>
                <a:spcPct val="110000"/>
              </a:lnSpc>
              <a:buFont typeface="+mj-ea"/>
              <a:buAutoNum type="circleNumDbPlain"/>
            </a:pPr>
            <a:r>
              <a:rPr lang="zh-CN" altLang="en-US" sz="2400" dirty="0">
                <a:solidFill>
                  <a:srgbClr val="C00000"/>
                </a:solidFill>
              </a:rPr>
              <a:t>吸收衰耗：</a:t>
            </a:r>
            <a:r>
              <a:rPr lang="zh-CN" altLang="en-US" sz="2400" dirty="0"/>
              <a:t>因为任何物质的分子都是由具有固有谐振频率的带电粒子组成的</a:t>
            </a:r>
            <a:endParaRPr lang="en-US" altLang="zh-CN" sz="2400" dirty="0"/>
          </a:p>
          <a:p>
            <a:pPr marL="914400" indent="-457200" algn="just">
              <a:lnSpc>
                <a:spcPct val="110000"/>
              </a:lnSpc>
              <a:buFont typeface="+mj-ea"/>
              <a:buAutoNum type="circleNumDbPlain" startAt="2"/>
            </a:pPr>
            <a:r>
              <a:rPr lang="zh-CN" altLang="en-US" sz="2400" dirty="0">
                <a:solidFill>
                  <a:srgbClr val="C00000"/>
                </a:solidFill>
                <a:latin typeface="Times New Roman" panose="02020603050405020304" pitchFamily="18" charset="0"/>
              </a:rPr>
              <a:t>散射衰耗：</a:t>
            </a:r>
            <a:r>
              <a:rPr lang="zh-CN" altLang="en-US" sz="2400" dirty="0">
                <a:latin typeface="Times New Roman" panose="02020603050405020304" pitchFamily="18" charset="0"/>
              </a:rPr>
              <a:t>雨雾中的水滴表面对电波的散射会引起散射衰耗，这种衰耗随波长的缩短，雨雾量的增大而增加</a:t>
            </a:r>
            <a:endParaRPr lang="en-US" altLang="zh-CN" sz="2400" dirty="0">
              <a:latin typeface="Times New Roman" panose="02020603050405020304" pitchFamily="18" charset="0"/>
            </a:endParaRPr>
          </a:p>
          <a:p>
            <a:pPr marL="914400" indent="-457200" algn="just">
              <a:lnSpc>
                <a:spcPct val="110000"/>
              </a:lnSpc>
              <a:buFont typeface="+mj-ea"/>
              <a:buAutoNum type="circleNumDbPlain" startAt="2"/>
            </a:pPr>
            <a:r>
              <a:rPr lang="en-US" altLang="zh-CN" sz="2400" dirty="0">
                <a:solidFill>
                  <a:srgbClr val="C00000"/>
                </a:solidFill>
                <a:latin typeface="Times New Roman" panose="02020603050405020304" pitchFamily="18" charset="0"/>
              </a:rPr>
              <a:t>K</a:t>
            </a:r>
            <a:r>
              <a:rPr lang="zh-CN" altLang="en-US" sz="2400" dirty="0">
                <a:solidFill>
                  <a:srgbClr val="C00000"/>
                </a:solidFill>
                <a:latin typeface="Times New Roman" panose="02020603050405020304" pitchFamily="18" charset="0"/>
              </a:rPr>
              <a:t>型衰落：</a:t>
            </a:r>
            <a:r>
              <a:rPr lang="zh-CN" altLang="en-US" sz="2400" dirty="0">
                <a:latin typeface="Times New Roman" panose="02020603050405020304" pitchFamily="18" charset="0"/>
              </a:rPr>
              <a:t>是多径传播引起的干涉型衰落，其衰落深度随时间而变化</a:t>
            </a:r>
            <a:endParaRPr lang="en-US" altLang="zh-CN" sz="2400" dirty="0">
              <a:latin typeface="Times New Roman" panose="02020603050405020304" pitchFamily="18" charset="0"/>
            </a:endParaRPr>
          </a:p>
          <a:p>
            <a:pPr marL="914400" indent="-457200" algn="just">
              <a:lnSpc>
                <a:spcPct val="110000"/>
              </a:lnSpc>
              <a:buFont typeface="+mj-ea"/>
              <a:buAutoNum type="circleNumDbPlain" startAt="2"/>
            </a:pPr>
            <a:r>
              <a:rPr lang="zh-CN" altLang="en-US" sz="2400" dirty="0">
                <a:solidFill>
                  <a:srgbClr val="C00000"/>
                </a:solidFill>
                <a:latin typeface="Times New Roman" panose="02020603050405020304" pitchFamily="18" charset="0"/>
              </a:rPr>
              <a:t>散射衰落：</a:t>
            </a:r>
            <a:r>
              <a:rPr lang="zh-CN" altLang="en-US" sz="2400" dirty="0">
                <a:latin typeface="Times New Roman" panose="02020603050405020304" pitchFamily="18" charset="0"/>
              </a:rPr>
              <a:t>当电波穿过湍流气团，因使其中的水分子受到激励引起电波向四周散射，形成散射衰落（持续时间较短，一般不会中断通信）</a:t>
            </a:r>
            <a:endParaRPr lang="en-US" altLang="zh-CN" sz="2400" dirty="0">
              <a:latin typeface="Times New Roman" panose="02020603050405020304" pitchFamily="18" charset="0"/>
            </a:endParaRPr>
          </a:p>
          <a:p>
            <a:pPr marL="230400" indent="-230400" algn="just">
              <a:lnSpc>
                <a:spcPct val="120000"/>
              </a:lnSpc>
            </a:pPr>
            <a:r>
              <a:rPr lang="zh-CN" altLang="en-US" sz="2600" dirty="0">
                <a:latin typeface="Times New Roman" panose="02020603050405020304" pitchFamily="18" charset="0"/>
              </a:rPr>
              <a:t>克服上述对微波通信的影响，除提高发射功率、增加天线高度及选择有利地形等措施外，</a:t>
            </a:r>
            <a:r>
              <a:rPr lang="zh-CN" altLang="en-US" sz="2600" dirty="0">
                <a:solidFill>
                  <a:srgbClr val="C00000"/>
                </a:solidFill>
                <a:latin typeface="Times New Roman" panose="02020603050405020304" pitchFamily="18" charset="0"/>
              </a:rPr>
              <a:t>分集接收技术</a:t>
            </a:r>
            <a:r>
              <a:rPr lang="zh-CN" altLang="en-US" sz="2600" dirty="0">
                <a:latin typeface="Times New Roman" panose="02020603050405020304" pitchFamily="18" charset="0"/>
              </a:rPr>
              <a:t>和</a:t>
            </a:r>
            <a:r>
              <a:rPr lang="zh-CN" altLang="en-US" sz="2600" dirty="0">
                <a:solidFill>
                  <a:srgbClr val="C00000"/>
                </a:solidFill>
                <a:latin typeface="Times New Roman" panose="02020603050405020304" pitchFamily="18" charset="0"/>
              </a:rPr>
              <a:t>抗衰落天线</a:t>
            </a:r>
            <a:r>
              <a:rPr lang="zh-CN" altLang="en-US" sz="2600" dirty="0">
                <a:latin typeface="Times New Roman" panose="02020603050405020304" pitchFamily="18" charset="0"/>
              </a:rPr>
              <a:t>也是克服多径衰落的最有效的方法</a:t>
            </a:r>
            <a:endParaRPr lang="zh-CN" altLang="en-US" sz="2600" dirty="0"/>
          </a:p>
        </p:txBody>
      </p:sp>
      <p:sp>
        <p:nvSpPr>
          <p:cNvPr id="4" name="灯片编号占位符 3">
            <a:extLst>
              <a:ext uri="{FF2B5EF4-FFF2-40B4-BE49-F238E27FC236}">
                <a16:creationId xmlns:a16="http://schemas.microsoft.com/office/drawing/2014/main" id="{14471ADE-B886-4654-8094-AD3185E4CC88}"/>
              </a:ext>
            </a:extLst>
          </p:cNvPr>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sp>
        <p:nvSpPr>
          <p:cNvPr id="7" name="文本框 6">
            <a:extLst>
              <a:ext uri="{FF2B5EF4-FFF2-40B4-BE49-F238E27FC236}">
                <a16:creationId xmlns:a16="http://schemas.microsoft.com/office/drawing/2014/main" id="{6AF296BE-9A85-4766-BE0C-CEF34A28B8A6}"/>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506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54791-EA74-45AD-BD89-BC571980141E}"/>
              </a:ext>
            </a:extLst>
          </p:cNvPr>
          <p:cNvSpPr>
            <a:spLocks noGrp="1"/>
          </p:cNvSpPr>
          <p:nvPr>
            <p:ph type="title"/>
          </p:nvPr>
        </p:nvSpPr>
        <p:spPr/>
        <p:txBody>
          <a:bodyPr/>
          <a:lstStyle/>
          <a:p>
            <a:r>
              <a:rPr lang="zh-CN" altLang="en-US" sz="4000" dirty="0"/>
              <a:t>非导引型传输介质</a:t>
            </a:r>
            <a:endParaRPr lang="zh-CN" altLang="en-US" dirty="0"/>
          </a:p>
        </p:txBody>
      </p:sp>
      <p:sp>
        <p:nvSpPr>
          <p:cNvPr id="4" name="灯片编号占位符 3">
            <a:extLst>
              <a:ext uri="{FF2B5EF4-FFF2-40B4-BE49-F238E27FC236}">
                <a16:creationId xmlns:a16="http://schemas.microsoft.com/office/drawing/2014/main" id="{50BF6E81-448D-48CA-A669-6017BB26B2D2}"/>
              </a:ext>
            </a:extLst>
          </p:cNvPr>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sp>
        <p:nvSpPr>
          <p:cNvPr id="5" name="内容占位符 2">
            <a:extLst>
              <a:ext uri="{FF2B5EF4-FFF2-40B4-BE49-F238E27FC236}">
                <a16:creationId xmlns:a16="http://schemas.microsoft.com/office/drawing/2014/main" id="{A1A76FD9-6855-46ED-A358-251B2D58BBAF}"/>
              </a:ext>
            </a:extLst>
          </p:cNvPr>
          <p:cNvSpPr txBox="1">
            <a:spLocks/>
          </p:cNvSpPr>
          <p:nvPr/>
        </p:nvSpPr>
        <p:spPr>
          <a:xfrm>
            <a:off x="916520" y="1457275"/>
            <a:ext cx="6577583" cy="45260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Font typeface="Wingdings" pitchFamily="2" charset="2"/>
              <a:buNone/>
            </a:pPr>
            <a:r>
              <a:rPr lang="zh-CN" altLang="en-US" dirty="0">
                <a:latin typeface="Times New Roman" panose="02020603050405020304" pitchFamily="18" charset="0"/>
              </a:rPr>
              <a:t>微波通信</a:t>
            </a:r>
          </a:p>
          <a:p>
            <a:pPr algn="just">
              <a:lnSpc>
                <a:spcPct val="110000"/>
              </a:lnSpc>
            </a:pPr>
            <a:r>
              <a:rPr lang="zh-CN" altLang="en-US" sz="2600" dirty="0">
                <a:latin typeface="Times New Roman" panose="02020603050405020304" pitchFamily="18" charset="0"/>
              </a:rPr>
              <a:t>优点</a:t>
            </a:r>
            <a:endParaRPr lang="en-US" altLang="zh-CN" sz="26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①频带宽、容量大</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②受外界干扰小，可靠性和稳定性好</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③易制成高增益、方向性强的天线，通信效果较好</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④点</a:t>
            </a:r>
            <a:r>
              <a:rPr lang="en-US" altLang="zh-CN" sz="2400" dirty="0">
                <a:latin typeface="Times New Roman" panose="02020603050405020304" pitchFamily="18" charset="0"/>
              </a:rPr>
              <a:t>-</a:t>
            </a:r>
            <a:r>
              <a:rPr lang="zh-CN" altLang="en-US" sz="2400" dirty="0">
                <a:latin typeface="Times New Roman" panose="02020603050405020304" pitchFamily="18" charset="0"/>
              </a:rPr>
              <a:t>点通信，具有较大的灵活性</a:t>
            </a:r>
            <a:endParaRPr lang="en-US" altLang="zh-CN" sz="2400" dirty="0">
              <a:latin typeface="Times New Roman" panose="02020603050405020304" pitchFamily="18" charset="0"/>
            </a:endParaRPr>
          </a:p>
          <a:p>
            <a:pPr algn="just">
              <a:lnSpc>
                <a:spcPct val="110000"/>
              </a:lnSpc>
            </a:pPr>
            <a:r>
              <a:rPr lang="zh-CN" altLang="en-US" sz="2600" dirty="0">
                <a:latin typeface="Times New Roman" panose="02020603050405020304" pitchFamily="18" charset="0"/>
              </a:rPr>
              <a:t>缺点</a:t>
            </a:r>
            <a:endParaRPr lang="en-US" altLang="zh-CN" sz="26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①中继站选点较复杂，对施工、维护带来不便</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②易受自然环境的影响</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③属于暴露式通信，易被截获窃听，通信保密性差</a:t>
            </a:r>
            <a:endParaRPr lang="zh-CN" altLang="en-US" sz="2400" dirty="0"/>
          </a:p>
        </p:txBody>
      </p:sp>
      <p:pic>
        <p:nvPicPr>
          <p:cNvPr id="7" name="图片 6"/>
          <p:cNvPicPr>
            <a:picLocks noChangeAspect="1"/>
          </p:cNvPicPr>
          <p:nvPr/>
        </p:nvPicPr>
        <p:blipFill>
          <a:blip r:embed="rId2"/>
          <a:stretch>
            <a:fillRect/>
          </a:stretch>
        </p:blipFill>
        <p:spPr>
          <a:xfrm>
            <a:off x="7409207" y="3661985"/>
            <a:ext cx="2038764" cy="2768802"/>
          </a:xfrm>
          <a:prstGeom prst="rect">
            <a:avLst/>
          </a:prstGeom>
        </p:spPr>
      </p:pic>
      <p:pic>
        <p:nvPicPr>
          <p:cNvPr id="8" name="图片 7"/>
          <p:cNvPicPr>
            <a:picLocks noChangeAspect="1"/>
          </p:cNvPicPr>
          <p:nvPr/>
        </p:nvPicPr>
        <p:blipFill>
          <a:blip r:embed="rId3"/>
          <a:stretch>
            <a:fillRect/>
          </a:stretch>
        </p:blipFill>
        <p:spPr>
          <a:xfrm>
            <a:off x="7409207" y="1316150"/>
            <a:ext cx="4636982" cy="2132772"/>
          </a:xfrm>
          <a:prstGeom prst="rect">
            <a:avLst/>
          </a:prstGeom>
        </p:spPr>
      </p:pic>
      <p:pic>
        <p:nvPicPr>
          <p:cNvPr id="9" name="图片 8"/>
          <p:cNvPicPr>
            <a:picLocks noChangeAspect="1"/>
          </p:cNvPicPr>
          <p:nvPr/>
        </p:nvPicPr>
        <p:blipFill>
          <a:blip r:embed="rId4"/>
          <a:stretch>
            <a:fillRect/>
          </a:stretch>
        </p:blipFill>
        <p:spPr>
          <a:xfrm>
            <a:off x="9670774" y="3661985"/>
            <a:ext cx="2210213" cy="2768929"/>
          </a:xfrm>
          <a:prstGeom prst="rect">
            <a:avLst/>
          </a:prstGeom>
        </p:spPr>
      </p:pic>
      <p:sp>
        <p:nvSpPr>
          <p:cNvPr id="10" name="文本框 9">
            <a:extLst>
              <a:ext uri="{FF2B5EF4-FFF2-40B4-BE49-F238E27FC236}">
                <a16:creationId xmlns:a16="http://schemas.microsoft.com/office/drawing/2014/main" id="{53492774-1AC5-4E88-8B6C-9A7DF89F7FD5}"/>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545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02DD3-769B-4A2C-99E9-A6225F5CADAA}"/>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91E211BE-4968-4C28-8498-4915208A8F32}"/>
              </a:ext>
            </a:extLst>
          </p:cNvPr>
          <p:cNvSpPr>
            <a:spLocks noGrp="1"/>
          </p:cNvSpPr>
          <p:nvPr>
            <p:ph idx="1"/>
          </p:nvPr>
        </p:nvSpPr>
        <p:spPr>
          <a:xfrm>
            <a:off x="621792" y="1346166"/>
            <a:ext cx="11137392" cy="4586694"/>
          </a:xfrm>
        </p:spPr>
        <p:txBody>
          <a:bodyPr>
            <a:normAutofit/>
          </a:bodyPr>
          <a:lstStyle/>
          <a:p>
            <a:pPr marL="0" marR="0" lvl="0" indent="0" algn="just" defTabSz="914400" rtl="0" eaLnBrk="1" fontAlgn="auto" latinLnBrk="0" hangingPunct="1">
              <a:lnSpc>
                <a:spcPct val="110000"/>
              </a:lnSpc>
              <a:spcBef>
                <a:spcPts val="600"/>
              </a:spcBef>
              <a:spcAft>
                <a:spcPts val="0"/>
              </a:spcAft>
              <a:buClrTx/>
              <a:buSzTx/>
              <a:buFont typeface="Wingdings" pitchFamily="2" charset="2"/>
              <a:buNone/>
              <a:tabLst/>
              <a:defRPr/>
            </a:pPr>
            <a:r>
              <a:rPr kumimoji="0" lang="zh-CN" altLang="en-US" b="1" i="0" u="none" strike="noStrike" kern="1200" cap="none" spc="0" normalizeH="0" baseline="0" noProof="0" dirty="0">
                <a:ln>
                  <a:noFill/>
                </a:ln>
                <a:solidFill>
                  <a:srgbClr val="5B307E"/>
                </a:solidFill>
                <a:effectLst/>
                <a:uLnTx/>
                <a:uFillTx/>
                <a:latin typeface="Times New Roman" panose="02020603050405020304" pitchFamily="18" charset="0"/>
                <a:ea typeface="微软雅黑" panose="020B0503020204020204" pitchFamily="34" charset="-122"/>
                <a:cs typeface="+mn-cs"/>
              </a:rPr>
              <a:t>光波传输</a:t>
            </a: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紫外线、可见光和红外线都属于光波的范畴。光波的波长在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60×10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μm</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，频率在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5×10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16</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Hz</a:t>
            </a:r>
            <a:endPar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光波通信目前有三种分类</a:t>
            </a:r>
            <a:endPar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按照光源特性的不同，分为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激光通信</a:t>
            </a:r>
            <a:r>
              <a:rPr lang="zh-CN" altLang="en-US" dirty="0">
                <a:latin typeface="Times New Roman" panose="02020603050405020304" pitchFamily="18" charset="0"/>
                <a:ea typeface="微软雅黑" panose="020B0503020204020204" pitchFamily="34" charset="-122"/>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非激光通信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按照传输媒体的不同，分为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大气激光通信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光纤通信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按照传输波段的不同，光波通信分为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可见光通信、红外线（光）通信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紫外线（光）通信 </a:t>
            </a:r>
          </a:p>
        </p:txBody>
      </p:sp>
      <p:sp>
        <p:nvSpPr>
          <p:cNvPr id="4" name="灯片编号占位符 3">
            <a:extLst>
              <a:ext uri="{FF2B5EF4-FFF2-40B4-BE49-F238E27FC236}">
                <a16:creationId xmlns:a16="http://schemas.microsoft.com/office/drawing/2014/main" id="{7760AFE3-C507-4AEA-B1E4-9D0D39909F60}"/>
              </a:ext>
            </a:extLst>
          </p:cNvPr>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pic>
        <p:nvPicPr>
          <p:cNvPr id="6" name="图片 5">
            <a:extLst>
              <a:ext uri="{FF2B5EF4-FFF2-40B4-BE49-F238E27FC236}">
                <a16:creationId xmlns:a16="http://schemas.microsoft.com/office/drawing/2014/main" id="{3A5F7576-ECE1-486E-8942-BAE47C5E2886}"/>
              </a:ext>
            </a:extLst>
          </p:cNvPr>
          <p:cNvPicPr>
            <a:picLocks noChangeAspect="1"/>
          </p:cNvPicPr>
          <p:nvPr/>
        </p:nvPicPr>
        <p:blipFill>
          <a:blip r:embed="rId2"/>
          <a:stretch>
            <a:fillRect/>
          </a:stretch>
        </p:blipFill>
        <p:spPr>
          <a:xfrm>
            <a:off x="4531431" y="4716550"/>
            <a:ext cx="6113377" cy="2004925"/>
          </a:xfrm>
          <a:prstGeom prst="rect">
            <a:avLst/>
          </a:prstGeom>
          <a:ln w="12700">
            <a:solidFill>
              <a:schemeClr val="bg2">
                <a:lumMod val="90000"/>
              </a:schemeClr>
            </a:solidFill>
          </a:ln>
        </p:spPr>
      </p:pic>
      <p:sp>
        <p:nvSpPr>
          <p:cNvPr id="7" name="文本框 6">
            <a:extLst>
              <a:ext uri="{FF2B5EF4-FFF2-40B4-BE49-F238E27FC236}">
                <a16:creationId xmlns:a16="http://schemas.microsoft.com/office/drawing/2014/main" id="{A3ED0A66-4E34-4A46-8FD7-B0D9EF93B04A}"/>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169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72EBB-4532-4B0A-A024-09ACCE991196}"/>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A3B9C3AF-3FF2-4D66-8F96-1B6BE18452F1}"/>
              </a:ext>
            </a:extLst>
          </p:cNvPr>
          <p:cNvSpPr>
            <a:spLocks noGrp="1"/>
          </p:cNvSpPr>
          <p:nvPr>
            <p:ph idx="1"/>
          </p:nvPr>
        </p:nvSpPr>
        <p:spPr>
          <a:xfrm>
            <a:off x="582168" y="1425678"/>
            <a:ext cx="5947841" cy="4586694"/>
          </a:xfrm>
        </p:spPr>
        <p:txBody>
          <a:bodyPr>
            <a:noAutofit/>
          </a:bodyPr>
          <a:lstStyle/>
          <a:p>
            <a:pPr algn="just"/>
            <a:r>
              <a:rPr lang="zh-CN" altLang="en-US" sz="2400" dirty="0">
                <a:solidFill>
                  <a:srgbClr val="C00000"/>
                </a:solidFill>
                <a:latin typeface="Times New Roman" panose="02020603050405020304" pitchFamily="18" charset="0"/>
              </a:rPr>
              <a:t>大气激光通信</a:t>
            </a:r>
            <a:r>
              <a:rPr lang="zh-CN" altLang="en-US" sz="2400" dirty="0">
                <a:latin typeface="Times New Roman" panose="02020603050405020304" pitchFamily="18" charset="0"/>
              </a:rPr>
              <a:t>可传输语音、数据、图像等信息</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具有抗干扰性好、设备轻便、保密性强、机动性</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但使用时收、发天线相互对准较为困难，通信距离限于视距范围</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易受气候影响，尤其在恶劣气候条件下会造成通信中断</a:t>
            </a:r>
            <a:endParaRPr lang="en-US" altLang="zh-CN" sz="2000" dirty="0">
              <a:latin typeface="Times New Roman" panose="02020603050405020304" pitchFamily="18" charset="0"/>
            </a:endParaRPr>
          </a:p>
          <a:p>
            <a:pPr algn="just"/>
            <a:r>
              <a:rPr lang="zh-CN" altLang="en-US" sz="2400" dirty="0">
                <a:solidFill>
                  <a:srgbClr val="C00000"/>
                </a:solidFill>
                <a:latin typeface="Times New Roman" panose="02020603050405020304" pitchFamily="18" charset="0"/>
              </a:rPr>
              <a:t>红外线通信</a:t>
            </a:r>
            <a:r>
              <a:rPr lang="zh-CN" altLang="en-US" sz="2400" dirty="0">
                <a:latin typeface="Times New Roman" panose="02020603050405020304" pitchFamily="18" charset="0"/>
              </a:rPr>
              <a:t>广泛使用的家电遥控器、手机、笔记本电脑等短距离通信领域</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红外线传输不受无线电干扰，且使用不受国家无线管理委员会的限制，具有方向性、便宜和易于制造等优点</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红外线对非透明物体的透过性较差，导致传输距离受限制</a:t>
            </a:r>
          </a:p>
          <a:p>
            <a:pPr algn="just"/>
            <a:endParaRPr lang="zh-CN" altLang="en-US" sz="2400" dirty="0">
              <a:latin typeface="Times New Roman" panose="02020603050405020304" pitchFamily="18" charset="0"/>
            </a:endParaRPr>
          </a:p>
        </p:txBody>
      </p:sp>
      <p:sp>
        <p:nvSpPr>
          <p:cNvPr id="4" name="灯片编号占位符 3">
            <a:extLst>
              <a:ext uri="{FF2B5EF4-FFF2-40B4-BE49-F238E27FC236}">
                <a16:creationId xmlns:a16="http://schemas.microsoft.com/office/drawing/2014/main" id="{FB8665EF-A5EA-4F8D-B917-2E87B648B4B8}"/>
              </a:ext>
            </a:extLst>
          </p:cNvPr>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pic>
        <p:nvPicPr>
          <p:cNvPr id="7" name="图片 6">
            <a:extLst>
              <a:ext uri="{FF2B5EF4-FFF2-40B4-BE49-F238E27FC236}">
                <a16:creationId xmlns:a16="http://schemas.microsoft.com/office/drawing/2014/main" id="{C33C5005-FA21-46DC-8C96-28FCA5351F84}"/>
              </a:ext>
            </a:extLst>
          </p:cNvPr>
          <p:cNvPicPr>
            <a:picLocks noChangeAspect="1"/>
          </p:cNvPicPr>
          <p:nvPr/>
        </p:nvPicPr>
        <p:blipFill rotWithShape="1">
          <a:blip r:embed="rId2"/>
          <a:srcRect l="14853" t="17036" r="12026" b="27663"/>
          <a:stretch/>
        </p:blipFill>
        <p:spPr>
          <a:xfrm>
            <a:off x="7062307" y="1425678"/>
            <a:ext cx="4788450" cy="2414649"/>
          </a:xfrm>
          <a:prstGeom prst="rect">
            <a:avLst/>
          </a:prstGeom>
          <a:ln>
            <a:noFill/>
          </a:ln>
          <a:effectLst>
            <a:outerShdw blurRad="292100" dist="139700" dir="2700000" algn="tl" rotWithShape="0">
              <a:srgbClr val="333333">
                <a:alpha val="65000"/>
              </a:srgbClr>
            </a:outerShdw>
          </a:effectLst>
        </p:spPr>
      </p:pic>
      <p:grpSp>
        <p:nvGrpSpPr>
          <p:cNvPr id="10" name="组合 9"/>
          <p:cNvGrpSpPr/>
          <p:nvPr/>
        </p:nvGrpSpPr>
        <p:grpSpPr>
          <a:xfrm>
            <a:off x="7062307" y="4335878"/>
            <a:ext cx="4771885" cy="1927650"/>
            <a:chOff x="7062307" y="4335878"/>
            <a:chExt cx="4771885" cy="1927650"/>
          </a:xfrm>
        </p:grpSpPr>
        <p:pic>
          <p:nvPicPr>
            <p:cNvPr id="5" name="图片 4"/>
            <p:cNvPicPr>
              <a:picLocks noChangeAspect="1"/>
            </p:cNvPicPr>
            <p:nvPr/>
          </p:nvPicPr>
          <p:blipFill>
            <a:blip r:embed="rId3"/>
            <a:stretch>
              <a:fillRect/>
            </a:stretch>
          </p:blipFill>
          <p:spPr>
            <a:xfrm>
              <a:off x="7062307" y="4661451"/>
              <a:ext cx="1674329" cy="1509255"/>
            </a:xfrm>
            <a:prstGeom prst="rect">
              <a:avLst/>
            </a:prstGeom>
          </p:spPr>
        </p:pic>
        <p:pic>
          <p:nvPicPr>
            <p:cNvPr id="8" name="图片 7"/>
            <p:cNvPicPr>
              <a:picLocks noChangeAspect="1"/>
            </p:cNvPicPr>
            <p:nvPr/>
          </p:nvPicPr>
          <p:blipFill>
            <a:blip r:embed="rId4"/>
            <a:stretch>
              <a:fillRect/>
            </a:stretch>
          </p:blipFill>
          <p:spPr>
            <a:xfrm>
              <a:off x="8736636" y="4475807"/>
              <a:ext cx="1863417" cy="1694899"/>
            </a:xfrm>
            <a:prstGeom prst="rect">
              <a:avLst/>
            </a:prstGeom>
          </p:spPr>
        </p:pic>
        <p:pic>
          <p:nvPicPr>
            <p:cNvPr id="9" name="图片 8"/>
            <p:cNvPicPr>
              <a:picLocks noChangeAspect="1"/>
            </p:cNvPicPr>
            <p:nvPr/>
          </p:nvPicPr>
          <p:blipFill>
            <a:blip r:embed="rId5"/>
            <a:stretch>
              <a:fillRect/>
            </a:stretch>
          </p:blipFill>
          <p:spPr>
            <a:xfrm>
              <a:off x="10798244" y="4335878"/>
              <a:ext cx="1035948" cy="1927650"/>
            </a:xfrm>
            <a:prstGeom prst="rect">
              <a:avLst/>
            </a:prstGeom>
          </p:spPr>
        </p:pic>
      </p:grpSp>
      <p:sp>
        <p:nvSpPr>
          <p:cNvPr id="11" name="文本框 10">
            <a:extLst>
              <a:ext uri="{FF2B5EF4-FFF2-40B4-BE49-F238E27FC236}">
                <a16:creationId xmlns:a16="http://schemas.microsoft.com/office/drawing/2014/main" id="{4E6435FF-22D3-4B80-9FE8-E268E631AAAB}"/>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253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74157" y="4187676"/>
            <a:ext cx="5905331" cy="2441866"/>
          </a:xfrm>
          <a:prstGeom prst="rect">
            <a:avLst/>
          </a:prstGeom>
        </p:spPr>
      </p:pic>
      <p:sp>
        <p:nvSpPr>
          <p:cNvPr id="2" name="标题 1">
            <a:extLst>
              <a:ext uri="{FF2B5EF4-FFF2-40B4-BE49-F238E27FC236}">
                <a16:creationId xmlns:a16="http://schemas.microsoft.com/office/drawing/2014/main" id="{FA572EBB-4532-4B0A-A024-09ACCE991196}"/>
              </a:ext>
            </a:extLst>
          </p:cNvPr>
          <p:cNvSpPr>
            <a:spLocks noGrp="1"/>
          </p:cNvSpPr>
          <p:nvPr>
            <p:ph type="title"/>
          </p:nvPr>
        </p:nvSpPr>
        <p:spPr/>
        <p:txBody>
          <a:bodyPr/>
          <a:lstStyle/>
          <a:p>
            <a:r>
              <a:rPr lang="zh-CN" altLang="en-US" sz="4000" dirty="0"/>
              <a:t>非导引型传输介质</a:t>
            </a:r>
            <a:endParaRPr lang="zh-CN" altLang="en-US" dirty="0"/>
          </a:p>
        </p:txBody>
      </p:sp>
      <p:sp>
        <p:nvSpPr>
          <p:cNvPr id="3" name="内容占位符 2">
            <a:extLst>
              <a:ext uri="{FF2B5EF4-FFF2-40B4-BE49-F238E27FC236}">
                <a16:creationId xmlns:a16="http://schemas.microsoft.com/office/drawing/2014/main" id="{A3B9C3AF-3FF2-4D66-8F96-1B6BE18452F1}"/>
              </a:ext>
            </a:extLst>
          </p:cNvPr>
          <p:cNvSpPr>
            <a:spLocks noGrp="1"/>
          </p:cNvSpPr>
          <p:nvPr>
            <p:ph idx="1"/>
          </p:nvPr>
        </p:nvSpPr>
        <p:spPr>
          <a:xfrm>
            <a:off x="712512" y="1355310"/>
            <a:ext cx="10515600" cy="4586694"/>
          </a:xfrm>
        </p:spPr>
        <p:txBody>
          <a:bodyPr>
            <a:normAutofit/>
          </a:bodyPr>
          <a:lstStyle/>
          <a:p>
            <a:pPr algn="just">
              <a:lnSpc>
                <a:spcPct val="110000"/>
              </a:lnSpc>
            </a:pPr>
            <a:r>
              <a:rPr lang="zh-CN" altLang="en-US" sz="2400" dirty="0">
                <a:solidFill>
                  <a:srgbClr val="C00000"/>
                </a:solidFill>
                <a:latin typeface="Times New Roman" panose="02020603050405020304" pitchFamily="18" charset="0"/>
              </a:rPr>
              <a:t>红外线</a:t>
            </a:r>
            <a:r>
              <a:rPr lang="zh-CN" altLang="en-US" sz="2400" dirty="0">
                <a:latin typeface="Times New Roman" panose="02020603050405020304" pitchFamily="18" charset="0"/>
              </a:rPr>
              <a:t>是不可见光，其波长范围</a:t>
            </a:r>
            <a:r>
              <a:rPr lang="en-US" altLang="zh-CN" sz="2400" dirty="0">
                <a:latin typeface="Times New Roman" panose="02020603050405020304" pitchFamily="18" charset="0"/>
              </a:rPr>
              <a:t>760nm~4.0</a:t>
            </a:r>
            <a:r>
              <a:rPr lang="zh-CN" altLang="en-US" sz="2400" dirty="0">
                <a:latin typeface="Times New Roman" panose="02020603050405020304" pitchFamily="18" charset="0"/>
              </a:rPr>
              <a:t>*</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nm</a:t>
            </a:r>
          </a:p>
          <a:p>
            <a:pPr algn="just">
              <a:lnSpc>
                <a:spcPct val="110000"/>
              </a:lnSpc>
            </a:pPr>
            <a:r>
              <a:rPr lang="zh-CN" altLang="en-US" sz="2400" dirty="0">
                <a:solidFill>
                  <a:srgbClr val="C00000"/>
                </a:solidFill>
                <a:latin typeface="Times New Roman" panose="02020603050405020304" pitchFamily="18" charset="0"/>
              </a:rPr>
              <a:t>红外线通信</a:t>
            </a:r>
            <a:endParaRPr lang="en-US" altLang="zh-CN" sz="2400" dirty="0">
              <a:solidFill>
                <a:srgbClr val="C00000"/>
              </a:solidFill>
              <a:latin typeface="Times New Roman" panose="02020603050405020304" pitchFamily="18" charset="0"/>
            </a:endParaRPr>
          </a:p>
          <a:p>
            <a:pPr lvl="1" algn="just">
              <a:lnSpc>
                <a:spcPct val="110000"/>
              </a:lnSpc>
            </a:pPr>
            <a:r>
              <a:rPr lang="zh-CN" altLang="en-US" sz="2000" dirty="0"/>
              <a:t>利用</a:t>
            </a:r>
            <a:r>
              <a:rPr lang="en-US" altLang="zh-CN" sz="2000" dirty="0"/>
              <a:t>950nm</a:t>
            </a:r>
            <a:r>
              <a:rPr lang="zh-CN" altLang="en-US" sz="2000" dirty="0"/>
              <a:t>近红外波段的红外线作为传递信息的媒体</a:t>
            </a:r>
            <a:endParaRPr lang="en-US" altLang="zh-CN" sz="2000" dirty="0"/>
          </a:p>
          <a:p>
            <a:pPr lvl="1" algn="just">
              <a:lnSpc>
                <a:spcPct val="110000"/>
              </a:lnSpc>
            </a:pPr>
            <a:r>
              <a:rPr lang="zh-CN" altLang="en-US" sz="2000" dirty="0"/>
              <a:t>发送端采用脉位调制（</a:t>
            </a:r>
            <a:r>
              <a:rPr lang="en-US" altLang="zh-CN" sz="2000" dirty="0"/>
              <a:t>PPM</a:t>
            </a:r>
            <a:r>
              <a:rPr lang="zh-CN" altLang="en-US" sz="2000" dirty="0"/>
              <a:t>）方式，驱动红外发射管以光脉冲的形式发送出去</a:t>
            </a:r>
            <a:endParaRPr lang="en-US" altLang="zh-CN" sz="2000" dirty="0"/>
          </a:p>
          <a:p>
            <a:pPr lvl="1" algn="just">
              <a:lnSpc>
                <a:spcPct val="110000"/>
              </a:lnSpc>
            </a:pPr>
            <a:r>
              <a:rPr lang="zh-CN" altLang="en-US" sz="2000" dirty="0"/>
              <a:t>接收端将接收到的光脉转换成电信号，再经过放大、滤波等处理后送给解调电路进行解调，还原为二进制数字信号后输出</a:t>
            </a:r>
            <a:endParaRPr lang="zh-CN" altLang="en-US" sz="2000" dirty="0">
              <a:latin typeface="Times New Roman" panose="02020603050405020304" pitchFamily="18" charset="0"/>
            </a:endParaRPr>
          </a:p>
        </p:txBody>
      </p:sp>
      <p:sp>
        <p:nvSpPr>
          <p:cNvPr id="4" name="灯片编号占位符 3">
            <a:extLst>
              <a:ext uri="{FF2B5EF4-FFF2-40B4-BE49-F238E27FC236}">
                <a16:creationId xmlns:a16="http://schemas.microsoft.com/office/drawing/2014/main" id="{FB8665EF-A5EA-4F8D-B917-2E87B648B4B8}"/>
              </a:ext>
            </a:extLst>
          </p:cNvPr>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pic>
        <p:nvPicPr>
          <p:cNvPr id="7" name="图片 6"/>
          <p:cNvPicPr>
            <a:picLocks noChangeAspect="1"/>
          </p:cNvPicPr>
          <p:nvPr/>
        </p:nvPicPr>
        <p:blipFill>
          <a:blip r:embed="rId3"/>
          <a:stretch>
            <a:fillRect/>
          </a:stretch>
        </p:blipFill>
        <p:spPr>
          <a:xfrm>
            <a:off x="1410141" y="4187676"/>
            <a:ext cx="3611851" cy="2373502"/>
          </a:xfrm>
          <a:prstGeom prst="rect">
            <a:avLst/>
          </a:prstGeom>
        </p:spPr>
      </p:pic>
      <p:sp>
        <p:nvSpPr>
          <p:cNvPr id="8" name="文本框 7">
            <a:extLst>
              <a:ext uri="{FF2B5EF4-FFF2-40B4-BE49-F238E27FC236}">
                <a16:creationId xmlns:a16="http://schemas.microsoft.com/office/drawing/2014/main" id="{31920F8E-646C-4587-9432-BEAEC1ED0199}"/>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745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a:xfrm>
            <a:off x="838200" y="1510758"/>
            <a:ext cx="10902696" cy="4586694"/>
          </a:xfrm>
        </p:spPr>
        <p:txBody>
          <a:bodyPr/>
          <a:lstStyle/>
          <a:p>
            <a:r>
              <a:rPr lang="zh-CN" altLang="en-US" dirty="0">
                <a:solidFill>
                  <a:srgbClr val="C00000"/>
                </a:solidFill>
              </a:rPr>
              <a:t>可见光通信</a:t>
            </a:r>
            <a:r>
              <a:rPr lang="zh-CN" altLang="en-US" dirty="0"/>
              <a:t>是利用可见光波段的光作为信息载体，在空气中直接传输信号的通信方式</a:t>
            </a:r>
            <a:endParaRPr lang="en-US" altLang="zh-CN" dirty="0"/>
          </a:p>
          <a:p>
            <a:r>
              <a:rPr lang="en-US" altLang="zh-CN" dirty="0">
                <a:solidFill>
                  <a:srgbClr val="C00000"/>
                </a:solidFill>
              </a:rPr>
              <a:t>LED</a:t>
            </a:r>
            <a:r>
              <a:rPr lang="zh-CN" altLang="en-US" dirty="0">
                <a:solidFill>
                  <a:srgbClr val="C00000"/>
                </a:solidFill>
              </a:rPr>
              <a:t>可见光通信</a:t>
            </a:r>
            <a:r>
              <a:rPr lang="zh-CN" altLang="en-US" dirty="0"/>
              <a:t>基于可见光发光二极管高速调制</a:t>
            </a:r>
            <a:r>
              <a:rPr lang="zh-CN" altLang="en-US" dirty="0">
                <a:solidFill>
                  <a:srgbClr val="C00000"/>
                </a:solidFill>
              </a:rPr>
              <a:t>光波信号</a:t>
            </a:r>
            <a:r>
              <a:rPr lang="zh-CN" altLang="en-US" dirty="0"/>
              <a:t>，利用光传输，并使用光电二极管等光电转换器件接收信号并获取数据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578148"/>
            <a:ext cx="5238296" cy="2814770"/>
          </a:xfrm>
          <a:prstGeom prst="rect">
            <a:avLst/>
          </a:prstGeom>
        </p:spPr>
      </p:pic>
      <p:pic>
        <p:nvPicPr>
          <p:cNvPr id="5" name="图片 4"/>
          <p:cNvPicPr>
            <a:picLocks noChangeAspect="1"/>
          </p:cNvPicPr>
          <p:nvPr/>
        </p:nvPicPr>
        <p:blipFill>
          <a:blip r:embed="rId3"/>
          <a:stretch>
            <a:fillRect/>
          </a:stretch>
        </p:blipFill>
        <p:spPr>
          <a:xfrm>
            <a:off x="943475" y="3578148"/>
            <a:ext cx="5256157" cy="2824204"/>
          </a:xfrm>
          <a:prstGeom prst="rect">
            <a:avLst/>
          </a:prstGeom>
        </p:spPr>
      </p:pic>
      <p:sp>
        <p:nvSpPr>
          <p:cNvPr id="8" name="文本框 7">
            <a:extLst>
              <a:ext uri="{FF2B5EF4-FFF2-40B4-BE49-F238E27FC236}">
                <a16:creationId xmlns:a16="http://schemas.microsoft.com/office/drawing/2014/main" id="{CE2B8703-34CE-4DB1-834A-5795C03C0970}"/>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2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p:txBody>
          <a:bodyPr/>
          <a:lstStyle/>
          <a:p>
            <a:pPr marL="0" indent="0">
              <a:buNone/>
            </a:pPr>
            <a:r>
              <a:rPr lang="zh-CN" altLang="en-US" dirty="0">
                <a:solidFill>
                  <a:srgbClr val="C00000"/>
                </a:solidFill>
              </a:rPr>
              <a:t>可见光通信</a:t>
            </a:r>
            <a:r>
              <a:rPr lang="zh-CN" altLang="en-US" dirty="0"/>
              <a:t>的优点</a:t>
            </a:r>
            <a:endParaRPr lang="en-US" altLang="zh-CN" dirty="0"/>
          </a:p>
          <a:p>
            <a:r>
              <a:rPr lang="zh-CN" altLang="en-US" dirty="0"/>
              <a:t>可见光方向性好，可用来高精度市内定位，保密性强</a:t>
            </a:r>
            <a:endParaRPr lang="en-US" altLang="zh-CN" dirty="0"/>
          </a:p>
          <a:p>
            <a:r>
              <a:rPr lang="zh-CN" altLang="en-US" dirty="0"/>
              <a:t>速度高，最高传输速率达</a:t>
            </a:r>
            <a:r>
              <a:rPr lang="en-US" altLang="zh-CN" dirty="0" err="1"/>
              <a:t>Gbps</a:t>
            </a:r>
            <a:r>
              <a:rPr lang="zh-CN" altLang="en-US" dirty="0"/>
              <a:t>级</a:t>
            </a:r>
            <a:endParaRPr lang="en-US" altLang="zh-CN" dirty="0"/>
          </a:p>
          <a:p>
            <a:r>
              <a:rPr lang="zh-CN" altLang="en-US" dirty="0"/>
              <a:t>抗干扰，抗复杂电磁干扰</a:t>
            </a:r>
            <a:endParaRPr lang="en-US" altLang="zh-CN" dirty="0"/>
          </a:p>
          <a:p>
            <a:r>
              <a:rPr lang="zh-CN" altLang="en-US" dirty="0"/>
              <a:t>多功能合一，具备照明、通信、传感、显示等功能一体化</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51272"/>
            <a:ext cx="3327432" cy="2136511"/>
          </a:xfrm>
          <a:prstGeom prst="rect">
            <a:avLst/>
          </a:prstGeom>
          <a:ln>
            <a:solidFill>
              <a:schemeClr val="bg1">
                <a:lumMod val="75000"/>
              </a:schemeClr>
            </a:solidFill>
          </a:ln>
        </p:spPr>
      </p:pic>
      <p:pic>
        <p:nvPicPr>
          <p:cNvPr id="9" name="图片 8"/>
          <p:cNvPicPr>
            <a:picLocks noChangeAspect="1"/>
          </p:cNvPicPr>
          <p:nvPr/>
        </p:nvPicPr>
        <p:blipFill>
          <a:blip r:embed="rId3"/>
          <a:stretch>
            <a:fillRect/>
          </a:stretch>
        </p:blipFill>
        <p:spPr>
          <a:xfrm>
            <a:off x="4500535" y="4151273"/>
            <a:ext cx="3190929" cy="2136510"/>
          </a:xfrm>
          <a:prstGeom prst="rect">
            <a:avLst/>
          </a:prstGeom>
        </p:spPr>
      </p:pic>
      <p:pic>
        <p:nvPicPr>
          <p:cNvPr id="10" name="图片 9"/>
          <p:cNvPicPr>
            <a:picLocks noChangeAspect="1"/>
          </p:cNvPicPr>
          <p:nvPr/>
        </p:nvPicPr>
        <p:blipFill>
          <a:blip r:embed="rId4"/>
          <a:stretch>
            <a:fillRect/>
          </a:stretch>
        </p:blipFill>
        <p:spPr>
          <a:xfrm>
            <a:off x="8026367" y="4151271"/>
            <a:ext cx="3386597" cy="2136511"/>
          </a:xfrm>
          <a:prstGeom prst="rect">
            <a:avLst/>
          </a:prstGeom>
        </p:spPr>
      </p:pic>
      <p:sp>
        <p:nvSpPr>
          <p:cNvPr id="11" name="文本框 10">
            <a:extLst>
              <a:ext uri="{FF2B5EF4-FFF2-40B4-BE49-F238E27FC236}">
                <a16:creationId xmlns:a16="http://schemas.microsoft.com/office/drawing/2014/main" id="{A9696DD7-B4FF-4579-9E94-BC9821B743E0}"/>
              </a:ext>
            </a:extLst>
          </p:cNvPr>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8167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物理层接口特性</a:t>
            </a:r>
            <a:endParaRPr lang="zh-CN" altLang="en-US" dirty="0"/>
          </a:p>
        </p:txBody>
      </p:sp>
      <p:sp>
        <p:nvSpPr>
          <p:cNvPr id="3" name="内容占位符 2"/>
          <p:cNvSpPr>
            <a:spLocks noGrp="1"/>
          </p:cNvSpPr>
          <p:nvPr>
            <p:ph idx="1"/>
          </p:nvPr>
        </p:nvSpPr>
        <p:spPr>
          <a:xfrm>
            <a:off x="625825" y="1341783"/>
            <a:ext cx="10515600" cy="5151091"/>
          </a:xfrm>
        </p:spPr>
        <p:txBody>
          <a:bodyPr>
            <a:normAutofit/>
          </a:bodyPr>
          <a:lstStyle/>
          <a:p>
            <a:pPr>
              <a:lnSpc>
                <a:spcPts val="3000"/>
              </a:lnSpc>
            </a:pPr>
            <a:r>
              <a:rPr lang="zh-CN" altLang="en-US" b="1" dirty="0">
                <a:solidFill>
                  <a:srgbClr val="5B307E"/>
                </a:solidFill>
              </a:rPr>
              <a:t>数据终端设备</a:t>
            </a:r>
            <a:r>
              <a:rPr lang="en-US" altLang="zh-CN" b="1" dirty="0">
                <a:solidFill>
                  <a:srgbClr val="5B307E"/>
                </a:solidFill>
              </a:rPr>
              <a:t>(DTE)</a:t>
            </a:r>
          </a:p>
          <a:p>
            <a:pPr lvl="1">
              <a:lnSpc>
                <a:spcPts val="3000"/>
              </a:lnSpc>
            </a:pPr>
            <a:r>
              <a:rPr lang="zh-CN" altLang="en-US" dirty="0"/>
              <a:t>一种具有一定的数据处理和转发能力的设备</a:t>
            </a:r>
            <a:endParaRPr lang="en-US" altLang="zh-CN" dirty="0"/>
          </a:p>
          <a:p>
            <a:pPr lvl="1">
              <a:lnSpc>
                <a:spcPts val="3000"/>
              </a:lnSpc>
            </a:pPr>
            <a:r>
              <a:rPr lang="zh-CN" altLang="en-US" dirty="0"/>
              <a:t>可以是数据的源点或终点</a:t>
            </a:r>
            <a:endParaRPr lang="en-US" altLang="zh-CN" dirty="0"/>
          </a:p>
          <a:p>
            <a:pPr>
              <a:lnSpc>
                <a:spcPts val="3000"/>
              </a:lnSpc>
            </a:pPr>
            <a:r>
              <a:rPr lang="zh-CN" altLang="en-US" b="1" dirty="0">
                <a:solidFill>
                  <a:srgbClr val="5B307E"/>
                </a:solidFill>
              </a:rPr>
              <a:t>数据电路终结设备</a:t>
            </a:r>
            <a:r>
              <a:rPr lang="en-US" altLang="zh-CN" b="1" dirty="0">
                <a:solidFill>
                  <a:srgbClr val="5B307E"/>
                </a:solidFill>
              </a:rPr>
              <a:t>(DCE)</a:t>
            </a:r>
          </a:p>
          <a:p>
            <a:pPr lvl="1">
              <a:lnSpc>
                <a:spcPts val="3000"/>
              </a:lnSpc>
            </a:pPr>
            <a:r>
              <a:rPr lang="zh-CN" altLang="en-US" dirty="0"/>
              <a:t>在</a:t>
            </a:r>
            <a:r>
              <a:rPr lang="en-US" altLang="zh-CN" dirty="0"/>
              <a:t>DTE</a:t>
            </a:r>
            <a:r>
              <a:rPr lang="zh-CN" altLang="en-US" dirty="0"/>
              <a:t>和传输线路之间提供信号</a:t>
            </a:r>
            <a:endParaRPr lang="en-US" altLang="zh-CN" dirty="0"/>
          </a:p>
          <a:p>
            <a:pPr lvl="1">
              <a:lnSpc>
                <a:spcPts val="3000"/>
              </a:lnSpc>
              <a:buNone/>
            </a:pPr>
            <a:r>
              <a:rPr lang="en-US" altLang="zh-CN" dirty="0"/>
              <a:t>   </a:t>
            </a:r>
            <a:r>
              <a:rPr lang="zh-CN" altLang="en-US" dirty="0"/>
              <a:t>变换和编码的功能</a:t>
            </a:r>
            <a:endParaRPr lang="en-US" altLang="zh-CN" dirty="0"/>
          </a:p>
          <a:p>
            <a:pPr lvl="1">
              <a:lnSpc>
                <a:spcPts val="3000"/>
              </a:lnSpc>
            </a:pPr>
            <a:r>
              <a:rPr lang="zh-CN" altLang="en-US" dirty="0"/>
              <a:t>负责建立、保持和释放数据链路</a:t>
            </a:r>
            <a:endParaRPr lang="en-US" altLang="zh-CN" dirty="0"/>
          </a:p>
          <a:p>
            <a:pPr>
              <a:lnSpc>
                <a:spcPts val="3000"/>
              </a:lnSpc>
            </a:pPr>
            <a:r>
              <a:rPr lang="zh-CN" altLang="en-US" dirty="0"/>
              <a:t>标准化的</a:t>
            </a:r>
            <a:r>
              <a:rPr lang="en-US" altLang="zh-CN" dirty="0"/>
              <a:t>DTE/DCE</a:t>
            </a:r>
            <a:r>
              <a:rPr lang="zh-CN" altLang="en-US" dirty="0"/>
              <a:t>接口具有</a:t>
            </a:r>
            <a:endParaRPr lang="en-US" altLang="zh-CN" dirty="0"/>
          </a:p>
          <a:p>
            <a:pPr lvl="1">
              <a:lnSpc>
                <a:spcPts val="3000"/>
              </a:lnSpc>
            </a:pPr>
            <a:r>
              <a:rPr lang="zh-CN" altLang="en-US" dirty="0">
                <a:solidFill>
                  <a:srgbClr val="C00000"/>
                </a:solidFill>
              </a:rPr>
              <a:t>机械特性、电气特性</a:t>
            </a:r>
            <a:endParaRPr lang="en-US" altLang="zh-CN" dirty="0">
              <a:solidFill>
                <a:srgbClr val="C00000"/>
              </a:solidFill>
            </a:endParaRPr>
          </a:p>
          <a:p>
            <a:pPr lvl="1">
              <a:lnSpc>
                <a:spcPts val="3000"/>
              </a:lnSpc>
            </a:pPr>
            <a:r>
              <a:rPr lang="zh-CN" altLang="en-US" dirty="0">
                <a:solidFill>
                  <a:srgbClr val="C00000"/>
                </a:solidFill>
              </a:rPr>
              <a:t>功能特性、过程特性</a:t>
            </a:r>
          </a:p>
          <a:p>
            <a:pPr marL="228600" lvl="1">
              <a:lnSpc>
                <a:spcPts val="3000"/>
              </a:lnSpc>
              <a:buFont typeface="Wingdings" pitchFamily="2" charset="2"/>
              <a:buChar char="Ø"/>
            </a:pPr>
            <a:r>
              <a:rPr lang="zh-CN" altLang="en-US" sz="2800" dirty="0"/>
              <a:t>物理层协议是</a:t>
            </a:r>
            <a:r>
              <a:rPr lang="en-US" altLang="zh-CN" sz="2800" dirty="0"/>
              <a:t>DTE</a:t>
            </a:r>
            <a:r>
              <a:rPr lang="zh-CN" altLang="en-US" sz="2800" dirty="0"/>
              <a:t>和</a:t>
            </a:r>
            <a:r>
              <a:rPr lang="en-US" altLang="zh-CN" sz="2800" dirty="0"/>
              <a:t>DCE</a:t>
            </a:r>
            <a:r>
              <a:rPr lang="zh-CN" altLang="en-US" sz="2800" dirty="0"/>
              <a:t>间的约定，规定了两者之间的接口特性</a:t>
            </a:r>
            <a:endParaRPr lang="en-US" altLang="zh-CN" sz="2800" dirty="0"/>
          </a:p>
          <a:p>
            <a:pPr marL="457200" lvl="1" indent="0">
              <a:lnSpc>
                <a:spcPts val="2600"/>
              </a:lnSpc>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pPr/>
              <a:t>9</a:t>
            </a:fld>
            <a:endParaRPr kumimoji="1" lang="zh-CN" altLang="en-US" dirty="0"/>
          </a:p>
        </p:txBody>
      </p:sp>
      <p:sp>
        <p:nvSpPr>
          <p:cNvPr id="11" name="TextBox 10"/>
          <p:cNvSpPr txBox="1"/>
          <p:nvPr/>
        </p:nvSpPr>
        <p:spPr>
          <a:xfrm>
            <a:off x="7193896" y="5537304"/>
            <a:ext cx="3138985" cy="400110"/>
          </a:xfrm>
          <a:prstGeom prst="rect">
            <a:avLst/>
          </a:prstGeom>
          <a:noFill/>
        </p:spPr>
        <p:txBody>
          <a:bodyPr wrap="square" rtlCol="0">
            <a:spAutoFit/>
          </a:bodyPr>
          <a:lstStyle/>
          <a:p>
            <a:pPr algn="ctr"/>
            <a:r>
              <a:rPr lang="zh-CN" altLang="en-US" sz="2000" dirty="0">
                <a:latin typeface="Microsoft YaHei" panose="020B0503020204020204" pitchFamily="34" charset="-122"/>
                <a:ea typeface="Microsoft YaHei" panose="020B0503020204020204" pitchFamily="34" charset="-122"/>
              </a:rPr>
              <a:t>数据通信系统组成</a:t>
            </a:r>
          </a:p>
        </p:txBody>
      </p:sp>
      <p:sp>
        <p:nvSpPr>
          <p:cNvPr id="21" name="内容占位符 2">
            <a:extLst>
              <a:ext uri="{FF2B5EF4-FFF2-40B4-BE49-F238E27FC236}">
                <a16:creationId xmlns:a16="http://schemas.microsoft.com/office/drawing/2014/main" id="{3F5A464D-D780-4732-84F8-BDE172C77869}"/>
              </a:ext>
            </a:extLst>
          </p:cNvPr>
          <p:cNvSpPr txBox="1">
            <a:spLocks/>
          </p:cNvSpPr>
          <p:nvPr/>
        </p:nvSpPr>
        <p:spPr>
          <a:xfrm>
            <a:off x="257329" y="5934661"/>
            <a:ext cx="10515600" cy="5242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endParaRPr lang="en-US" altLang="zh-CN" dirty="0"/>
          </a:p>
        </p:txBody>
      </p:sp>
      <p:sp>
        <p:nvSpPr>
          <p:cNvPr id="22" name="文本框 21">
            <a:extLst>
              <a:ext uri="{FF2B5EF4-FFF2-40B4-BE49-F238E27FC236}">
                <a16:creationId xmlns:a16="http://schemas.microsoft.com/office/drawing/2014/main" id="{C6551BD8-7396-44CC-8026-F89D577EFBDE}"/>
              </a:ext>
            </a:extLst>
          </p:cNvPr>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4B496181-32B4-634D-8DF0-55E24906CFE7}"/>
              </a:ext>
            </a:extLst>
          </p:cNvPr>
          <p:cNvGrpSpPr/>
          <p:nvPr/>
        </p:nvGrpSpPr>
        <p:grpSpPr>
          <a:xfrm>
            <a:off x="5601300" y="2210937"/>
            <a:ext cx="6354142" cy="3370855"/>
            <a:chOff x="5273748" y="2727756"/>
            <a:chExt cx="6988767" cy="3057096"/>
          </a:xfrm>
        </p:grpSpPr>
        <p:grpSp>
          <p:nvGrpSpPr>
            <p:cNvPr id="5" name="组合 4">
              <a:extLst>
                <a:ext uri="{FF2B5EF4-FFF2-40B4-BE49-F238E27FC236}">
                  <a16:creationId xmlns:a16="http://schemas.microsoft.com/office/drawing/2014/main" id="{563A02BB-1428-4E61-8284-F5B352AD0436}"/>
                </a:ext>
              </a:extLst>
            </p:cNvPr>
            <p:cNvGrpSpPr/>
            <p:nvPr/>
          </p:nvGrpSpPr>
          <p:grpSpPr>
            <a:xfrm>
              <a:off x="5337705" y="2727756"/>
              <a:ext cx="6924810" cy="3057096"/>
              <a:chOff x="5401523" y="2825089"/>
              <a:chExt cx="6797035" cy="3057096"/>
            </a:xfrm>
          </p:grpSpPr>
          <p:sp>
            <p:nvSpPr>
              <p:cNvPr id="10" name="矩形: 圆角 78">
                <a:extLst>
                  <a:ext uri="{FF2B5EF4-FFF2-40B4-BE49-F238E27FC236}">
                    <a16:creationId xmlns:a16="http://schemas.microsoft.com/office/drawing/2014/main" id="{6CE837A9-9AA7-4A06-9926-6B1979571EB4}"/>
                  </a:ext>
                </a:extLst>
              </p:cNvPr>
              <p:cNvSpPr/>
              <p:nvPr/>
            </p:nvSpPr>
            <p:spPr>
              <a:xfrm>
                <a:off x="5436587" y="2825089"/>
                <a:ext cx="6675508" cy="305709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027" name="Picture 3"/>
              <p:cNvPicPr>
                <a:picLocks noChangeAspect="1" noChangeArrowheads="1"/>
              </p:cNvPicPr>
              <p:nvPr/>
            </p:nvPicPr>
            <p:blipFill>
              <a:blip r:embed="rId3"/>
              <a:srcRect/>
              <a:stretch>
                <a:fillRect/>
              </a:stretch>
            </p:blipFill>
            <p:spPr bwMode="auto">
              <a:xfrm>
                <a:off x="5576887" y="3271824"/>
                <a:ext cx="6067425" cy="2305050"/>
              </a:xfrm>
              <a:prstGeom prst="rect">
                <a:avLst/>
              </a:prstGeom>
              <a:noFill/>
              <a:ln w="9525">
                <a:noFill/>
                <a:miter lim="800000"/>
                <a:headEnd/>
                <a:tailEnd/>
              </a:ln>
            </p:spPr>
          </p:pic>
          <p:sp>
            <p:nvSpPr>
              <p:cNvPr id="13" name="TextBox 12"/>
              <p:cNvSpPr txBox="1"/>
              <p:nvPr/>
            </p:nvSpPr>
            <p:spPr>
              <a:xfrm>
                <a:off x="10959977" y="2932856"/>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用户环境</a:t>
                </a:r>
              </a:p>
            </p:txBody>
          </p:sp>
          <p:sp>
            <p:nvSpPr>
              <p:cNvPr id="14" name="TextBox 13"/>
              <p:cNvSpPr txBox="1"/>
              <p:nvPr/>
            </p:nvSpPr>
            <p:spPr>
              <a:xfrm>
                <a:off x="5401523" y="5392208"/>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用户设施</a:t>
                </a:r>
              </a:p>
            </p:txBody>
          </p:sp>
          <p:sp>
            <p:nvSpPr>
              <p:cNvPr id="15" name="TextBox 14"/>
              <p:cNvSpPr txBox="1"/>
              <p:nvPr/>
            </p:nvSpPr>
            <p:spPr>
              <a:xfrm>
                <a:off x="10740112" y="5392208"/>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用户设施</a:t>
                </a:r>
              </a:p>
            </p:txBody>
          </p:sp>
          <p:sp>
            <p:nvSpPr>
              <p:cNvPr id="16" name="TextBox 15"/>
              <p:cNvSpPr txBox="1"/>
              <p:nvPr/>
            </p:nvSpPr>
            <p:spPr>
              <a:xfrm>
                <a:off x="7991309" y="4768366"/>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通信设施</a:t>
                </a:r>
              </a:p>
            </p:txBody>
          </p:sp>
          <p:sp>
            <p:nvSpPr>
              <p:cNvPr id="17" name="TextBox 16"/>
              <p:cNvSpPr txBox="1"/>
              <p:nvPr/>
            </p:nvSpPr>
            <p:spPr>
              <a:xfrm>
                <a:off x="8078991" y="5150224"/>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通信环境</a:t>
                </a:r>
              </a:p>
            </p:txBody>
          </p:sp>
          <p:sp>
            <p:nvSpPr>
              <p:cNvPr id="18" name="TextBox 17"/>
              <p:cNvSpPr txBox="1"/>
              <p:nvPr/>
            </p:nvSpPr>
            <p:spPr>
              <a:xfrm>
                <a:off x="6308801" y="2932856"/>
                <a:ext cx="1770190"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信号线和控制线</a:t>
                </a:r>
              </a:p>
            </p:txBody>
          </p:sp>
          <p:sp>
            <p:nvSpPr>
              <p:cNvPr id="19" name="TextBox 18"/>
              <p:cNvSpPr txBox="1"/>
              <p:nvPr/>
            </p:nvSpPr>
            <p:spPr>
              <a:xfrm>
                <a:off x="9330098" y="2932856"/>
                <a:ext cx="1770190"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信号线和控制线</a:t>
                </a:r>
              </a:p>
            </p:txBody>
          </p:sp>
          <p:sp>
            <p:nvSpPr>
              <p:cNvPr id="20" name="TextBox 19"/>
              <p:cNvSpPr txBox="1"/>
              <p:nvPr/>
            </p:nvSpPr>
            <p:spPr>
              <a:xfrm>
                <a:off x="7758130" y="3870191"/>
                <a:ext cx="1770190"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串行比特传输</a:t>
                </a:r>
              </a:p>
            </p:txBody>
          </p:sp>
        </p:grpSp>
        <p:sp>
          <p:nvSpPr>
            <p:cNvPr id="12" name="TextBox 11"/>
            <p:cNvSpPr txBox="1"/>
            <p:nvPr/>
          </p:nvSpPr>
          <p:spPr>
            <a:xfrm>
              <a:off x="5273748" y="2891912"/>
              <a:ext cx="1238581" cy="338554"/>
            </a:xfrm>
            <a:prstGeom prst="rect">
              <a:avLst/>
            </a:prstGeom>
            <a:noFill/>
          </p:spPr>
          <p:txBody>
            <a:bodyPr wrap="square" rtlCol="0">
              <a:spAutoFit/>
            </a:bodyPr>
            <a:lstStyle/>
            <a:p>
              <a:pPr algn="ctr"/>
              <a:r>
                <a:rPr lang="zh-CN" altLang="en-US" sz="1600" dirty="0">
                  <a:solidFill>
                    <a:srgbClr val="FF0000"/>
                  </a:solidFill>
                  <a:latin typeface="Microsoft YaHei" panose="020B0503020204020204" pitchFamily="34" charset="-122"/>
                  <a:ea typeface="Microsoft YaHei" panose="020B0503020204020204" pitchFamily="34" charset="-122"/>
                </a:rPr>
                <a:t>用户环境</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77DA-195D-453D-BF06-5E4F114C131B}"/>
              </a:ext>
            </a:extLst>
          </p:cNvPr>
          <p:cNvSpPr>
            <a:spLocks noGrp="1"/>
          </p:cNvSpPr>
          <p:nvPr>
            <p:ph type="title"/>
          </p:nvPr>
        </p:nvSpPr>
        <p:spPr/>
        <p:txBody>
          <a:bodyPr/>
          <a:lstStyle/>
          <a:p>
            <a:r>
              <a:rPr lang="zh-CN" altLang="en-US" dirty="0"/>
              <a:t>本章内容</a:t>
            </a:r>
          </a:p>
        </p:txBody>
      </p:sp>
      <p:sp>
        <p:nvSpPr>
          <p:cNvPr id="3" name="内容占位符 2">
            <a:extLst>
              <a:ext uri="{FF2B5EF4-FFF2-40B4-BE49-F238E27FC236}">
                <a16:creationId xmlns:a16="http://schemas.microsoft.com/office/drawing/2014/main" id="{107CC5A4-2820-40B2-8754-B0DB06143165}"/>
              </a:ext>
            </a:extLst>
          </p:cNvPr>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a:extLst>
              <a:ext uri="{FF2B5EF4-FFF2-40B4-BE49-F238E27FC236}">
                <a16:creationId xmlns:a16="http://schemas.microsoft.com/office/drawing/2014/main" id="{2F69FC94-9300-46A6-B750-A82E2A45DB7A}"/>
              </a:ext>
            </a:extLst>
          </p:cNvPr>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sp>
        <p:nvSpPr>
          <p:cNvPr id="5" name="矩形标注 4">
            <a:extLst>
              <a:ext uri="{FF2B5EF4-FFF2-40B4-BE49-F238E27FC236}">
                <a16:creationId xmlns:a16="http://schemas.microsoft.com/office/drawing/2014/main" id="{E68820C5-EAF9-A743-8A01-851180035A1A}"/>
              </a:ext>
            </a:extLst>
          </p:cNvPr>
          <p:cNvSpPr/>
          <p:nvPr/>
        </p:nvSpPr>
        <p:spPr>
          <a:xfrm>
            <a:off x="5966230" y="3448939"/>
            <a:ext cx="3814781" cy="1300482"/>
          </a:xfrm>
          <a:prstGeom prst="wedgeRectCallout">
            <a:avLst>
              <a:gd name="adj1" fmla="val -88917"/>
              <a:gd name="adj2" fmla="val -80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无线通信的基本概念</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无线通信系统分类</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9944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8597" name="Rectangle 5">
            <a:extLst>
              <a:ext uri="{FF2B5EF4-FFF2-40B4-BE49-F238E27FC236}">
                <a16:creationId xmlns:a16="http://schemas.microsoft.com/office/drawing/2014/main" id="{9AC50CFC-2C05-4264-9D60-D8C4425E3807}"/>
              </a:ext>
            </a:extLst>
          </p:cNvPr>
          <p:cNvSpPr>
            <a:spLocks noGrp="1" noChangeArrowheads="1"/>
          </p:cNvSpPr>
          <p:nvPr>
            <p:ph type="title"/>
          </p:nvPr>
        </p:nvSpPr>
        <p:spPr>
          <a:noFill/>
          <a:ln/>
        </p:spPr>
        <p:txBody>
          <a:bodyPr>
            <a:normAutofit/>
          </a:bodyPr>
          <a:lstStyle/>
          <a:p>
            <a:r>
              <a:rPr lang="zh-CN" altLang="en-US" dirty="0"/>
              <a:t>无线通信基本概念</a:t>
            </a:r>
          </a:p>
        </p:txBody>
      </p:sp>
      <p:sp>
        <p:nvSpPr>
          <p:cNvPr id="6" name="Rectangle 3">
            <a:extLst>
              <a:ext uri="{FF2B5EF4-FFF2-40B4-BE49-F238E27FC236}">
                <a16:creationId xmlns:a16="http://schemas.microsoft.com/office/drawing/2014/main" id="{0A90D213-440A-4334-BE0B-E1BBD32970DC}"/>
              </a:ext>
            </a:extLst>
          </p:cNvPr>
          <p:cNvSpPr txBox="1">
            <a:spLocks noChangeArrowheads="1"/>
          </p:cNvSpPr>
          <p:nvPr/>
        </p:nvSpPr>
        <p:spPr>
          <a:xfrm>
            <a:off x="672217" y="1534939"/>
            <a:ext cx="11205044" cy="4948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b="1" dirty="0">
                <a:solidFill>
                  <a:srgbClr val="7030A0"/>
                </a:solidFill>
              </a:rPr>
              <a:t>无线通信</a:t>
            </a:r>
            <a:r>
              <a:rPr lang="zh-CN" altLang="en-US" sz="2400" b="1" dirty="0">
                <a:solidFill>
                  <a:srgbClr val="7030A0"/>
                </a:solidFill>
              </a:rPr>
              <a:t>：</a:t>
            </a:r>
            <a:r>
              <a:rPr lang="zh-CN" altLang="en-US" sz="2400" dirty="0"/>
              <a:t>利用电磁波的辐射和传播，经过空间传送信息的通信方式称之为无线电通信，也称之为无线通信。它包括</a:t>
            </a:r>
            <a:r>
              <a:rPr lang="en-US" altLang="zh-CN" sz="2400" dirty="0" err="1"/>
              <a:t>zigbee</a:t>
            </a:r>
            <a:r>
              <a:rPr lang="zh-CN" altLang="en-US" sz="2400" dirty="0"/>
              <a:t>、蓝牙、红外线、卫星、微波、</a:t>
            </a:r>
            <a:r>
              <a:rPr lang="en-US" altLang="zh-CN" sz="2400" dirty="0" err="1"/>
              <a:t>WiFi</a:t>
            </a:r>
            <a:r>
              <a:rPr lang="zh-CN" altLang="en-US" sz="2400" dirty="0"/>
              <a:t>等无线方式的通信 </a:t>
            </a:r>
          </a:p>
          <a:p>
            <a:r>
              <a:rPr lang="zh-CN" altLang="en-US" sz="2400" b="1" dirty="0">
                <a:solidFill>
                  <a:srgbClr val="7030A0"/>
                </a:solidFill>
              </a:rPr>
              <a:t>适用范围：</a:t>
            </a:r>
            <a:r>
              <a:rPr lang="zh-CN" altLang="en-US" sz="2400" dirty="0"/>
              <a:t>利用无线通信可以传送电报、电话、传真、数据、图像以及广播和电视节目等通信业务</a:t>
            </a:r>
          </a:p>
        </p:txBody>
      </p:sp>
      <p:pic>
        <p:nvPicPr>
          <p:cNvPr id="2050" name="Picture 2">
            <a:extLst>
              <a:ext uri="{FF2B5EF4-FFF2-40B4-BE49-F238E27FC236}">
                <a16:creationId xmlns:a16="http://schemas.microsoft.com/office/drawing/2014/main" id="{3364DDD6-C239-4EB2-96B0-70261767F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877" y="3917950"/>
            <a:ext cx="3246906" cy="2428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F3B4C7-07B9-4C78-93FD-BCDB423F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028" y="3917950"/>
            <a:ext cx="3117017" cy="2428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A877AFD-9863-4161-904B-B7925E86E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085" y="3917950"/>
            <a:ext cx="3581752" cy="242887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7544B98-33A1-4E3C-9A00-40A9AB9CC8A9}"/>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7CCAF824-14C5-48DB-8E93-48C0BC0A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367" y="1510758"/>
            <a:ext cx="7974889" cy="5026237"/>
          </a:xfrm>
          <a:prstGeom prst="rect">
            <a:avLst/>
          </a:prstGeom>
          <a:noFill/>
          <a:extLst>
            <a:ext uri="{909E8E84-426E-40DD-AFC4-6F175D3DCCD1}">
              <a14:hiddenFill xmlns:a14="http://schemas.microsoft.com/office/drawing/2010/main">
                <a:solidFill>
                  <a:srgbClr val="FFFFFF"/>
                </a:solidFill>
              </a14:hiddenFill>
            </a:ext>
          </a:extLst>
        </p:spPr>
      </p:pic>
      <p:sp>
        <p:nvSpPr>
          <p:cNvPr id="818179" name="Rectangle 3">
            <a:extLst>
              <a:ext uri="{FF2B5EF4-FFF2-40B4-BE49-F238E27FC236}">
                <a16:creationId xmlns:a16="http://schemas.microsoft.com/office/drawing/2014/main" id="{7F854890-EDB1-4366-B2BD-A4C769BF92ED}"/>
              </a:ext>
            </a:extLst>
          </p:cNvPr>
          <p:cNvSpPr>
            <a:spLocks noGrp="1" noChangeArrowheads="1"/>
          </p:cNvSpPr>
          <p:nvPr>
            <p:ph type="body" idx="1"/>
          </p:nvPr>
        </p:nvSpPr>
        <p:spPr>
          <a:xfrm>
            <a:off x="567160" y="1510758"/>
            <a:ext cx="5202269" cy="4586694"/>
          </a:xfrm>
        </p:spPr>
        <p:txBody>
          <a:bodyPr>
            <a:normAutofit/>
          </a:bodyPr>
          <a:lstStyle/>
          <a:p>
            <a:pPr>
              <a:lnSpc>
                <a:spcPts val="3200"/>
              </a:lnSpc>
            </a:pPr>
            <a:r>
              <a:rPr lang="zh-CN" altLang="en-US" sz="2400" b="1" dirty="0">
                <a:solidFill>
                  <a:srgbClr val="7030A0"/>
                </a:solidFill>
                <a:latin typeface="微软雅黑" panose="020B0503020204020204" pitchFamily="34" charset="-122"/>
                <a:ea typeface="微软雅黑" panose="020B0503020204020204" pitchFamily="34" charset="-122"/>
              </a:rPr>
              <a:t>无线传输：</a:t>
            </a:r>
            <a:r>
              <a:rPr lang="zh-CN" altLang="en-US" sz="2400" dirty="0">
                <a:solidFill>
                  <a:srgbClr val="000000"/>
                </a:solidFill>
                <a:latin typeface="微软雅黑" panose="020B0503020204020204" pitchFamily="34" charset="-122"/>
                <a:ea typeface="微软雅黑" panose="020B0503020204020204" pitchFamily="34" charset="-122"/>
              </a:rPr>
              <a:t>可以在自由空间利用电磁波发送和接收信号进行通信</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ts val="3200"/>
              </a:lnSpc>
            </a:pPr>
            <a:r>
              <a:rPr lang="zh-CN" altLang="en-US" sz="2400" b="1" dirty="0">
                <a:solidFill>
                  <a:srgbClr val="7030A0"/>
                </a:solidFill>
                <a:latin typeface="微软雅黑" panose="020B0503020204020204" pitchFamily="34" charset="-122"/>
                <a:ea typeface="微软雅黑" panose="020B0503020204020204" pitchFamily="34" charset="-122"/>
              </a:rPr>
              <a:t>无线电波</a:t>
            </a:r>
            <a:r>
              <a:rPr lang="zh-CN" altLang="en-US" sz="2400" dirty="0">
                <a:solidFill>
                  <a:srgbClr val="7030A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指在自由空间（包括空气和真空）传播的射频频段的电磁波</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a:buNone/>
            </a:pPr>
            <a:endParaRPr lang="en-US" altLang="zh-CN" sz="2400" b="1" dirty="0">
              <a:solidFill>
                <a:srgbClr val="5B307E"/>
              </a:solidFill>
              <a:latin typeface="微软雅黑" panose="020B0503020204020204" pitchFamily="34" charset="-122"/>
              <a:ea typeface="微软雅黑" panose="020B0503020204020204" pitchFamily="34" charset="-122"/>
            </a:endParaRPr>
          </a:p>
          <a:p>
            <a:pPr marL="342900" indent="-342900"/>
            <a:r>
              <a:rPr lang="zh-CN" altLang="en-US" sz="2400" b="1" dirty="0">
                <a:solidFill>
                  <a:srgbClr val="5B307E"/>
                </a:solidFill>
                <a:latin typeface="微软雅黑" panose="020B0503020204020204" pitchFamily="34" charset="-122"/>
                <a:ea typeface="微软雅黑" panose="020B0503020204020204" pitchFamily="34" charset="-122"/>
              </a:rPr>
              <a:t>电磁波传输特点</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传输环境复杂</a:t>
            </a:r>
            <a:endParaRPr lang="en-US" altLang="zh-CN"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传输环境不断变化</a:t>
            </a:r>
            <a:endParaRPr lang="en-US" altLang="zh-CN"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环境被电磁噪声污染</a:t>
            </a:r>
            <a:endParaRPr lang="zh-CN" altLang="en-US" dirty="0">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818182" name="Rectangle 6">
            <a:extLst>
              <a:ext uri="{FF2B5EF4-FFF2-40B4-BE49-F238E27FC236}">
                <a16:creationId xmlns:a16="http://schemas.microsoft.com/office/drawing/2014/main" id="{B22CE88F-E508-45E8-B769-939113088DA2}"/>
              </a:ext>
            </a:extLst>
          </p:cNvPr>
          <p:cNvSpPr>
            <a:spLocks noGrp="1" noChangeArrowheads="1"/>
          </p:cNvSpPr>
          <p:nvPr>
            <p:ph type="title"/>
          </p:nvPr>
        </p:nvSpPr>
        <p:spPr>
          <a:xfrm>
            <a:off x="1361630" y="321005"/>
            <a:ext cx="8220812" cy="879086"/>
          </a:xfrm>
          <a:noFill/>
          <a:ln/>
        </p:spPr>
        <p:txBody>
          <a:bodyPr/>
          <a:lstStyle/>
          <a:p>
            <a:r>
              <a:rPr lang="zh-CN" altLang="en-US" dirty="0"/>
              <a:t>无线信号传输</a:t>
            </a:r>
          </a:p>
        </p:txBody>
      </p:sp>
      <p:sp>
        <p:nvSpPr>
          <p:cNvPr id="8" name="文本框 7">
            <a:extLst>
              <a:ext uri="{FF2B5EF4-FFF2-40B4-BE49-F238E27FC236}">
                <a16:creationId xmlns:a16="http://schemas.microsoft.com/office/drawing/2014/main" id="{169B573C-8B0C-4E2A-9F3C-2FE68C464A3F}"/>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6862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02" name="Rectangle 2">
            <a:extLst>
              <a:ext uri="{FF2B5EF4-FFF2-40B4-BE49-F238E27FC236}">
                <a16:creationId xmlns:a16="http://schemas.microsoft.com/office/drawing/2014/main" id="{AB810C37-0618-46B2-AFDC-82A468B8317D}"/>
              </a:ext>
            </a:extLst>
          </p:cNvPr>
          <p:cNvSpPr>
            <a:spLocks noGrp="1" noChangeArrowheads="1"/>
          </p:cNvSpPr>
          <p:nvPr>
            <p:ph type="title"/>
          </p:nvPr>
        </p:nvSpPr>
        <p:spPr>
          <a:xfrm>
            <a:off x="1311966" y="-23376"/>
            <a:ext cx="7772400" cy="1200328"/>
          </a:xfrm>
          <a:noFill/>
          <a:ln/>
        </p:spPr>
        <p:txBody>
          <a:bodyPr vert="horz" lIns="91440" tIns="45720" rIns="91440" bIns="45720" rtlCol="0" anchor="ctr">
            <a:normAutofit/>
          </a:bodyPr>
          <a:lstStyle/>
          <a:p>
            <a:br>
              <a:rPr lang="zh-CN" altLang="en-US" dirty="0"/>
            </a:br>
            <a:r>
              <a:rPr lang="zh-CN" altLang="en-US" dirty="0"/>
              <a:t>无线电频谱</a:t>
            </a:r>
          </a:p>
        </p:txBody>
      </p:sp>
      <p:sp>
        <p:nvSpPr>
          <p:cNvPr id="819203" name="Text Box 3">
            <a:extLst>
              <a:ext uri="{FF2B5EF4-FFF2-40B4-BE49-F238E27FC236}">
                <a16:creationId xmlns:a16="http://schemas.microsoft.com/office/drawing/2014/main" id="{FC97FFBE-4EEB-48B9-8E7E-EC26CB1008E8}"/>
              </a:ext>
            </a:extLst>
          </p:cNvPr>
          <p:cNvSpPr txBox="1">
            <a:spLocks noChangeArrowheads="1"/>
          </p:cNvSpPr>
          <p:nvPr/>
        </p:nvSpPr>
        <p:spPr bwMode="auto">
          <a:xfrm>
            <a:off x="571617" y="1350182"/>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无线电的频率与波长满足以下关系:</a:t>
            </a:r>
          </a:p>
        </p:txBody>
      </p:sp>
      <p:graphicFrame>
        <p:nvGraphicFramePr>
          <p:cNvPr id="819204" name="Object 4">
            <a:extLst>
              <a:ext uri="{FF2B5EF4-FFF2-40B4-BE49-F238E27FC236}">
                <a16:creationId xmlns:a16="http://schemas.microsoft.com/office/drawing/2014/main" id="{442E5A60-ADAB-4939-8532-2FD09A60A378}"/>
              </a:ext>
            </a:extLst>
          </p:cNvPr>
          <p:cNvGraphicFramePr>
            <a:graphicFrameLocks noChangeAspect="1"/>
          </p:cNvGraphicFramePr>
          <p:nvPr/>
        </p:nvGraphicFramePr>
        <p:xfrm>
          <a:off x="2265686" y="2010614"/>
          <a:ext cx="1358900" cy="406400"/>
        </p:xfrm>
        <a:graphic>
          <a:graphicData uri="http://schemas.openxmlformats.org/presentationml/2006/ole">
            <mc:AlternateContent xmlns:mc="http://schemas.openxmlformats.org/markup-compatibility/2006">
              <mc:Choice xmlns:v="urn:schemas-microsoft-com:vml" Requires="v">
                <p:oleObj spid="_x0000_s14339" name="公式" r:id="rId3" imgW="583920" imgH="203040" progId="Equation.3">
                  <p:embed/>
                </p:oleObj>
              </mc:Choice>
              <mc:Fallback>
                <p:oleObj name="公式" r:id="rId3" imgW="583920" imgH="203040" progId="Equation.3">
                  <p:embed/>
                  <p:pic>
                    <p:nvPicPr>
                      <p:cNvPr id="819204" name="Object 4">
                        <a:extLst>
                          <a:ext uri="{FF2B5EF4-FFF2-40B4-BE49-F238E27FC236}">
                            <a16:creationId xmlns:a16="http://schemas.microsoft.com/office/drawing/2014/main" id="{442E5A60-ADAB-4939-8532-2FD09A60A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686" y="2010614"/>
                        <a:ext cx="1358900" cy="406400"/>
                      </a:xfrm>
                      <a:prstGeom prst="rect">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205" name="Text Box 5">
            <a:extLst>
              <a:ext uri="{FF2B5EF4-FFF2-40B4-BE49-F238E27FC236}">
                <a16:creationId xmlns:a16="http://schemas.microsoft.com/office/drawing/2014/main" id="{67A6A60B-7CE2-4849-8A4B-D4AEA7557083}"/>
              </a:ext>
            </a:extLst>
          </p:cNvPr>
          <p:cNvSpPr txBox="1">
            <a:spLocks noChangeArrowheads="1"/>
          </p:cNvSpPr>
          <p:nvPr/>
        </p:nvSpPr>
        <p:spPr bwMode="auto">
          <a:xfrm>
            <a:off x="356386" y="2475729"/>
            <a:ext cx="629786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其中，</a:t>
            </a:r>
            <a:r>
              <a:rPr lang="en-US" altLang="zh-CN" sz="2400" i="1" dirty="0">
                <a:latin typeface="微软雅黑" panose="020B0503020204020204" pitchFamily="34" charset="-122"/>
                <a:ea typeface="微软雅黑" panose="020B0503020204020204" pitchFamily="34" charset="-122"/>
              </a:rPr>
              <a:t>λ</a:t>
            </a:r>
            <a:r>
              <a:rPr lang="zh-CN" altLang="en-US" sz="2400" dirty="0">
                <a:latin typeface="微软雅黑" panose="020B0503020204020204" pitchFamily="34" charset="-122"/>
                <a:ea typeface="微软雅黑" panose="020B0503020204020204" pitchFamily="34" charset="-122"/>
              </a:rPr>
              <a:t>是无线电的波长，</a:t>
            </a:r>
            <a:r>
              <a:rPr lang="en-US" altLang="zh-CN" sz="2400" i="1" dirty="0">
                <a:latin typeface="微软雅黑" panose="020B0503020204020204" pitchFamily="34" charset="-122"/>
                <a:ea typeface="微软雅黑" panose="020B0503020204020204" pitchFamily="34" charset="-122"/>
              </a:rPr>
              <a:t>f</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是无线电的频率</a:t>
            </a:r>
          </a:p>
          <a:p>
            <a:pPr>
              <a:spcBef>
                <a:spcPct val="50000"/>
              </a:spcBef>
            </a:pPr>
            <a:r>
              <a:rPr lang="en-US" altLang="zh-CN" sz="2400" i="1" dirty="0">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是光速，</a:t>
            </a:r>
            <a:r>
              <a:rPr lang="en-US" altLang="zh-CN" sz="2400" dirty="0">
                <a:latin typeface="微软雅黑" panose="020B0503020204020204" pitchFamily="34" charset="-122"/>
                <a:ea typeface="微软雅黑" panose="020B0503020204020204" pitchFamily="34" charset="-122"/>
              </a:rPr>
              <a:t>c = 3×10</a:t>
            </a:r>
            <a:r>
              <a:rPr lang="en-US" altLang="zh-CN" sz="2400" baseline="30000" dirty="0">
                <a:latin typeface="微软雅黑" panose="020B0503020204020204" pitchFamily="34" charset="-122"/>
                <a:ea typeface="微软雅黑" panose="020B0503020204020204" pitchFamily="34" charset="-122"/>
              </a:rPr>
              <a:t>8 </a:t>
            </a:r>
            <a:r>
              <a:rPr lang="en-US" altLang="zh-CN" sz="2400" dirty="0">
                <a:latin typeface="微软雅黑" panose="020B0503020204020204" pitchFamily="34" charset="-122"/>
                <a:ea typeface="微软雅黑" panose="020B0503020204020204" pitchFamily="34" charset="-122"/>
              </a:rPr>
              <a:t>m/s</a:t>
            </a:r>
          </a:p>
        </p:txBody>
      </p:sp>
      <p:sp>
        <p:nvSpPr>
          <p:cNvPr id="819206" name="Text Box 6">
            <a:extLst>
              <a:ext uri="{FF2B5EF4-FFF2-40B4-BE49-F238E27FC236}">
                <a16:creationId xmlns:a16="http://schemas.microsoft.com/office/drawing/2014/main" id="{33334D05-2BB0-4A19-93F6-2A74E0429D58}"/>
              </a:ext>
            </a:extLst>
          </p:cNvPr>
          <p:cNvSpPr txBox="1">
            <a:spLocks noChangeArrowheads="1"/>
          </p:cNvSpPr>
          <p:nvPr/>
        </p:nvSpPr>
        <p:spPr bwMode="auto">
          <a:xfrm>
            <a:off x="7096836" y="1416978"/>
            <a:ext cx="4880584" cy="1200329"/>
          </a:xfrm>
          <a:prstGeom prst="rect">
            <a:avLst/>
          </a:prstGeom>
          <a:solidFill>
            <a:schemeClr val="accent6">
              <a:lumMod val="20000"/>
              <a:lumOff val="80000"/>
            </a:schemeClr>
          </a:solidFill>
          <a:ln>
            <a:noFill/>
          </a:ln>
          <a:effectLst/>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典型的例子：</a:t>
            </a:r>
            <a:r>
              <a:rPr lang="en-US" altLang="zh-CN" sz="2400" dirty="0">
                <a:latin typeface="微软雅黑" panose="020B0503020204020204" pitchFamily="34" charset="-122"/>
                <a:ea typeface="微软雅黑" panose="020B0503020204020204" pitchFamily="34" charset="-122"/>
              </a:rPr>
              <a:t>GSM</a:t>
            </a:r>
            <a:r>
              <a:rPr lang="zh-CN" altLang="en-US" sz="2400" dirty="0">
                <a:latin typeface="微软雅黑" panose="020B0503020204020204" pitchFamily="34" charset="-122"/>
                <a:ea typeface="微软雅黑" panose="020B0503020204020204" pitchFamily="34" charset="-122"/>
              </a:rPr>
              <a:t>系统使用900 </a:t>
            </a:r>
            <a:r>
              <a:rPr lang="en-US" altLang="zh-CN" sz="2400" dirty="0">
                <a:latin typeface="微软雅黑" panose="020B0503020204020204" pitchFamily="34" charset="-122"/>
                <a:ea typeface="微软雅黑" panose="020B0503020204020204" pitchFamily="34" charset="-122"/>
              </a:rPr>
              <a:t>MHz</a:t>
            </a:r>
            <a:r>
              <a:rPr lang="zh-CN" altLang="en-US" sz="2400" dirty="0">
                <a:latin typeface="微软雅黑" panose="020B0503020204020204" pitchFamily="34" charset="-122"/>
                <a:ea typeface="微软雅黑" panose="020B0503020204020204" pitchFamily="34" charset="-122"/>
              </a:rPr>
              <a:t>频段，其波长是3×10</a:t>
            </a:r>
            <a:r>
              <a:rPr lang="zh-CN" altLang="en-US" sz="2400" baseline="30000" dirty="0">
                <a:latin typeface="微软雅黑" panose="020B0503020204020204" pitchFamily="34" charset="-122"/>
                <a:ea typeface="微软雅黑" panose="020B0503020204020204" pitchFamily="34" charset="-122"/>
              </a:rPr>
              <a:t>8  </a:t>
            </a:r>
            <a:r>
              <a:rPr lang="zh-CN" altLang="en-US" sz="2400" dirty="0">
                <a:latin typeface="微软雅黑" panose="020B0503020204020204" pitchFamily="34" charset="-122"/>
                <a:ea typeface="微软雅黑" panose="020B0503020204020204" pitchFamily="34" charset="-122"/>
              </a:rPr>
              <a:t>/ 900×10</a:t>
            </a:r>
            <a:r>
              <a:rPr lang="zh-CN" altLang="en-US" sz="2400" baseline="300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 = 0.33</a:t>
            </a:r>
            <a:r>
              <a:rPr lang="en-US" altLang="zh-CN" sz="2400" dirty="0">
                <a:latin typeface="微软雅黑" panose="020B0503020204020204" pitchFamily="34" charset="-122"/>
                <a:ea typeface="微软雅黑" panose="020B0503020204020204" pitchFamily="34" charset="-122"/>
              </a:rPr>
              <a:t>m。</a:t>
            </a:r>
          </a:p>
        </p:txBody>
      </p:sp>
      <p:graphicFrame>
        <p:nvGraphicFramePr>
          <p:cNvPr id="14" name="Object 5">
            <a:extLst>
              <a:ext uri="{FF2B5EF4-FFF2-40B4-BE49-F238E27FC236}">
                <a16:creationId xmlns:a16="http://schemas.microsoft.com/office/drawing/2014/main" id="{310A011B-FC8A-4FDA-924C-A3A1CEE8D102}"/>
              </a:ext>
            </a:extLst>
          </p:cNvPr>
          <p:cNvGraphicFramePr>
            <a:graphicFrameLocks noGrp="1" noChangeAspect="1"/>
          </p:cNvGraphicFramePr>
          <p:nvPr>
            <p:ph idx="1"/>
            <p:extLst>
              <p:ext uri="{D42A27DB-BD31-4B8C-83A1-F6EECF244321}">
                <p14:modId xmlns:p14="http://schemas.microsoft.com/office/powerpoint/2010/main" val="3314469110"/>
              </p:ext>
            </p:extLst>
          </p:nvPr>
        </p:nvGraphicFramePr>
        <p:xfrm>
          <a:off x="356386" y="3809726"/>
          <a:ext cx="6888632" cy="3262591"/>
        </p:xfrm>
        <a:graphic>
          <a:graphicData uri="http://schemas.openxmlformats.org/presentationml/2006/ole">
            <mc:AlternateContent xmlns:mc="http://schemas.openxmlformats.org/markup-compatibility/2006">
              <mc:Choice xmlns:v="urn:schemas-microsoft-com:vml" Requires="v">
                <p:oleObj spid="_x0000_s14340" name="Document" r:id="rId5" imgW="6586634" imgH="3118693" progId="Word.Document.8">
                  <p:embed/>
                </p:oleObj>
              </mc:Choice>
              <mc:Fallback>
                <p:oleObj name="Document" r:id="rId5" imgW="6586634" imgH="3118693" progId="Word.Document.8">
                  <p:embed/>
                  <p:pic>
                    <p:nvPicPr>
                      <p:cNvPr id="14" name="Object 5">
                        <a:extLst>
                          <a:ext uri="{FF2B5EF4-FFF2-40B4-BE49-F238E27FC236}">
                            <a16:creationId xmlns:a16="http://schemas.microsoft.com/office/drawing/2014/main" id="{310A011B-FC8A-4FDA-924C-A3A1CEE8D102}"/>
                          </a:ext>
                        </a:extLst>
                      </p:cNvPr>
                      <p:cNvPicPr>
                        <a:picLocks noChangeAspect="1" noChangeArrowheads="1"/>
                      </p:cNvPicPr>
                      <p:nvPr/>
                    </p:nvPicPr>
                    <p:blipFill>
                      <a:blip r:embed="rId6"/>
                      <a:srcRect/>
                      <a:stretch>
                        <a:fillRect/>
                      </a:stretch>
                    </p:blipFill>
                    <p:spPr bwMode="auto">
                      <a:xfrm>
                        <a:off x="356386" y="3809726"/>
                        <a:ext cx="6888632" cy="3262591"/>
                      </a:xfrm>
                      <a:prstGeom prst="rect">
                        <a:avLst/>
                      </a:prstGeom>
                      <a:noFill/>
                      <a:ln>
                        <a:noFill/>
                      </a:ln>
                      <a:effectLst/>
                    </p:spPr>
                  </p:pic>
                </p:oleObj>
              </mc:Fallback>
            </mc:AlternateContent>
          </a:graphicData>
        </a:graphic>
      </p:graphicFrame>
      <p:sp>
        <p:nvSpPr>
          <p:cNvPr id="10" name="文本框 9">
            <a:extLst>
              <a:ext uri="{FF2B5EF4-FFF2-40B4-BE49-F238E27FC236}">
                <a16:creationId xmlns:a16="http://schemas.microsoft.com/office/drawing/2014/main" id="{9688D33F-08BC-4EF0-8261-06E454667D1E}"/>
              </a:ext>
            </a:extLst>
          </p:cNvPr>
          <p:cNvSpPr txBox="1"/>
          <p:nvPr/>
        </p:nvSpPr>
        <p:spPr>
          <a:xfrm>
            <a:off x="7096836" y="3842114"/>
            <a:ext cx="4880584" cy="2385268"/>
          </a:xfrm>
          <a:prstGeom prst="rect">
            <a:avLst/>
          </a:prstGeom>
          <a:solidFill>
            <a:schemeClr val="accent4">
              <a:lumMod val="40000"/>
              <a:lumOff val="60000"/>
            </a:schemeClr>
          </a:solidFill>
        </p:spPr>
        <p:txBody>
          <a:bodyPr wrap="square">
            <a:spAutoFit/>
          </a:bodyPr>
          <a:lstStyle/>
          <a:p>
            <a:pPr algn="ctr">
              <a:spcAft>
                <a:spcPts val="600"/>
              </a:spcAft>
            </a:pPr>
            <a:r>
              <a:rPr lang="zh-CN" altLang="en-US" sz="2400" b="1" dirty="0">
                <a:solidFill>
                  <a:srgbClr val="5B307E"/>
                </a:solidFill>
                <a:latin typeface="微软雅黑" panose="020B0503020204020204" pitchFamily="34" charset="-122"/>
                <a:ea typeface="微软雅黑" panose="020B0503020204020204" pitchFamily="34" charset="-122"/>
              </a:rPr>
              <a:t>激光通信 </a:t>
            </a:r>
            <a:r>
              <a:rPr lang="en-US" altLang="zh-CN" sz="2400" b="1" dirty="0">
                <a:solidFill>
                  <a:srgbClr val="5B307E"/>
                </a:solidFill>
                <a:latin typeface="微软雅黑" panose="020B0503020204020204" pitchFamily="34" charset="-122"/>
                <a:ea typeface="微软雅黑" panose="020B0503020204020204" pitchFamily="34" charset="-122"/>
              </a:rPr>
              <a:t>vs </a:t>
            </a:r>
            <a:r>
              <a:rPr lang="zh-CN" altLang="en-US" sz="2400" b="1" dirty="0">
                <a:solidFill>
                  <a:srgbClr val="5B307E"/>
                </a:solidFill>
                <a:latin typeface="微软雅黑" panose="020B0503020204020204" pitchFamily="34" charset="-122"/>
                <a:ea typeface="微软雅黑" panose="020B0503020204020204" pitchFamily="34" charset="-122"/>
              </a:rPr>
              <a:t>光纤</a:t>
            </a:r>
            <a:endParaRPr lang="en-US" altLang="zh-CN" sz="2400" b="1" dirty="0">
              <a:solidFill>
                <a:srgbClr val="5B307E"/>
              </a:solidFill>
              <a:latin typeface="微软雅黑" panose="020B0503020204020204" pitchFamily="34" charset="-122"/>
              <a:ea typeface="微软雅黑" panose="020B0503020204020204" pitchFamily="34" charset="-122"/>
            </a:endParaRPr>
          </a:p>
          <a:p>
            <a:r>
              <a:rPr lang="zh-CN" altLang="en-US" sz="2400" dirty="0"/>
              <a:t>由于光纤内部是玻璃，因此光的传播速度被限制在每秒</a:t>
            </a:r>
            <a:r>
              <a:rPr lang="en-US" altLang="zh-CN" sz="2400" dirty="0"/>
              <a:t>20</a:t>
            </a:r>
            <a:r>
              <a:rPr lang="zh-CN" altLang="en-US" sz="2400" dirty="0"/>
              <a:t>万千米左右，只有激光在空气中传播速度的</a:t>
            </a:r>
            <a:r>
              <a:rPr lang="en-US" altLang="zh-CN" sz="2400" dirty="0"/>
              <a:t>2/3</a:t>
            </a:r>
            <a:r>
              <a:rPr lang="zh-CN" altLang="en-US" sz="2400" dirty="0"/>
              <a:t>。</a:t>
            </a:r>
            <a:endParaRPr lang="en-US" altLang="zh-CN" sz="2400" dirty="0"/>
          </a:p>
          <a:p>
            <a:r>
              <a:rPr lang="zh-CN" altLang="en-US" sz="2400" dirty="0"/>
              <a:t>因此低轨激光卫星有望超越光纤的传输速率。</a:t>
            </a:r>
          </a:p>
        </p:txBody>
      </p:sp>
      <p:sp>
        <p:nvSpPr>
          <p:cNvPr id="11" name="文本框 10">
            <a:extLst>
              <a:ext uri="{FF2B5EF4-FFF2-40B4-BE49-F238E27FC236}">
                <a16:creationId xmlns:a16="http://schemas.microsoft.com/office/drawing/2014/main" id="{297E96CF-2761-40B3-8344-D0AC231C5606}"/>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53290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8179" name="Rectangle 3">
            <a:extLst>
              <a:ext uri="{FF2B5EF4-FFF2-40B4-BE49-F238E27FC236}">
                <a16:creationId xmlns:a16="http://schemas.microsoft.com/office/drawing/2014/main" id="{7F854890-EDB1-4366-B2BD-A4C769BF92ED}"/>
              </a:ext>
            </a:extLst>
          </p:cNvPr>
          <p:cNvSpPr>
            <a:spLocks noGrp="1" noChangeArrowheads="1"/>
          </p:cNvSpPr>
          <p:nvPr>
            <p:ph type="body" idx="1"/>
          </p:nvPr>
        </p:nvSpPr>
        <p:spPr>
          <a:xfrm>
            <a:off x="549965" y="1560464"/>
            <a:ext cx="10373139" cy="4932410"/>
          </a:xfrm>
        </p:spPr>
        <p:txBody>
          <a:bodyPr>
            <a:normAutofit/>
          </a:bodyPr>
          <a:lstStyle/>
          <a:p>
            <a:r>
              <a:rPr lang="zh-CN" altLang="en-US" sz="2600" b="1" dirty="0">
                <a:solidFill>
                  <a:srgbClr val="7030A0"/>
                </a:solidFill>
                <a:latin typeface="微软雅黑" panose="020B0503020204020204" pitchFamily="34" charset="-122"/>
                <a:ea typeface="微软雅黑" panose="020B0503020204020204" pitchFamily="34" charset="-122"/>
              </a:rPr>
              <a:t>信道：</a:t>
            </a:r>
            <a:r>
              <a:rPr lang="zh-CN" altLang="en-US" sz="2600" dirty="0">
                <a:solidFill>
                  <a:srgbClr val="000000"/>
                </a:solidFill>
                <a:latin typeface="微软雅黑" panose="020B0503020204020204" pitchFamily="34" charset="-122"/>
                <a:ea typeface="微软雅黑" panose="020B0503020204020204" pitchFamily="34" charset="-122"/>
              </a:rPr>
              <a:t>通信信道是界于发射机和接收机之间信号传播的物理媒质。</a:t>
            </a:r>
            <a:endParaRPr lang="en-US" altLang="zh-CN" sz="2600" dirty="0">
              <a:solidFill>
                <a:srgbClr val="000000"/>
              </a:solidFill>
              <a:latin typeface="微软雅黑" panose="020B0503020204020204" pitchFamily="34" charset="-122"/>
              <a:ea typeface="微软雅黑" panose="020B0503020204020204" pitchFamily="34" charset="-122"/>
            </a:endParaRPr>
          </a:p>
          <a:p>
            <a:r>
              <a:rPr lang="zh-CN" altLang="en-US" sz="2600" b="1" dirty="0">
                <a:solidFill>
                  <a:srgbClr val="7030A0"/>
                </a:solidFill>
                <a:latin typeface="微软雅黑" panose="020B0503020204020204" pitchFamily="34" charset="-122"/>
                <a:ea typeface="微软雅黑" panose="020B0503020204020204" pitchFamily="34" charset="-122"/>
              </a:rPr>
              <a:t>无线信道：</a:t>
            </a:r>
            <a:r>
              <a:rPr lang="zh-CN" altLang="en-US" sz="2600" dirty="0">
                <a:solidFill>
                  <a:srgbClr val="000000"/>
                </a:solidFill>
                <a:latin typeface="微软雅黑" panose="020B0503020204020204" pitchFamily="34" charset="-122"/>
                <a:ea typeface="微软雅黑" panose="020B0503020204020204" pitchFamily="34" charset="-122"/>
              </a:rPr>
              <a:t>以无线信号作为传输媒体的数据信号传送通道。</a:t>
            </a:r>
            <a:endParaRPr lang="en-US" altLang="zh-CN" sz="2600" dirty="0">
              <a:solidFill>
                <a:srgbClr val="000000"/>
              </a:solidFill>
              <a:latin typeface="微软雅黑" panose="020B0503020204020204" pitchFamily="34" charset="-122"/>
              <a:ea typeface="微软雅黑" panose="020B0503020204020204" pitchFamily="34" charset="-122"/>
            </a:endParaRPr>
          </a:p>
          <a:p>
            <a:endParaRPr lang="zh-CN" altLang="en-US" dirty="0">
              <a:solidFill>
                <a:srgbClr val="000000"/>
              </a:solidFill>
              <a:highlight>
                <a:srgbClr val="FFFF00"/>
              </a:highlight>
              <a:latin typeface="微软雅黑" panose="020B0503020204020204" pitchFamily="34" charset="-122"/>
              <a:ea typeface="微软雅黑" panose="020B0503020204020204" pitchFamily="34" charset="-122"/>
            </a:endParaRPr>
          </a:p>
          <a:p>
            <a:pPr marL="0" indent="0">
              <a:buNone/>
            </a:pPr>
            <a:endParaRPr lang="en-US" altLang="zh-CN" sz="2000" dirty="0">
              <a:solidFill>
                <a:srgbClr val="000000"/>
              </a:solidFill>
              <a:latin typeface="微软雅黑" panose="020B0503020204020204" pitchFamily="34" charset="-122"/>
              <a:ea typeface="微软雅黑" panose="020B0503020204020204" pitchFamily="34" charset="-122"/>
            </a:endParaRPr>
          </a:p>
          <a:p>
            <a:pPr marL="0" indent="0">
              <a:buNone/>
            </a:pPr>
            <a:endParaRPr lang="zh-CN" altLang="en-US" sz="2000" dirty="0">
              <a:latin typeface="微软雅黑" panose="020B0503020204020204" pitchFamily="34" charset="-122"/>
              <a:ea typeface="微软雅黑" panose="020B0503020204020204" pitchFamily="34" charset="-122"/>
            </a:endParaRPr>
          </a:p>
        </p:txBody>
      </p:sp>
      <p:sp>
        <p:nvSpPr>
          <p:cNvPr id="818182" name="Rectangle 6">
            <a:extLst>
              <a:ext uri="{FF2B5EF4-FFF2-40B4-BE49-F238E27FC236}">
                <a16:creationId xmlns:a16="http://schemas.microsoft.com/office/drawing/2014/main" id="{B22CE88F-E508-45E8-B769-939113088DA2}"/>
              </a:ext>
            </a:extLst>
          </p:cNvPr>
          <p:cNvSpPr>
            <a:spLocks noGrp="1" noChangeArrowheads="1"/>
          </p:cNvSpPr>
          <p:nvPr>
            <p:ph type="title"/>
          </p:nvPr>
        </p:nvSpPr>
        <p:spPr>
          <a:noFill/>
          <a:ln/>
        </p:spPr>
        <p:txBody>
          <a:bodyPr/>
          <a:lstStyle/>
          <a:p>
            <a:r>
              <a:rPr lang="zh-CN" altLang="en-US" dirty="0"/>
              <a:t>无线信道</a:t>
            </a:r>
          </a:p>
        </p:txBody>
      </p:sp>
      <p:sp>
        <p:nvSpPr>
          <p:cNvPr id="5" name="文本框 4">
            <a:extLst>
              <a:ext uri="{FF2B5EF4-FFF2-40B4-BE49-F238E27FC236}">
                <a16:creationId xmlns:a16="http://schemas.microsoft.com/office/drawing/2014/main" id="{2E80B75B-55EB-435C-8391-C080A3ACFAAB}"/>
              </a:ext>
            </a:extLst>
          </p:cNvPr>
          <p:cNvSpPr txBox="1"/>
          <p:nvPr/>
        </p:nvSpPr>
        <p:spPr>
          <a:xfrm>
            <a:off x="859421" y="2567226"/>
            <a:ext cx="6094070" cy="861774"/>
          </a:xfrm>
          <a:prstGeom prst="rect">
            <a:avLst/>
          </a:prstGeom>
          <a:noFill/>
        </p:spPr>
        <p:txBody>
          <a:bodyPr wrap="square">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衰落现象：接收信号的场强随时间不断地变化。</a:t>
            </a:r>
          </a:p>
          <a:p>
            <a:pPr>
              <a:spcBef>
                <a:spcPct val="50000"/>
              </a:spcBef>
            </a:pPr>
            <a:r>
              <a:rPr lang="zh-CN" altLang="en-US" sz="2000" dirty="0">
                <a:latin typeface="微软雅黑" panose="020B0503020204020204" pitchFamily="34" charset="-122"/>
                <a:ea typeface="微软雅黑" panose="020B0503020204020204" pitchFamily="34" charset="-122"/>
              </a:rPr>
              <a:t>在短时间内信号电平的变化范围高达30 ~ 40 </a:t>
            </a:r>
            <a:r>
              <a:rPr lang="en-US" altLang="zh-CN" sz="2000" dirty="0">
                <a:latin typeface="微软雅黑" panose="020B0503020204020204" pitchFamily="34" charset="-122"/>
                <a:ea typeface="微软雅黑" panose="020B0503020204020204" pitchFamily="34" charset="-122"/>
              </a:rPr>
              <a:t>dB</a:t>
            </a:r>
            <a:endParaRPr lang="zh-CN" altLang="en-US" sz="2000" dirty="0"/>
          </a:p>
        </p:txBody>
      </p:sp>
      <p:pic>
        <p:nvPicPr>
          <p:cNvPr id="6" name="Picture 3">
            <a:extLst>
              <a:ext uri="{FF2B5EF4-FFF2-40B4-BE49-F238E27FC236}">
                <a16:creationId xmlns:a16="http://schemas.microsoft.com/office/drawing/2014/main" id="{82E01918-51D3-4218-AA23-A861EFE941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 b="8521"/>
          <a:stretch/>
        </p:blipFill>
        <p:spPr bwMode="auto">
          <a:xfrm>
            <a:off x="857492" y="3526669"/>
            <a:ext cx="4045605" cy="2868536"/>
          </a:xfrm>
          <a:prstGeom prst="rect">
            <a:avLst/>
          </a:prstGeom>
          <a:noFill/>
          <a:ln w="57150" cmpd="thinThick">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C6FD1CF-2392-4CCE-930C-DBEA605E315B}"/>
              </a:ext>
            </a:extLst>
          </p:cNvPr>
          <p:cNvSpPr txBox="1"/>
          <p:nvPr/>
        </p:nvSpPr>
        <p:spPr>
          <a:xfrm>
            <a:off x="4934000" y="4509165"/>
            <a:ext cx="7092096" cy="2000548"/>
          </a:xfrm>
          <a:prstGeom prst="rect">
            <a:avLst/>
          </a:prstGeom>
          <a:noFill/>
        </p:spPr>
        <p:txBody>
          <a:bodyPr wrap="square">
            <a:spAutoFit/>
          </a:bodyPr>
          <a:lstStyle/>
          <a:p>
            <a:r>
              <a:rPr lang="zh-CN" altLang="en-US" sz="2400" b="1" dirty="0">
                <a:solidFill>
                  <a:srgbClr val="7030A0"/>
                </a:solidFill>
                <a:latin typeface="微软雅黑" panose="020B0503020204020204" pitchFamily="34" charset="-122"/>
                <a:ea typeface="微软雅黑" panose="020B0503020204020204" pitchFamily="34" charset="-122"/>
              </a:rPr>
              <a:t>衰落产生的原因：</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自由空间损耗</a:t>
            </a:r>
            <a:r>
              <a:rPr lang="zh-CN" altLang="en-US" sz="2000" dirty="0">
                <a:latin typeface="微软雅黑" panose="020B0503020204020204" pitchFamily="34" charset="-122"/>
                <a:ea typeface="微软雅黑" panose="020B0503020204020204" pitchFamily="34" charset="-122"/>
              </a:rPr>
              <a:t>：距离越远，信号越弱</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多径效应</a:t>
            </a:r>
            <a:r>
              <a:rPr lang="zh-CN" altLang="en-US" sz="2000" dirty="0">
                <a:latin typeface="微软雅黑" panose="020B0503020204020204" pitchFamily="34" charset="-122"/>
                <a:ea typeface="微软雅黑" panose="020B0503020204020204" pitchFamily="34" charset="-122"/>
              </a:rPr>
              <a:t>：接收机在接收点附近的建筑物产生多次反射，多次反射信号相互叠加，产生衰落</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阴影效应</a:t>
            </a:r>
            <a:r>
              <a:rPr lang="zh-CN" altLang="en-US" sz="2000" dirty="0">
                <a:latin typeface="微软雅黑" panose="020B0503020204020204" pitchFamily="34" charset="-122"/>
                <a:ea typeface="微软雅黑" panose="020B0503020204020204" pitchFamily="34" charset="-122"/>
              </a:rPr>
              <a:t>：由障碍物阻挡造成的阴影效应，接受信号强度下降，但该场强中值随地理改变缓慢变化，又称慢衰落</a:t>
            </a:r>
          </a:p>
        </p:txBody>
      </p:sp>
      <p:pic>
        <p:nvPicPr>
          <p:cNvPr id="4" name="图片 3">
            <a:extLst>
              <a:ext uri="{FF2B5EF4-FFF2-40B4-BE49-F238E27FC236}">
                <a16:creationId xmlns:a16="http://schemas.microsoft.com/office/drawing/2014/main" id="{9C11E77F-E9FE-404E-BC50-85BDC1F83A64}"/>
              </a:ext>
            </a:extLst>
          </p:cNvPr>
          <p:cNvPicPr>
            <a:picLocks noChangeAspect="1"/>
          </p:cNvPicPr>
          <p:nvPr/>
        </p:nvPicPr>
        <p:blipFill>
          <a:blip r:embed="rId3"/>
          <a:stretch>
            <a:fillRect/>
          </a:stretch>
        </p:blipFill>
        <p:spPr>
          <a:xfrm>
            <a:off x="6549675" y="2533266"/>
            <a:ext cx="2388622" cy="1791467"/>
          </a:xfrm>
          <a:prstGeom prst="rect">
            <a:avLst/>
          </a:prstGeom>
        </p:spPr>
      </p:pic>
      <p:pic>
        <p:nvPicPr>
          <p:cNvPr id="3" name="图片 2">
            <a:extLst>
              <a:ext uri="{FF2B5EF4-FFF2-40B4-BE49-F238E27FC236}">
                <a16:creationId xmlns:a16="http://schemas.microsoft.com/office/drawing/2014/main" id="{4038ABCE-EC37-4696-A317-4C1C58CC6F01}"/>
              </a:ext>
            </a:extLst>
          </p:cNvPr>
          <p:cNvPicPr>
            <a:picLocks noChangeAspect="1"/>
          </p:cNvPicPr>
          <p:nvPr/>
        </p:nvPicPr>
        <p:blipFill>
          <a:blip r:embed="rId4"/>
          <a:stretch>
            <a:fillRect/>
          </a:stretch>
        </p:blipFill>
        <p:spPr>
          <a:xfrm>
            <a:off x="9256229" y="2470527"/>
            <a:ext cx="2412000" cy="1936492"/>
          </a:xfrm>
          <a:prstGeom prst="rect">
            <a:avLst/>
          </a:prstGeom>
        </p:spPr>
      </p:pic>
      <p:sp>
        <p:nvSpPr>
          <p:cNvPr id="10" name="文本框 9">
            <a:extLst>
              <a:ext uri="{FF2B5EF4-FFF2-40B4-BE49-F238E27FC236}">
                <a16:creationId xmlns:a16="http://schemas.microsoft.com/office/drawing/2014/main" id="{31552F87-F533-4CF7-9569-A383FC2CE945}"/>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10151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9C8CC-7E4D-4988-9299-EF1A163C7564}"/>
              </a:ext>
            </a:extLst>
          </p:cNvPr>
          <p:cNvSpPr>
            <a:spLocks noGrp="1"/>
          </p:cNvSpPr>
          <p:nvPr>
            <p:ph type="title"/>
          </p:nvPr>
        </p:nvSpPr>
        <p:spPr>
          <a:xfrm>
            <a:off x="1307508" y="415211"/>
            <a:ext cx="8220812" cy="879086"/>
          </a:xfrm>
        </p:spPr>
        <p:txBody>
          <a:bodyPr/>
          <a:lstStyle/>
          <a:p>
            <a:r>
              <a:rPr lang="zh-CN" altLang="en-US" dirty="0"/>
              <a:t>卫星通信的基本概念</a:t>
            </a:r>
          </a:p>
        </p:txBody>
      </p:sp>
      <p:sp>
        <p:nvSpPr>
          <p:cNvPr id="4" name="灯片编号占位符 3">
            <a:extLst>
              <a:ext uri="{FF2B5EF4-FFF2-40B4-BE49-F238E27FC236}">
                <a16:creationId xmlns:a16="http://schemas.microsoft.com/office/drawing/2014/main" id="{FA1F0768-2CCB-473D-BE3B-F6D0BCFAB1B7}"/>
              </a:ext>
            </a:extLst>
          </p:cNvPr>
          <p:cNvSpPr>
            <a:spLocks noGrp="1"/>
          </p:cNvSpPr>
          <p:nvPr>
            <p:ph type="sldNum" sz="quarter" idx="12"/>
          </p:nvPr>
        </p:nvSpPr>
        <p:spPr/>
        <p:txBody>
          <a:bodyPr/>
          <a:lstStyle/>
          <a:p>
            <a:fld id="{8D4D1E41-7A09-AB4A-A4E1-09765ADA2698}" type="slidenum">
              <a:rPr kumimoji="1" lang="zh-CN" altLang="en-US" smtClean="0"/>
              <a:t>95</a:t>
            </a:fld>
            <a:endParaRPr kumimoji="1" lang="zh-CN" altLang="en-US" dirty="0"/>
          </a:p>
        </p:txBody>
      </p:sp>
      <p:sp>
        <p:nvSpPr>
          <p:cNvPr id="7" name="文本框 6">
            <a:extLst>
              <a:ext uri="{FF2B5EF4-FFF2-40B4-BE49-F238E27FC236}">
                <a16:creationId xmlns:a16="http://schemas.microsoft.com/office/drawing/2014/main" id="{61520702-6848-4E43-9D87-344212D4DFB0}"/>
              </a:ext>
            </a:extLst>
          </p:cNvPr>
          <p:cNvSpPr txBox="1"/>
          <p:nvPr/>
        </p:nvSpPr>
        <p:spPr>
          <a:xfrm>
            <a:off x="593450" y="1353614"/>
            <a:ext cx="11369204" cy="122193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600" b="1" dirty="0">
                <a:solidFill>
                  <a:srgbClr val="7030A0"/>
                </a:solidFill>
                <a:latin typeface="微软雅黑" panose="020B0503020204020204" pitchFamily="34" charset="-122"/>
                <a:ea typeface="微软雅黑" panose="020B0503020204020204" pitchFamily="34" charset="-122"/>
              </a:rPr>
              <a:t>卫星通信</a:t>
            </a:r>
            <a:r>
              <a:rPr lang="zh-CN" altLang="en-US" sz="2600" dirty="0">
                <a:latin typeface="微软雅黑" panose="020B0503020204020204" pitchFamily="34" charset="-122"/>
                <a:ea typeface="微软雅黑" panose="020B0503020204020204" pitchFamily="34" charset="-122"/>
              </a:rPr>
              <a:t>是指利用人造地球卫星作为中继站，转发或反射无线电波，在两个或多个地球站之间进行的通信。</a:t>
            </a:r>
          </a:p>
        </p:txBody>
      </p:sp>
      <p:sp>
        <p:nvSpPr>
          <p:cNvPr id="8" name="Rectangle 3">
            <a:extLst>
              <a:ext uri="{FF2B5EF4-FFF2-40B4-BE49-F238E27FC236}">
                <a16:creationId xmlns:a16="http://schemas.microsoft.com/office/drawing/2014/main" id="{3B5EF66B-BD67-44AD-8F6E-A8E2EE8EE715}"/>
              </a:ext>
            </a:extLst>
          </p:cNvPr>
          <p:cNvSpPr txBox="1">
            <a:spLocks noChangeArrowheads="1"/>
          </p:cNvSpPr>
          <p:nvPr/>
        </p:nvSpPr>
        <p:spPr>
          <a:xfrm>
            <a:off x="593450" y="2801776"/>
            <a:ext cx="7690741" cy="283825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800"/>
              </a:lnSpc>
            </a:pPr>
            <a:r>
              <a:rPr lang="zh-CN" altLang="en-US" sz="2600" dirty="0">
                <a:latin typeface="微软雅黑" panose="020B0503020204020204" pitchFamily="34" charset="-122"/>
                <a:ea typeface="微软雅黑" panose="020B0503020204020204" pitchFamily="34" charset="-122"/>
              </a:rPr>
              <a:t>卫星通信又是宇宙无线电通信形式之一，而宇宙通信是指以宇宙飞行体为对象的无线电通信，它有</a:t>
            </a:r>
            <a:r>
              <a:rPr lang="zh-CN" altLang="en-US" sz="2600" b="1" dirty="0">
                <a:solidFill>
                  <a:srgbClr val="7030A0"/>
                </a:solidFill>
                <a:latin typeface="微软雅黑" panose="020B0503020204020204" pitchFamily="34" charset="-122"/>
                <a:ea typeface="微软雅黑" panose="020B0503020204020204" pitchFamily="34" charset="-122"/>
              </a:rPr>
              <a:t>三种形式</a:t>
            </a:r>
            <a:r>
              <a:rPr lang="zh-CN" altLang="en-US" sz="2600" dirty="0">
                <a:latin typeface="微软雅黑" panose="020B0503020204020204" pitchFamily="34" charset="-122"/>
                <a:ea typeface="微软雅黑" panose="020B0503020204020204" pitchFamily="34" charset="-122"/>
              </a:rPr>
              <a:t>：</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（1）宇宙站与地球站之间通信；</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（2）宇宙站之间通信；</a:t>
            </a:r>
            <a:endParaRPr lang="en-US" altLang="zh-CN" sz="2600" dirty="0">
              <a:latin typeface="微软雅黑" panose="020B0503020204020204" pitchFamily="34" charset="-122"/>
              <a:ea typeface="微软雅黑" panose="020B0503020204020204" pitchFamily="34" charset="-122"/>
            </a:endParaRP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（3）通过宇宙站转发</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反射进行地球站间通信</a:t>
            </a:r>
          </a:p>
        </p:txBody>
      </p:sp>
      <p:pic>
        <p:nvPicPr>
          <p:cNvPr id="10" name="图片 9">
            <a:extLst>
              <a:ext uri="{FF2B5EF4-FFF2-40B4-BE49-F238E27FC236}">
                <a16:creationId xmlns:a16="http://schemas.microsoft.com/office/drawing/2014/main" id="{62F6DF2E-2088-4DA1-9B9D-0FF7930EF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191" y="2824682"/>
            <a:ext cx="3678463" cy="2857500"/>
          </a:xfrm>
          <a:prstGeom prst="rect">
            <a:avLst/>
          </a:prstGeom>
        </p:spPr>
      </p:pic>
      <p:sp>
        <p:nvSpPr>
          <p:cNvPr id="11" name="文本框 10">
            <a:extLst>
              <a:ext uri="{FF2B5EF4-FFF2-40B4-BE49-F238E27FC236}">
                <a16:creationId xmlns:a16="http://schemas.microsoft.com/office/drawing/2014/main" id="{C9ABEC33-03D7-4979-8626-3024388D9469}"/>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8318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730901" y="4088803"/>
            <a:ext cx="5074988" cy="2267547"/>
          </a:xfrm>
          <a:prstGeom prst="rect">
            <a:avLst/>
          </a:prstGeom>
          <a:ln>
            <a:solidFill>
              <a:schemeClr val="bg2">
                <a:lumMod val="75000"/>
              </a:schemeClr>
            </a:solidFill>
          </a:ln>
        </p:spPr>
      </p:pic>
      <p:sp>
        <p:nvSpPr>
          <p:cNvPr id="3" name="内容占位符 2">
            <a:extLst>
              <a:ext uri="{FF2B5EF4-FFF2-40B4-BE49-F238E27FC236}">
                <a16:creationId xmlns:a16="http://schemas.microsoft.com/office/drawing/2014/main" id="{2B1BD46B-B341-4C12-92BF-16C59F713B6B}"/>
              </a:ext>
            </a:extLst>
          </p:cNvPr>
          <p:cNvSpPr>
            <a:spLocks noGrp="1"/>
          </p:cNvSpPr>
          <p:nvPr>
            <p:ph idx="1"/>
          </p:nvPr>
        </p:nvSpPr>
        <p:spPr/>
        <p:txBody>
          <a:bodyPr>
            <a:normAutofit/>
          </a:bodyPr>
          <a:lstStyle/>
          <a:p>
            <a:pPr marL="0" indent="0">
              <a:buNone/>
            </a:pPr>
            <a:r>
              <a:rPr lang="zh-CN" altLang="en-US" b="1" dirty="0">
                <a:solidFill>
                  <a:srgbClr val="5B307E"/>
                </a:solidFill>
              </a:rPr>
              <a:t>卫星微波</a:t>
            </a:r>
            <a:endParaRPr lang="en-US" altLang="zh-CN" b="1" dirty="0">
              <a:solidFill>
                <a:srgbClr val="5B307E"/>
              </a:solidFill>
            </a:endParaRPr>
          </a:p>
          <a:p>
            <a:pPr>
              <a:lnSpc>
                <a:spcPct val="120000"/>
              </a:lnSpc>
            </a:pPr>
            <a:r>
              <a:rPr lang="zh-CN" altLang="en-US" sz="2400" dirty="0"/>
              <a:t>卫星通信采用微波波段，俗称</a:t>
            </a:r>
            <a:r>
              <a:rPr lang="zh-CN" altLang="en-US" sz="2400" dirty="0">
                <a:solidFill>
                  <a:srgbClr val="C00000"/>
                </a:solidFill>
              </a:rPr>
              <a:t>卫星微波</a:t>
            </a:r>
            <a:endParaRPr lang="en-US" altLang="zh-CN" sz="2400" dirty="0">
              <a:solidFill>
                <a:srgbClr val="C00000"/>
              </a:solidFill>
            </a:endParaRPr>
          </a:p>
          <a:p>
            <a:pPr>
              <a:lnSpc>
                <a:spcPct val="120000"/>
              </a:lnSpc>
            </a:pPr>
            <a:r>
              <a:rPr lang="zh-CN" altLang="en-US" sz="2400" dirty="0"/>
              <a:t>卫星通信利用人造地球卫星作为中继站来转发电磁波，从而实现两个或多个地球站之间的通信</a:t>
            </a:r>
            <a:endParaRPr lang="en-US" altLang="zh-CN" sz="2400" dirty="0"/>
          </a:p>
          <a:p>
            <a:pPr>
              <a:lnSpc>
                <a:spcPct val="120000"/>
              </a:lnSpc>
            </a:pPr>
            <a:r>
              <a:rPr lang="zh-CN" altLang="en-US" sz="2600" dirty="0"/>
              <a:t>卫星通信的两种：</a:t>
            </a:r>
            <a:r>
              <a:rPr lang="zh-CN" altLang="en-US" sz="2600" dirty="0">
                <a:solidFill>
                  <a:srgbClr val="C00000"/>
                </a:solidFill>
              </a:rPr>
              <a:t>同步卫星通信</a:t>
            </a:r>
            <a:r>
              <a:rPr lang="zh-CN" altLang="en-US" sz="2600" dirty="0"/>
              <a:t>和</a:t>
            </a:r>
            <a:r>
              <a:rPr lang="zh-CN" altLang="en-US" sz="2600" dirty="0">
                <a:solidFill>
                  <a:srgbClr val="C00000"/>
                </a:solidFill>
              </a:rPr>
              <a:t>移动微信通信</a:t>
            </a:r>
          </a:p>
          <a:p>
            <a:pPr>
              <a:lnSpc>
                <a:spcPct val="120000"/>
              </a:lnSpc>
            </a:pPr>
            <a:endParaRPr lang="zh-CN" altLang="en-US" sz="2600" dirty="0">
              <a:solidFill>
                <a:srgbClr val="C00000"/>
              </a:solidFill>
            </a:endParaRPr>
          </a:p>
        </p:txBody>
      </p:sp>
      <p:sp>
        <p:nvSpPr>
          <p:cNvPr id="4" name="灯片编号占位符 3">
            <a:extLst>
              <a:ext uri="{FF2B5EF4-FFF2-40B4-BE49-F238E27FC236}">
                <a16:creationId xmlns:a16="http://schemas.microsoft.com/office/drawing/2014/main" id="{3C076A66-134A-49D0-BEAF-C9D2ED271A80}"/>
              </a:ext>
            </a:extLst>
          </p:cNvPr>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pic>
        <p:nvPicPr>
          <p:cNvPr id="7" name="图片 6">
            <a:extLst>
              <a:ext uri="{FF2B5EF4-FFF2-40B4-BE49-F238E27FC236}">
                <a16:creationId xmlns:a16="http://schemas.microsoft.com/office/drawing/2014/main" id="{78C48016-D40C-42DC-8078-A561FA097D2B}"/>
              </a:ext>
            </a:extLst>
          </p:cNvPr>
          <p:cNvPicPr>
            <a:picLocks noChangeAspect="1"/>
          </p:cNvPicPr>
          <p:nvPr/>
        </p:nvPicPr>
        <p:blipFill>
          <a:blip r:embed="rId3"/>
          <a:stretch>
            <a:fillRect/>
          </a:stretch>
        </p:blipFill>
        <p:spPr>
          <a:xfrm>
            <a:off x="1074351" y="4096450"/>
            <a:ext cx="5204461" cy="2267548"/>
          </a:xfrm>
          <a:prstGeom prst="rect">
            <a:avLst/>
          </a:prstGeom>
        </p:spPr>
      </p:pic>
      <p:sp>
        <p:nvSpPr>
          <p:cNvPr id="10" name="标题 1">
            <a:extLst>
              <a:ext uri="{FF2B5EF4-FFF2-40B4-BE49-F238E27FC236}">
                <a16:creationId xmlns:a16="http://schemas.microsoft.com/office/drawing/2014/main" id="{7B92E10A-64B7-4E11-9945-595226CACF14}"/>
              </a:ext>
            </a:extLst>
          </p:cNvPr>
          <p:cNvSpPr>
            <a:spLocks noGrp="1"/>
          </p:cNvSpPr>
          <p:nvPr>
            <p:ph type="title"/>
          </p:nvPr>
        </p:nvSpPr>
        <p:spPr>
          <a:xfrm>
            <a:off x="1307508" y="365126"/>
            <a:ext cx="8220812" cy="879086"/>
          </a:xfrm>
        </p:spPr>
        <p:txBody>
          <a:bodyPr/>
          <a:lstStyle/>
          <a:p>
            <a:r>
              <a:rPr lang="zh-CN" altLang="en-US" dirty="0"/>
              <a:t>卫星通信的基本概念</a:t>
            </a:r>
          </a:p>
        </p:txBody>
      </p:sp>
      <p:sp>
        <p:nvSpPr>
          <p:cNvPr id="8" name="文本框 7">
            <a:extLst>
              <a:ext uri="{FF2B5EF4-FFF2-40B4-BE49-F238E27FC236}">
                <a16:creationId xmlns:a16="http://schemas.microsoft.com/office/drawing/2014/main" id="{410AFC83-78DF-4D8F-B9E4-5E2730C04FE9}"/>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18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77B0BC-A45F-47A2-B809-E8F56059BC3E}"/>
              </a:ext>
            </a:extLst>
          </p:cNvPr>
          <p:cNvSpPr>
            <a:spLocks noGrp="1"/>
          </p:cNvSpPr>
          <p:nvPr>
            <p:ph idx="1"/>
          </p:nvPr>
        </p:nvSpPr>
        <p:spPr>
          <a:xfrm>
            <a:off x="621792" y="1423325"/>
            <a:ext cx="10732008" cy="1590484"/>
          </a:xfrm>
        </p:spPr>
        <p:txBody>
          <a:bodyPr>
            <a:normAutofit/>
          </a:bodyPr>
          <a:lstStyle/>
          <a:p>
            <a:pPr>
              <a:lnSpc>
                <a:spcPct val="110000"/>
              </a:lnSpc>
            </a:pPr>
            <a:r>
              <a:rPr lang="zh-CN" altLang="en-US" b="1" i="0" dirty="0">
                <a:solidFill>
                  <a:srgbClr val="5B307E"/>
                </a:solidFill>
                <a:latin typeface="Times New Roman" panose="02020603050405020304" pitchFamily="18" charset="0"/>
              </a:rPr>
              <a:t>卫星通信的工作频段</a:t>
            </a:r>
            <a:endParaRPr lang="en-US" altLang="zh-CN" b="1" dirty="0">
              <a:solidFill>
                <a:srgbClr val="5B307E"/>
              </a:solidFill>
              <a:latin typeface="Times New Roman" panose="02020603050405020304" pitchFamily="18" charset="0"/>
            </a:endParaRPr>
          </a:p>
          <a:p>
            <a:pPr marL="360000" lvl="1" indent="0">
              <a:lnSpc>
                <a:spcPct val="110000"/>
              </a:lnSpc>
              <a:buNone/>
            </a:pPr>
            <a:r>
              <a:rPr lang="zh-CN" altLang="en-US" i="0" dirty="0">
                <a:latin typeface="Times New Roman" panose="02020603050405020304" pitchFamily="18" charset="0"/>
              </a:rPr>
              <a:t>应选择在电波能穿越电离层的特高频或微波频段，它的最佳频段范围为</a:t>
            </a:r>
            <a:r>
              <a:rPr lang="en-US" altLang="zh-CN" i="0" dirty="0">
                <a:latin typeface="Times New Roman" panose="02020603050405020304" pitchFamily="18" charset="0"/>
              </a:rPr>
              <a:t>1GHz</a:t>
            </a:r>
            <a:r>
              <a:rPr lang="zh-CN" altLang="en-US" i="0" dirty="0">
                <a:latin typeface="Times New Roman" panose="02020603050405020304" pitchFamily="18" charset="0"/>
              </a:rPr>
              <a:t>～</a:t>
            </a:r>
            <a:r>
              <a:rPr lang="en-US" altLang="zh-CN" i="0" dirty="0">
                <a:latin typeface="Times New Roman" panose="02020603050405020304" pitchFamily="18" charset="0"/>
              </a:rPr>
              <a:t>10GHz</a:t>
            </a:r>
            <a:r>
              <a:rPr lang="zh-CN" altLang="en-US" i="0" dirty="0">
                <a:latin typeface="Times New Roman" panose="02020603050405020304" pitchFamily="18" charset="0"/>
              </a:rPr>
              <a:t>，</a:t>
            </a:r>
            <a:r>
              <a:rPr lang="en-US" altLang="zh-CN" i="0" dirty="0">
                <a:latin typeface="Times New Roman" panose="02020603050405020304" pitchFamily="18" charset="0"/>
              </a:rPr>
              <a:t>ITU-T</a:t>
            </a:r>
            <a:r>
              <a:rPr lang="zh-CN" altLang="en-US" i="0" dirty="0">
                <a:latin typeface="Times New Roman" panose="02020603050405020304" pitchFamily="18" charset="0"/>
              </a:rPr>
              <a:t>为卫星用户分配的工作频段见下图</a:t>
            </a:r>
            <a:endParaRPr lang="zh-CN" altLang="en-US" dirty="0"/>
          </a:p>
          <a:p>
            <a:endParaRPr lang="zh-CN" altLang="en-US" dirty="0"/>
          </a:p>
          <a:p>
            <a:pPr marL="245700" indent="-342900">
              <a:lnSpc>
                <a:spcPct val="110000"/>
              </a:lnSpc>
            </a:pPr>
            <a:endParaRPr lang="zh-CN" altLang="en-US" sz="2400" dirty="0"/>
          </a:p>
          <a:p>
            <a:pPr marL="360000" lvl="1" indent="0">
              <a:lnSpc>
                <a:spcPct val="110000"/>
              </a:lnSpc>
              <a:buNone/>
            </a:pPr>
            <a:endParaRPr lang="en-US" altLang="zh-CN" sz="2000" dirty="0"/>
          </a:p>
        </p:txBody>
      </p:sp>
      <p:sp>
        <p:nvSpPr>
          <p:cNvPr id="4" name="灯片编号占位符 3">
            <a:extLst>
              <a:ext uri="{FF2B5EF4-FFF2-40B4-BE49-F238E27FC236}">
                <a16:creationId xmlns:a16="http://schemas.microsoft.com/office/drawing/2014/main" id="{D0A52DFA-49DE-4325-B535-64AC72EC5BF3}"/>
              </a:ext>
            </a:extLst>
          </p:cNvPr>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pic>
        <p:nvPicPr>
          <p:cNvPr id="5" name="图片 4"/>
          <p:cNvPicPr>
            <a:picLocks noChangeAspect="1"/>
          </p:cNvPicPr>
          <p:nvPr/>
        </p:nvPicPr>
        <p:blipFill>
          <a:blip r:embed="rId2"/>
          <a:stretch>
            <a:fillRect/>
          </a:stretch>
        </p:blipFill>
        <p:spPr>
          <a:xfrm>
            <a:off x="937355" y="2909887"/>
            <a:ext cx="5692045" cy="3629025"/>
          </a:xfrm>
          <a:prstGeom prst="rect">
            <a:avLst/>
          </a:prstGeom>
        </p:spPr>
      </p:pic>
      <p:pic>
        <p:nvPicPr>
          <p:cNvPr id="6" name="图片 5"/>
          <p:cNvPicPr>
            <a:picLocks noChangeAspect="1"/>
          </p:cNvPicPr>
          <p:nvPr/>
        </p:nvPicPr>
        <p:blipFill>
          <a:blip r:embed="rId3"/>
          <a:stretch>
            <a:fillRect/>
          </a:stretch>
        </p:blipFill>
        <p:spPr>
          <a:xfrm>
            <a:off x="7423295" y="3479800"/>
            <a:ext cx="4210050" cy="2876550"/>
          </a:xfrm>
          <a:prstGeom prst="rect">
            <a:avLst/>
          </a:prstGeom>
        </p:spPr>
      </p:pic>
      <p:sp>
        <p:nvSpPr>
          <p:cNvPr id="10" name="标题 1">
            <a:extLst>
              <a:ext uri="{FF2B5EF4-FFF2-40B4-BE49-F238E27FC236}">
                <a16:creationId xmlns:a16="http://schemas.microsoft.com/office/drawing/2014/main" id="{8CF17693-9A6B-41CA-87F3-2B52515FF1AE}"/>
              </a:ext>
            </a:extLst>
          </p:cNvPr>
          <p:cNvSpPr>
            <a:spLocks noGrp="1"/>
          </p:cNvSpPr>
          <p:nvPr>
            <p:ph type="title"/>
          </p:nvPr>
        </p:nvSpPr>
        <p:spPr>
          <a:xfrm>
            <a:off x="1307508" y="365126"/>
            <a:ext cx="8220812" cy="879086"/>
          </a:xfrm>
        </p:spPr>
        <p:txBody>
          <a:bodyPr/>
          <a:lstStyle/>
          <a:p>
            <a:r>
              <a:rPr lang="zh-CN" altLang="en-US" dirty="0"/>
              <a:t>卫星通信的基本概念</a:t>
            </a:r>
          </a:p>
        </p:txBody>
      </p:sp>
      <p:sp>
        <p:nvSpPr>
          <p:cNvPr id="8" name="文本框 7">
            <a:extLst>
              <a:ext uri="{FF2B5EF4-FFF2-40B4-BE49-F238E27FC236}">
                <a16:creationId xmlns:a16="http://schemas.microsoft.com/office/drawing/2014/main" id="{95024829-D7CF-4D88-95DD-F01D75C3D8D8}"/>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56464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a:stretch>
            <a:fillRect/>
          </a:stretch>
        </p:blipFill>
        <p:spPr>
          <a:xfrm>
            <a:off x="6778703" y="3359883"/>
            <a:ext cx="4683195" cy="3223894"/>
          </a:xfrm>
          <a:prstGeom prst="rect">
            <a:avLst/>
          </a:prstGeom>
        </p:spPr>
      </p:pic>
      <p:sp>
        <p:nvSpPr>
          <p:cNvPr id="3" name="内容占位符 2">
            <a:extLst>
              <a:ext uri="{FF2B5EF4-FFF2-40B4-BE49-F238E27FC236}">
                <a16:creationId xmlns:a16="http://schemas.microsoft.com/office/drawing/2014/main" id="{AB5C7073-6D10-49F7-B4EF-B979934601C8}"/>
              </a:ext>
            </a:extLst>
          </p:cNvPr>
          <p:cNvSpPr>
            <a:spLocks noGrp="1"/>
          </p:cNvSpPr>
          <p:nvPr>
            <p:ph idx="1"/>
          </p:nvPr>
        </p:nvSpPr>
        <p:spPr>
          <a:xfrm>
            <a:off x="6643569" y="1463941"/>
            <a:ext cx="4818329" cy="1895942"/>
          </a:xfrm>
        </p:spPr>
        <p:txBody>
          <a:bodyPr>
            <a:normAutofit/>
          </a:bodyPr>
          <a:lstStyle/>
          <a:p>
            <a:pPr marL="0" indent="0" algn="just">
              <a:buNone/>
            </a:pPr>
            <a:r>
              <a:rPr lang="zh-CN" altLang="en-US" dirty="0">
                <a:solidFill>
                  <a:srgbClr val="C00000"/>
                </a:solidFill>
              </a:rPr>
              <a:t>同步卫星的配置</a:t>
            </a:r>
            <a:endParaRPr lang="en-US" altLang="zh-CN" dirty="0">
              <a:solidFill>
                <a:srgbClr val="C00000"/>
              </a:solidFill>
            </a:endParaRPr>
          </a:p>
          <a:p>
            <a:pPr algn="just">
              <a:lnSpc>
                <a:spcPct val="110000"/>
              </a:lnSpc>
            </a:pPr>
            <a:r>
              <a:rPr lang="zh-CN" altLang="en-US" sz="2400" dirty="0"/>
              <a:t>同步卫星在赤道上空</a:t>
            </a:r>
            <a:r>
              <a:rPr lang="en-US" altLang="zh-CN" sz="2400" dirty="0"/>
              <a:t>36000km</a:t>
            </a:r>
            <a:r>
              <a:rPr lang="zh-CN" altLang="en-US" sz="2400" dirty="0"/>
              <a:t>，三颗相距</a:t>
            </a:r>
            <a:r>
              <a:rPr lang="en-US" altLang="zh-CN" sz="2400" dirty="0"/>
              <a:t>120</a:t>
            </a:r>
            <a:r>
              <a:rPr lang="zh-CN" altLang="en-US" sz="2400" dirty="0"/>
              <a:t>度的卫星就能覆盖整个赤道圆周</a:t>
            </a:r>
          </a:p>
          <a:p>
            <a:pPr algn="just"/>
            <a:endParaRPr lang="zh-CN" altLang="en-US" dirty="0">
              <a:solidFill>
                <a:srgbClr val="C00000"/>
              </a:solidFill>
            </a:endParaRPr>
          </a:p>
          <a:p>
            <a:pPr marL="0" indent="0" algn="just">
              <a:buNone/>
            </a:pPr>
            <a:endParaRPr lang="zh-CN" altLang="en-US" dirty="0"/>
          </a:p>
        </p:txBody>
      </p:sp>
      <p:sp>
        <p:nvSpPr>
          <p:cNvPr id="4" name="灯片编号占位符 3">
            <a:extLst>
              <a:ext uri="{FF2B5EF4-FFF2-40B4-BE49-F238E27FC236}">
                <a16:creationId xmlns:a16="http://schemas.microsoft.com/office/drawing/2014/main" id="{B9A105DD-B912-4CEE-9DD4-C5702612FDB4}"/>
              </a:ext>
            </a:extLst>
          </p:cNvPr>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7" name="内容占位符 2">
            <a:extLst>
              <a:ext uri="{FF2B5EF4-FFF2-40B4-BE49-F238E27FC236}">
                <a16:creationId xmlns:a16="http://schemas.microsoft.com/office/drawing/2014/main" id="{6B2CD84D-7A75-49A7-899B-579A10D08C2F}"/>
              </a:ext>
            </a:extLst>
          </p:cNvPr>
          <p:cNvSpPr txBox="1">
            <a:spLocks/>
          </p:cNvSpPr>
          <p:nvPr/>
        </p:nvSpPr>
        <p:spPr>
          <a:xfrm>
            <a:off x="446568" y="1465613"/>
            <a:ext cx="5826642" cy="52102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zh-CN" altLang="en-US" dirty="0">
                <a:solidFill>
                  <a:srgbClr val="C00000"/>
                </a:solidFill>
              </a:rPr>
              <a:t>同步卫星通信</a:t>
            </a:r>
            <a:endParaRPr lang="en-US" altLang="zh-CN" dirty="0">
              <a:solidFill>
                <a:srgbClr val="C00000"/>
              </a:solidFill>
            </a:endParaRPr>
          </a:p>
          <a:p>
            <a:pPr algn="just">
              <a:lnSpc>
                <a:spcPct val="110000"/>
              </a:lnSpc>
            </a:pPr>
            <a:r>
              <a:rPr lang="zh-CN" altLang="en-US" sz="2400" dirty="0"/>
              <a:t>同步卫星有两种轨道：</a:t>
            </a:r>
            <a:endParaRPr lang="en-US" altLang="zh-CN" sz="2400" dirty="0"/>
          </a:p>
          <a:p>
            <a:pPr lvl="1" algn="just">
              <a:lnSpc>
                <a:spcPct val="110000"/>
              </a:lnSpc>
            </a:pPr>
            <a:r>
              <a:rPr lang="zh-CN" altLang="en-US" dirty="0"/>
              <a:t>地球同步轨道：</a:t>
            </a:r>
            <a:endParaRPr lang="en-US" altLang="zh-CN" dirty="0"/>
          </a:p>
          <a:p>
            <a:pPr lvl="2" algn="just">
              <a:lnSpc>
                <a:spcPct val="110000"/>
              </a:lnSpc>
            </a:pPr>
            <a:r>
              <a:rPr lang="zh-CN" altLang="en-US" dirty="0"/>
              <a:t>从地球上的特定位置观看时，地球同步轨道上的卫星经过一个恒星天后，会出现在天空中完全相同的位置</a:t>
            </a:r>
            <a:endParaRPr lang="en-US" altLang="zh-CN" dirty="0"/>
          </a:p>
          <a:p>
            <a:pPr lvl="2" algn="just">
              <a:lnSpc>
                <a:spcPct val="110000"/>
              </a:lnSpc>
            </a:pPr>
            <a:r>
              <a:rPr lang="zh-CN" altLang="en-US" dirty="0"/>
              <a:t>圆形的地球同步轨道的半径为</a:t>
            </a:r>
            <a:r>
              <a:rPr lang="en-US" altLang="zh-CN" dirty="0"/>
              <a:t>42,164km</a:t>
            </a:r>
          </a:p>
          <a:p>
            <a:pPr lvl="1" algn="just">
              <a:lnSpc>
                <a:spcPct val="110000"/>
              </a:lnSpc>
            </a:pPr>
            <a:r>
              <a:rPr lang="zh-CN" altLang="en-US" dirty="0"/>
              <a:t>地球静止轨道</a:t>
            </a:r>
            <a:endParaRPr lang="en-US" altLang="zh-CN" dirty="0"/>
          </a:p>
          <a:p>
            <a:pPr lvl="2" algn="just">
              <a:lnSpc>
                <a:spcPct val="110000"/>
              </a:lnSpc>
            </a:pPr>
            <a:r>
              <a:rPr lang="zh-CN" altLang="en-US" dirty="0"/>
              <a:t>在地球赤道上空约</a:t>
            </a:r>
            <a:r>
              <a:rPr lang="en-US" altLang="zh-CN" dirty="0"/>
              <a:t>36000km</a:t>
            </a:r>
            <a:r>
              <a:rPr lang="zh-CN" altLang="en-US" dirty="0"/>
              <a:t>的太空中围绕地球的圆形轨道</a:t>
            </a:r>
            <a:endParaRPr lang="en-US" altLang="zh-CN" dirty="0"/>
          </a:p>
          <a:p>
            <a:pPr lvl="2" algn="just">
              <a:lnSpc>
                <a:spcPct val="110000"/>
              </a:lnSpc>
            </a:pPr>
            <a:r>
              <a:rPr lang="zh-CN" altLang="en-US" dirty="0"/>
              <a:t>其绕地球运行周期为</a:t>
            </a:r>
            <a:r>
              <a:rPr lang="en-US" altLang="zh-CN" dirty="0"/>
              <a:t>1</a:t>
            </a:r>
            <a:r>
              <a:rPr lang="zh-CN" altLang="en-US" dirty="0"/>
              <a:t>恒星日，与地球自转同步</a:t>
            </a:r>
            <a:endParaRPr lang="zh-CN" altLang="en-US" sz="1400" dirty="0"/>
          </a:p>
        </p:txBody>
      </p:sp>
      <p:pic>
        <p:nvPicPr>
          <p:cNvPr id="8" name="同步卫星">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flipV="1">
            <a:off x="478483" y="2516339"/>
            <a:ext cx="5794727" cy="3359130"/>
          </a:xfrm>
          <a:prstGeom prst="rect">
            <a:avLst/>
          </a:prstGeom>
        </p:spPr>
      </p:pic>
      <p:sp>
        <p:nvSpPr>
          <p:cNvPr id="11" name="标题 1">
            <a:extLst>
              <a:ext uri="{FF2B5EF4-FFF2-40B4-BE49-F238E27FC236}">
                <a16:creationId xmlns:a16="http://schemas.microsoft.com/office/drawing/2014/main" id="{FA0B063A-ECE9-4FB5-BA02-140C365C7CC6}"/>
              </a:ext>
            </a:extLst>
          </p:cNvPr>
          <p:cNvSpPr>
            <a:spLocks noGrp="1"/>
          </p:cNvSpPr>
          <p:nvPr>
            <p:ph type="title"/>
          </p:nvPr>
        </p:nvSpPr>
        <p:spPr>
          <a:xfrm>
            <a:off x="1307508" y="365126"/>
            <a:ext cx="8220812" cy="879086"/>
          </a:xfrm>
        </p:spPr>
        <p:txBody>
          <a:bodyPr/>
          <a:lstStyle/>
          <a:p>
            <a:r>
              <a:rPr lang="zh-CN" altLang="en-US" dirty="0"/>
              <a:t>卫星通信的基本概念</a:t>
            </a:r>
          </a:p>
        </p:txBody>
      </p:sp>
      <p:sp>
        <p:nvSpPr>
          <p:cNvPr id="10" name="文本框 9">
            <a:extLst>
              <a:ext uri="{FF2B5EF4-FFF2-40B4-BE49-F238E27FC236}">
                <a16:creationId xmlns:a16="http://schemas.microsoft.com/office/drawing/2014/main" id="{1658BD85-6426-4839-A6D8-58F3D396BB67}"/>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985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DD66CFE-5E92-4D7F-A42D-EF9BF007D958}"/>
              </a:ext>
            </a:extLst>
          </p:cNvPr>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sp>
        <p:nvSpPr>
          <p:cNvPr id="6" name="内容占位符 2">
            <a:extLst>
              <a:ext uri="{FF2B5EF4-FFF2-40B4-BE49-F238E27FC236}">
                <a16:creationId xmlns:a16="http://schemas.microsoft.com/office/drawing/2014/main" id="{1577B0BC-A45F-47A2-B809-E8F56059BC3E}"/>
              </a:ext>
            </a:extLst>
          </p:cNvPr>
          <p:cNvSpPr>
            <a:spLocks noGrp="1"/>
          </p:cNvSpPr>
          <p:nvPr>
            <p:ph idx="1"/>
          </p:nvPr>
        </p:nvSpPr>
        <p:spPr>
          <a:xfrm>
            <a:off x="838200" y="1512312"/>
            <a:ext cx="10515600" cy="4919310"/>
          </a:xfrm>
        </p:spPr>
        <p:txBody>
          <a:bodyPr>
            <a:normAutofit fontScale="92500" lnSpcReduction="20000"/>
          </a:bodyPr>
          <a:lstStyle/>
          <a:p>
            <a:pPr>
              <a:lnSpc>
                <a:spcPct val="110000"/>
              </a:lnSpc>
            </a:pPr>
            <a:r>
              <a:rPr lang="zh-CN" altLang="en-US" i="0" dirty="0">
                <a:solidFill>
                  <a:srgbClr val="5B307E"/>
                </a:solidFill>
                <a:latin typeface="Times New Roman" panose="02020603050405020304" pitchFamily="18" charset="0"/>
              </a:rPr>
              <a:t>卫星通信的特点</a:t>
            </a:r>
            <a:endParaRPr lang="en-US" altLang="zh-CN" dirty="0">
              <a:solidFill>
                <a:srgbClr val="5B307E"/>
              </a:solidFill>
              <a:latin typeface="Times New Roman" panose="02020603050405020304" pitchFamily="18" charset="0"/>
            </a:endParaRPr>
          </a:p>
          <a:p>
            <a:pPr lvl="1">
              <a:lnSpc>
                <a:spcPct val="120000"/>
              </a:lnSpc>
            </a:pPr>
            <a:r>
              <a:rPr lang="zh-CN" altLang="en-US" i="0" dirty="0">
                <a:latin typeface="Times New Roman" panose="02020603050405020304" pitchFamily="18" charset="0"/>
              </a:rPr>
              <a:t>传播时延长，从一个地球站经卫星到另一个地球站的电波传播传播时间约需</a:t>
            </a:r>
            <a:r>
              <a:rPr lang="en-US" altLang="zh-CN" i="0" dirty="0">
                <a:latin typeface="Times New Roman" panose="02020603050405020304" pitchFamily="18" charset="0"/>
              </a:rPr>
              <a:t>240</a:t>
            </a:r>
            <a:r>
              <a:rPr lang="zh-CN" altLang="en-US" i="0" dirty="0">
                <a:latin typeface="Times New Roman" panose="02020603050405020304" pitchFamily="18" charset="0"/>
              </a:rPr>
              <a:t>～</a:t>
            </a:r>
            <a:r>
              <a:rPr lang="en-US" altLang="zh-CN" i="0" dirty="0">
                <a:latin typeface="Times New Roman" panose="02020603050405020304" pitchFamily="18" charset="0"/>
              </a:rPr>
              <a:t>280ms</a:t>
            </a:r>
            <a:r>
              <a:rPr lang="zh-CN" altLang="en-US" i="0" dirty="0">
                <a:latin typeface="Times New Roman" panose="02020603050405020304" pitchFamily="18" charset="0"/>
              </a:rPr>
              <a:t>（可取</a:t>
            </a:r>
            <a:r>
              <a:rPr lang="en-US" altLang="zh-CN" i="0" dirty="0">
                <a:latin typeface="Times New Roman" panose="02020603050405020304" pitchFamily="18" charset="0"/>
              </a:rPr>
              <a:t>270ms</a:t>
            </a:r>
            <a:r>
              <a:rPr lang="zh-CN" altLang="en-US" i="0" dirty="0">
                <a:latin typeface="Times New Roman" panose="02020603050405020304" pitchFamily="18" charset="0"/>
              </a:rPr>
              <a:t>）</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传播损耗大，达</a:t>
            </a:r>
            <a:r>
              <a:rPr lang="en-US" altLang="zh-CN" i="0" dirty="0">
                <a:latin typeface="Times New Roman" panose="02020603050405020304" pitchFamily="18" charset="0"/>
              </a:rPr>
              <a:t>200dB</a:t>
            </a:r>
            <a:r>
              <a:rPr lang="zh-CN" altLang="en-US" i="0" dirty="0">
                <a:latin typeface="Times New Roman" panose="02020603050405020304" pitchFamily="18" charset="0"/>
              </a:rPr>
              <a:t>左右</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受大气层的影响大</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“面覆盖”式的传播信道</a:t>
            </a:r>
            <a:endParaRPr lang="en-US" altLang="zh-CN" i="0" dirty="0">
              <a:latin typeface="Times New Roman" panose="02020603050405020304" pitchFamily="18" charset="0"/>
            </a:endParaRPr>
          </a:p>
          <a:p>
            <a:pPr>
              <a:lnSpc>
                <a:spcPct val="120000"/>
              </a:lnSpc>
            </a:pPr>
            <a:r>
              <a:rPr lang="zh-CN" altLang="en-US" dirty="0">
                <a:solidFill>
                  <a:srgbClr val="5B307E"/>
                </a:solidFill>
              </a:rPr>
              <a:t>卫星通信的缺点</a:t>
            </a:r>
            <a:endParaRPr lang="en-US" altLang="zh-CN" dirty="0">
              <a:solidFill>
                <a:srgbClr val="5B307E"/>
              </a:solidFill>
            </a:endParaRPr>
          </a:p>
          <a:p>
            <a:pPr lvl="1">
              <a:lnSpc>
                <a:spcPct val="120000"/>
              </a:lnSpc>
            </a:pPr>
            <a:r>
              <a:rPr lang="zh-CN" altLang="en-US" dirty="0"/>
              <a:t>传输时延大：</a:t>
            </a:r>
            <a:r>
              <a:rPr lang="en-US" altLang="zh-CN" dirty="0"/>
              <a:t>500</a:t>
            </a:r>
            <a:r>
              <a:rPr lang="zh-CN" altLang="en-US" dirty="0"/>
              <a:t>毫秒</a:t>
            </a:r>
            <a:r>
              <a:rPr lang="en-US" altLang="zh-CN" dirty="0"/>
              <a:t>~800</a:t>
            </a:r>
            <a:r>
              <a:rPr lang="zh-CN" altLang="en-US" dirty="0"/>
              <a:t>毫秒的时延</a:t>
            </a:r>
          </a:p>
          <a:p>
            <a:pPr lvl="1">
              <a:lnSpc>
                <a:spcPct val="120000"/>
              </a:lnSpc>
            </a:pPr>
            <a:r>
              <a:rPr lang="zh-CN" altLang="en-US" dirty="0"/>
              <a:t>高纬度地区难以实现卫星通信</a:t>
            </a:r>
          </a:p>
          <a:p>
            <a:pPr lvl="1">
              <a:lnSpc>
                <a:spcPct val="120000"/>
              </a:lnSpc>
            </a:pPr>
            <a:r>
              <a:rPr lang="zh-CN" altLang="en-US" dirty="0"/>
              <a:t>为了避免各卫星通信系统之间的相互干扰，</a:t>
            </a:r>
            <a:r>
              <a:rPr lang="zh-CN" altLang="en-US" dirty="0">
                <a:solidFill>
                  <a:srgbClr val="C00000"/>
                </a:solidFill>
              </a:rPr>
              <a:t>同步轨道的星位</a:t>
            </a:r>
            <a:r>
              <a:rPr lang="zh-CN" altLang="en-US" dirty="0"/>
              <a:t>是有一点限度的，不能无限制地增加卫星数量</a:t>
            </a:r>
          </a:p>
          <a:p>
            <a:pPr lvl="1">
              <a:lnSpc>
                <a:spcPct val="120000"/>
              </a:lnSpc>
            </a:pPr>
            <a:r>
              <a:rPr lang="zh-CN" altLang="en-US" dirty="0"/>
              <a:t>太空中的日凌现象和星食现象会中断和影响卫星通信</a:t>
            </a:r>
          </a:p>
          <a:p>
            <a:pPr marL="914400" lvl="1" indent="-457200">
              <a:lnSpc>
                <a:spcPct val="110000"/>
              </a:lnSpc>
              <a:buFont typeface="+mj-ea"/>
              <a:buAutoNum type="circleNumDbPlain"/>
            </a:pPr>
            <a:endParaRPr lang="zh-CN" altLang="en-US" dirty="0">
              <a:latin typeface="Times New Roman" panose="02020603050405020304" pitchFamily="18" charset="0"/>
            </a:endParaRPr>
          </a:p>
          <a:p>
            <a:pPr marL="914400" lvl="1" indent="-457200">
              <a:buFont typeface="+mj-ea"/>
              <a:buAutoNum type="circleNumDbPlain"/>
            </a:pPr>
            <a:endParaRPr lang="zh-CN" altLang="en-US" dirty="0"/>
          </a:p>
          <a:p>
            <a:endParaRPr lang="zh-CN" altLang="en-US" dirty="0"/>
          </a:p>
          <a:p>
            <a:pPr marL="245700" indent="-342900">
              <a:lnSpc>
                <a:spcPct val="110000"/>
              </a:lnSpc>
            </a:pPr>
            <a:endParaRPr lang="zh-CN" altLang="en-US" sz="2400" dirty="0"/>
          </a:p>
          <a:p>
            <a:pPr marL="360000" lvl="1" indent="0">
              <a:lnSpc>
                <a:spcPct val="110000"/>
              </a:lnSpc>
              <a:buNone/>
            </a:pPr>
            <a:endParaRPr lang="en-US" altLang="zh-CN" sz="2000" dirty="0"/>
          </a:p>
        </p:txBody>
      </p:sp>
      <p:pic>
        <p:nvPicPr>
          <p:cNvPr id="5" name="图片 4">
            <a:extLst>
              <a:ext uri="{FF2B5EF4-FFF2-40B4-BE49-F238E27FC236}">
                <a16:creationId xmlns:a16="http://schemas.microsoft.com/office/drawing/2014/main" id="{E8E14FFC-815B-4EB0-8917-C289AC2DCA95}"/>
              </a:ext>
            </a:extLst>
          </p:cNvPr>
          <p:cNvPicPr>
            <a:picLocks noChangeAspect="1"/>
          </p:cNvPicPr>
          <p:nvPr/>
        </p:nvPicPr>
        <p:blipFill rotWithShape="1">
          <a:blip r:embed="rId2"/>
          <a:srcRect l="15720" t="13414" r="6880"/>
          <a:stretch/>
        </p:blipFill>
        <p:spPr>
          <a:xfrm>
            <a:off x="7781544" y="2509924"/>
            <a:ext cx="3867912" cy="2213972"/>
          </a:xfrm>
          <a:prstGeom prst="rect">
            <a:avLst/>
          </a:prstGeom>
        </p:spPr>
      </p:pic>
      <p:sp>
        <p:nvSpPr>
          <p:cNvPr id="9" name="标题 1">
            <a:extLst>
              <a:ext uri="{FF2B5EF4-FFF2-40B4-BE49-F238E27FC236}">
                <a16:creationId xmlns:a16="http://schemas.microsoft.com/office/drawing/2014/main" id="{60E625BC-D845-4361-89CA-571F9B13E573}"/>
              </a:ext>
            </a:extLst>
          </p:cNvPr>
          <p:cNvSpPr>
            <a:spLocks noGrp="1"/>
          </p:cNvSpPr>
          <p:nvPr>
            <p:ph type="title"/>
          </p:nvPr>
        </p:nvSpPr>
        <p:spPr>
          <a:xfrm>
            <a:off x="1307508" y="365126"/>
            <a:ext cx="8220812" cy="879086"/>
          </a:xfrm>
        </p:spPr>
        <p:txBody>
          <a:bodyPr/>
          <a:lstStyle/>
          <a:p>
            <a:r>
              <a:rPr lang="zh-CN" altLang="en-US" dirty="0"/>
              <a:t>卫星通信的基本概念</a:t>
            </a:r>
          </a:p>
        </p:txBody>
      </p:sp>
      <p:sp>
        <p:nvSpPr>
          <p:cNvPr id="7" name="文本框 6">
            <a:extLst>
              <a:ext uri="{FF2B5EF4-FFF2-40B4-BE49-F238E27FC236}">
                <a16:creationId xmlns:a16="http://schemas.microsoft.com/office/drawing/2014/main" id="{32C34B50-0B0F-4A93-B795-5363C11E7170}"/>
              </a:ext>
            </a:extLst>
          </p:cNvPr>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54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4776</TotalTime>
  <Words>18478</Words>
  <Application>Microsoft Macintosh PowerPoint</Application>
  <PresentationFormat>宽屏</PresentationFormat>
  <Paragraphs>2071</Paragraphs>
  <Slides>131</Slides>
  <Notes>46</Notes>
  <HiddenSlides>42</HiddenSlides>
  <MMClips>1</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5</vt:i4>
      </vt:variant>
      <vt:variant>
        <vt:lpstr>幻灯片标题</vt:lpstr>
      </vt:variant>
      <vt:variant>
        <vt:i4>131</vt:i4>
      </vt:variant>
    </vt:vector>
  </HeadingPairs>
  <TitlesOfParts>
    <vt:vector size="151" baseType="lpstr">
      <vt:lpstr>等线</vt:lpstr>
      <vt:lpstr>方正姚体</vt:lpstr>
      <vt:lpstr>黑体</vt:lpstr>
      <vt:lpstr>楷体</vt:lpstr>
      <vt:lpstr>隶书</vt:lpstr>
      <vt:lpstr>宋体</vt:lpstr>
      <vt:lpstr>微软雅黑</vt:lpstr>
      <vt:lpstr>微软雅黑</vt:lpstr>
      <vt:lpstr>Arial</vt:lpstr>
      <vt:lpstr>Arial</vt:lpstr>
      <vt:lpstr>Symbol</vt:lpstr>
      <vt:lpstr>Times New Roman</vt:lpstr>
      <vt:lpstr>Wingdings</vt:lpstr>
      <vt:lpstr>Office 主题​​</vt:lpstr>
      <vt:lpstr>1_Office 主题​​</vt:lpstr>
      <vt:lpstr>公式</vt:lpstr>
      <vt:lpstr>Equation</vt:lpstr>
      <vt:lpstr>图片</vt:lpstr>
      <vt:lpstr>Picture</vt:lpstr>
      <vt:lpstr>Document</vt:lpstr>
      <vt:lpstr>计算机网络 教案使用说明</vt:lpstr>
      <vt:lpstr>计算机网络课程教案使用说明</vt:lpstr>
      <vt:lpstr>计算机网络课程教案使用说明</vt:lpstr>
      <vt:lpstr>计算机网络课程教案使用说明</vt:lpstr>
      <vt:lpstr>第二章 物理层</vt:lpstr>
      <vt:lpstr>本章目标</vt:lpstr>
      <vt:lpstr>本章内容</vt:lpstr>
      <vt:lpstr>物理层功能</vt:lpstr>
      <vt:lpstr>物理层接口特性</vt:lpstr>
      <vt:lpstr>物理层机械特性</vt:lpstr>
      <vt:lpstr>物理层电气特性</vt:lpstr>
      <vt:lpstr>物理层功能特性</vt:lpstr>
      <vt:lpstr>物理层过程特性 </vt:lpstr>
      <vt:lpstr>物理层常用标准</vt:lpstr>
      <vt:lpstr>物理层常用标准</vt:lpstr>
      <vt:lpstr>本章内容</vt:lpstr>
      <vt:lpstr>数据通信基本概念</vt:lpstr>
      <vt:lpstr>傅立叶分析 </vt:lpstr>
      <vt:lpstr>傅立叶分析 </vt:lpstr>
      <vt:lpstr>傅立叶分析 </vt:lpstr>
      <vt:lpstr>傅立叶分析 </vt:lpstr>
      <vt:lpstr>傅立叶分析 </vt:lpstr>
      <vt:lpstr>有限带宽信号</vt:lpstr>
      <vt:lpstr>有限带宽信号</vt:lpstr>
      <vt:lpstr>有限带宽信号</vt:lpstr>
      <vt:lpstr>信道的最大数据传输速率</vt:lpstr>
      <vt:lpstr>PowerPoint 演示文稿</vt:lpstr>
      <vt:lpstr>PowerPoint 演示文稿</vt:lpstr>
      <vt:lpstr>PowerPoint 演示文稿</vt:lpstr>
      <vt:lpstr>数据通信系统模型</vt:lpstr>
      <vt:lpstr>PowerPoint 演示文稿</vt:lpstr>
      <vt:lpstr>PowerPoint 演示文稿</vt:lpstr>
      <vt:lpstr>PowerPoint 演示文稿</vt:lpstr>
      <vt:lpstr>PowerPoint 演示文稿</vt:lpstr>
      <vt:lpstr>PowerPoint 演示文稿</vt:lpstr>
      <vt:lpstr>PowerPoint 演示文稿</vt:lpstr>
      <vt:lpstr>传输方式</vt:lpstr>
      <vt:lpstr>PowerPoint 演示文稿</vt:lpstr>
      <vt:lpstr>PowerPoint 演示文稿</vt:lpstr>
      <vt:lpstr>PowerPoint 演示文稿</vt:lpstr>
      <vt:lpstr>数据编码技术</vt:lpstr>
      <vt:lpstr>数据编码技术</vt:lpstr>
      <vt:lpstr>数据编码技术</vt:lpstr>
      <vt:lpstr>频带传输</vt:lpstr>
      <vt:lpstr>频带传输</vt:lpstr>
      <vt:lpstr>频带传输</vt:lpstr>
      <vt:lpstr>传输损伤</vt:lpstr>
      <vt:lpstr>传输损伤</vt:lpstr>
      <vt:lpstr>性能度量</vt:lpstr>
      <vt:lpstr>性能度量</vt:lpstr>
      <vt:lpstr>性能度量</vt:lpstr>
      <vt:lpstr>性能度量</vt:lpstr>
      <vt:lpstr>性能度量</vt:lpstr>
      <vt:lpstr>传输质量</vt:lpstr>
      <vt:lpstr>传输质量</vt:lpstr>
      <vt:lpstr>本章内容</vt:lpstr>
      <vt:lpstr>传输介质分类</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本章内容</vt:lpstr>
      <vt:lpstr>无线通信基本概念</vt:lpstr>
      <vt:lpstr>无线信号传输</vt:lpstr>
      <vt:lpstr> 无线电频谱</vt:lpstr>
      <vt:lpstr>无线信道</vt:lpstr>
      <vt:lpstr>卫星通信的基本概念</vt:lpstr>
      <vt:lpstr>卫星通信的基本概念</vt:lpstr>
      <vt:lpstr>卫星通信的基本概念</vt:lpstr>
      <vt:lpstr>卫星通信的基本概念</vt:lpstr>
      <vt:lpstr>卫星通信的基本概念</vt:lpstr>
      <vt:lpstr>卫星通信的历史起源</vt:lpstr>
      <vt:lpstr>卫星移动通信系统分类</vt:lpstr>
      <vt:lpstr>卫星移动通信系统分类</vt:lpstr>
      <vt:lpstr>卫星移动通信系统的组成</vt:lpstr>
      <vt:lpstr>同步轨道卫星系统（GEO）</vt:lpstr>
      <vt:lpstr>同步轨道卫星系统（GEO）</vt:lpstr>
      <vt:lpstr>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无线通信系统：从1G到6G</vt:lpstr>
      <vt:lpstr>本章内容</vt:lpstr>
      <vt:lpstr>什么是复用技术？</vt:lpstr>
      <vt:lpstr>频分复用(FDM)</vt:lpstr>
      <vt:lpstr>时分复用(TDM)</vt:lpstr>
      <vt:lpstr>时分复用(TDM）</vt:lpstr>
      <vt:lpstr>统计时分复用 (STDM)</vt:lpstr>
      <vt:lpstr>波分复用(WDM)</vt:lpstr>
      <vt:lpstr>码分复用(CDMA)</vt:lpstr>
      <vt:lpstr>码片序列的正交关系 </vt:lpstr>
      <vt:lpstr>码分复用举例</vt:lpstr>
      <vt:lpstr>PowerPoint 演示文稿</vt:lpstr>
      <vt:lpstr>码片序列实现了扩频</vt:lpstr>
      <vt:lpstr>正交频分复用(OFDM)</vt:lpstr>
      <vt:lpstr>空分复用(SDM)</vt:lpstr>
      <vt:lpstr>致谢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758</cp:revision>
  <dcterms:created xsi:type="dcterms:W3CDTF">2021-01-06T05:35:51Z</dcterms:created>
  <dcterms:modified xsi:type="dcterms:W3CDTF">2021-03-04T09:53:03Z</dcterms:modified>
</cp:coreProperties>
</file>